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737DB22" w14:textId="77777777" w:rsidR="00DB309F" w:rsidRDefault="00DB309F" w:rsidP="00DB309F">
      <w:r>
        <w:rPr>
          <w:noProof/>
          <w:lang w:eastAsia="nl-BE"/>
        </w:rPr>
        <mc:AlternateContent>
          <mc:Choice Requires="wps">
            <w:drawing>
              <wp:anchor distT="0" distB="0" distL="114300" distR="114300" simplePos="0" relativeHeight="251658242" behindDoc="0" locked="0" layoutInCell="1" allowOverlap="1" wp14:anchorId="3CB504FA" wp14:editId="078CC603">
                <wp:simplePos x="0" y="0"/>
                <wp:positionH relativeFrom="page">
                  <wp:posOffset>3959860</wp:posOffset>
                </wp:positionH>
                <wp:positionV relativeFrom="paragraph">
                  <wp:posOffset>-310515</wp:posOffset>
                </wp:positionV>
                <wp:extent cx="3590925" cy="409575"/>
                <wp:effectExtent l="0" t="0" r="28575" b="28575"/>
                <wp:wrapNone/>
                <wp:docPr id="2"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590925" cy="409575"/>
                        </a:xfrm>
                        <a:prstGeom prst="rect">
                          <a:avLst/>
                        </a:prstGeom>
                        <a:solidFill>
                          <a:srgbClr val="990099"/>
                        </a:solidFill>
                        <a:ln w="6350">
                          <a:solidFill>
                            <a:srgbClr val="990099"/>
                          </a:solidFill>
                        </a:ln>
                        <a:effectLst/>
                      </wps:spPr>
                      <wps:style>
                        <a:lnRef idx="0">
                          <a:schemeClr val="accent1"/>
                        </a:lnRef>
                        <a:fillRef idx="0">
                          <a:schemeClr val="accent1"/>
                        </a:fillRef>
                        <a:effectRef idx="0">
                          <a:schemeClr val="accent1"/>
                        </a:effectRef>
                        <a:fontRef idx="minor">
                          <a:schemeClr val="dk1"/>
                        </a:fontRef>
                      </wps:style>
                      <wps:txbx>
                        <w:txbxContent>
                          <w:p w14:paraId="2288E5F2" w14:textId="7D821338" w:rsidR="00812792" w:rsidRPr="008659D9" w:rsidRDefault="00812792" w:rsidP="00DB309F">
                            <w:pPr>
                              <w:jc w:val="center"/>
                              <w:rPr>
                                <w:rFonts w:ascii="Trebuchet MS" w:hAnsi="Trebuchet MS"/>
                                <w:b/>
                                <w:color w:val="FFFFFF" w:themeColor="background1"/>
                                <w:sz w:val="32"/>
                              </w:rPr>
                            </w:pPr>
                            <w:r>
                              <w:rPr>
                                <w:rFonts w:ascii="Trebuchet MS" w:hAnsi="Trebuchet MS"/>
                                <w:b/>
                                <w:color w:val="FFFFFF" w:themeColor="background1"/>
                                <w:sz w:val="32"/>
                              </w:rPr>
                              <w:t>ONTWERP</w:t>
                            </w:r>
                            <w:r w:rsidRPr="008659D9">
                              <w:rPr>
                                <w:rFonts w:ascii="Trebuchet MS" w:hAnsi="Trebuchet MS"/>
                                <w:b/>
                                <w:color w:val="FFFFFF" w:themeColor="background1"/>
                                <w:sz w:val="32"/>
                              </w:rPr>
                              <w:t>LEERPLAN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w:pict>
              <v:shapetype w14:anchorId="3CB504FA" id="_x0000_t202" coordsize="21600,21600" o:spt="202" path="m,l,21600r21600,l21600,xe">
                <v:stroke joinstyle="miter"/>
                <v:path gradientshapeok="t" o:connecttype="rect"/>
              </v:shapetype>
              <v:shape id="Tekstvak 2" o:spid="_x0000_s1026" type="#_x0000_t202" style="position:absolute;margin-left:311.8pt;margin-top:-24.45pt;width:282.75pt;height:32.2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gUngIAAM0FAAAOAAAAZHJzL2Uyb0RvYy54bWysVFtv2jAUfp+0/2D5fU2g0C6ooWKtOk1C&#10;bTU69dk4Nlg4Pp5tSNiv37ETKO320mkvjp3zndt3LlfXba3JTjivwJR0cJZTIgyHSplVSX883X36&#10;TIkPzFRMgxEl3QtPr6cfP1w1diKGsAZdCUfQiPGTxpZ0HYKdZJnna1EzfwZWGBRKcDUL+HSrrHKs&#10;Qeu1zoZ5fpE14CrrgAvv8e9tJ6TTZF9KwcODlF4EokuKsYV0unQu45lNr9hk5ZhdK96Hwf4hipop&#10;g06Ppm5ZYGTr1B+masUdeJDhjEOdgZSKi5QDZjPI32SzWDMrUi5IjrdHmvz/M8vvd4+OqKqkQ0oM&#10;q7FET2Ljw45tyDCy01g/QdDCIiy0X6DFKqdMvZ0D33iEZCeYTsEjOrLRSlfHL+ZJUBELsD+SLtpA&#10;OP48Hxd5MRxTwlE2yovx5Tj6zV60rfPhq4CaxEtJHRY1RcB2cx866AESnXnQqrpTWqeHWy1vtCM7&#10;hg1QFHleFL31VzBtSFPSi/Nx3uX2bhMYrjbRoUhN1wcWiem4SLew1yJitPkuJJKeKElRxnYXxzgZ&#10;58KEQR9oQkeUxJzeo9jjX6J6j3KXB2okz2DCUblWBlxH0+uwq80hZNnh+9bwXd6RgtAu276pllDt&#10;saccdDPpLb9TWN858+GRORxC7BZcLOEBD6kBywP9jZI1uF9/+x/xOBsopaTBoS6p/7llTlCivxmc&#10;mmIwGsUtkB6j8eUQH+5UsjyVmG19A9g2A1xhlqdrxAd9uEoH9TPun1n0iiJmOPouaThcb0K3anB/&#10;cTGbJRDOvWVhbhaWH0Ypdu9T+8yc7Vs84HDcw2H82eRNp3fYWBgDs20AqdIYRII7VnvicWekQer3&#10;W1xKp++EetnC098AAAD//wMAUEsDBBQABgAIAAAAIQBxMNpn4gAAAAsBAAAPAAAAZHJzL2Rvd25y&#10;ZXYueG1sTI9BTsMwEEX3lXoHayqxa50UGpIQpwopSCAhJFoO4MZDYhGPo9htw+1xV7Cb0Tz9eb/Y&#10;TqZnZxydtiQgXkXAkBqrNLUCPg/PyxSY85KU7C2hgB90sC3ns0Lmyl7oA89737IQQi6XAjrvh5xz&#10;13RopFvZASncvuxopA/r2HI1yksINz1fR1HCjdQUPnRywLrD5nt/MgKmukoPu/b+7V2bR6ped/VT&#10;9qKFuFlM1QMwj5P/g+GqH9ShDE5HeyLlWC8gWd8mARWwvEszYFciTrMY2DFMmwR4WfD/HcpfAAAA&#10;//8DAFBLAQItABQABgAIAAAAIQC2gziS/gAAAOEBAAATAAAAAAAAAAAAAAAAAAAAAABbQ29udGVu&#10;dF9UeXBlc10ueG1sUEsBAi0AFAAGAAgAAAAhADj9If/WAAAAlAEAAAsAAAAAAAAAAAAAAAAALwEA&#10;AF9yZWxzLy5yZWxzUEsBAi0AFAAGAAgAAAAhAIb9uBSeAgAAzQUAAA4AAAAAAAAAAAAAAAAALgIA&#10;AGRycy9lMm9Eb2MueG1sUEsBAi0AFAAGAAgAAAAhAHEw2mfiAAAACwEAAA8AAAAAAAAAAAAAAAAA&#10;+AQAAGRycy9kb3ducmV2LnhtbFBLBQYAAAAABAAEAPMAAAAHBgAAAAA=&#10;" fillcolor="#909" strokecolor="#909" strokeweight=".5pt">
                <v:path arrowok="t"/>
                <v:textbox>
                  <w:txbxContent>
                    <w:p w14:paraId="2288E5F2" w14:textId="7D821338" w:rsidR="00812792" w:rsidRPr="008659D9" w:rsidRDefault="00812792" w:rsidP="00DB309F">
                      <w:pPr>
                        <w:jc w:val="center"/>
                        <w:rPr>
                          <w:rFonts w:ascii="Trebuchet MS" w:hAnsi="Trebuchet MS"/>
                          <w:b/>
                          <w:color w:val="FFFFFF" w:themeColor="background1"/>
                          <w:sz w:val="32"/>
                        </w:rPr>
                      </w:pPr>
                      <w:r>
                        <w:rPr>
                          <w:rFonts w:ascii="Trebuchet MS" w:hAnsi="Trebuchet MS"/>
                          <w:b/>
                          <w:color w:val="FFFFFF" w:themeColor="background1"/>
                          <w:sz w:val="32"/>
                        </w:rPr>
                        <w:t>ONTWERP</w:t>
                      </w:r>
                      <w:r w:rsidRPr="008659D9">
                        <w:rPr>
                          <w:rFonts w:ascii="Trebuchet MS" w:hAnsi="Trebuchet MS"/>
                          <w:b/>
                          <w:color w:val="FFFFFF" w:themeColor="background1"/>
                          <w:sz w:val="32"/>
                        </w:rPr>
                        <w:t>LEERPLAN</w:t>
                      </w:r>
                    </w:p>
                  </w:txbxContent>
                </v:textbox>
                <w10:wrap anchorx="page"/>
              </v:shape>
            </w:pict>
          </mc:Fallback>
        </mc:AlternateContent>
      </w:r>
      <w:r w:rsidRPr="00C10894">
        <w:rPr>
          <w:noProof/>
          <w:color w:val="FFFFFF" w:themeColor="background1"/>
          <w:lang w:eastAsia="nl-BE"/>
        </w:rPr>
        <mc:AlternateContent>
          <mc:Choice Requires="wps">
            <w:drawing>
              <wp:anchor distT="0" distB="0" distL="114300" distR="114300" simplePos="0" relativeHeight="251658240" behindDoc="1" locked="0" layoutInCell="1" allowOverlap="1" wp14:anchorId="3E9516BD" wp14:editId="78962C98">
                <wp:simplePos x="0" y="0"/>
                <wp:positionH relativeFrom="page">
                  <wp:align>right</wp:align>
                </wp:positionH>
                <wp:positionV relativeFrom="paragraph">
                  <wp:posOffset>-720725</wp:posOffset>
                </wp:positionV>
                <wp:extent cx="3581400" cy="10668000"/>
                <wp:effectExtent l="0" t="0" r="19050" b="19050"/>
                <wp:wrapNone/>
                <wp:docPr id="4" name="Rechthoek 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81400" cy="10668000"/>
                        </a:xfrm>
                        <a:prstGeom prst="rect">
                          <a:avLst/>
                        </a:prstGeom>
                        <a:solidFill>
                          <a:srgbClr val="990099"/>
                        </a:solidFill>
                        <a:ln>
                          <a:solidFill>
                            <a:srgbClr val="990099"/>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xmlns:arto="http://schemas.microsoft.com/office/word/2006/arto">
            <w:pict w14:anchorId="3323E26C">
              <v:rect id="Rechthoek 4" style="position:absolute;margin-left:230.8pt;margin-top:-56.75pt;width:282pt;height:840pt;z-index:-251656188;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margin;mso-height-relative:page;v-text-anchor:middle" o:spid="_x0000_s1026" fillcolor="#909" strokecolor="#909" strokeweight="1pt" w14:anchorId="644EC57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Ztw6nQIAAMkFAAAOAAAAZHJzL2Uyb0RvYy54bWysVE1v2zAMvQ/YfxB0X21nadcYdYqgRYcB&#10;QRu0HXpWZCk2KouapMTJfv0o+aNZW+xQ7GKI5uMT+UTy4nLfKLIT1tWgC5qdpJQIzaGs9aagPx9v&#10;vpxT4jzTJVOgRUEPwtHL+edPF63JxQQqUKWwBEm0y1tT0Mp7kyeJ45VomDsBIzQ6JdiGeTTtJikt&#10;a5G9UckkTc+SFmxpLHDhHP697px0HvmlFNzfSemEJ6qgmJuPXxu/6/BN5hcs31hmqpr3abAPZNGw&#10;WuOlI9U184xsbf2Gqqm5BQfSn3BoEpCy5iLWgNVk6atqHipmRKwFxXFmlMn9P1p+u1tZUpcFnVKi&#10;WYNPdC945SsQz2Qa5GmNyxH1YFY2FOjMEvizQ0fylycYrsfspW0CFssj+6j1YdRa7D3h+PPr6Xk2&#10;TfFJOPqy9OzsPEUr0LJ8iDfW+e8CGhIOBbX4mlFktls630EHSEwNVF3e1EpFw27WV8qSHcOXn83S&#10;dDbr2d0xTOmPRWKWITRq0JUdBfAHJQKh0vdCoqxY6CSmHBtajAkxzoX2WeeqWCm6PE9Rg0GEMSJK&#10;EgkDs8T6Ru6eIAzLW+5OoB4fQkWchzE4/VdiXfAYEW8G7cfgptZg3yNQWFV/c4cfROqkCSqtoTxg&#10;01noptEZflPjAy+Z8ytmcfywK3Cl+Dv8SAVtQaE/UVKB/f3e/4DHqUAvJS2Oc0Hdry2zghL1Q+O8&#10;zLLpNMx/NKan3yZo2GPP+tijt80VYN9kuLwMj8eA92o4SgvNE26eRbgVXUxzvLug3NvBuPLdmsHd&#10;xcViEWE484b5pX4wPJAHVUMDP+6fmDV9l3uckFsYRp/lr5q9w4ZIDYutB1nHSXjRtdcb90VsnH63&#10;hYV0bEfUywae/wEAAP//AwBQSwMEFAAGAAgAAAAhABz9pdvjAAAADwEAAA8AAABkcnMvZG93bnJl&#10;di54bWxMj0FPwzAMhe9I/IfISNy2tGytUNd0QiAQnNAKQuLmNVlbkTilydby7zGncbFkP/v5feV2&#10;dlaczBh6TwrSZQLCUON1T62C97fHxS2IEJE0Wk9GwY8JsK0uL0ostJ9oZ051bAWbUChQQRfjUEgZ&#10;ms44DEs/GGLt4EeHkduxlXrEic2dlTdJkkuHPfGHDgdz35nmqz46BcMkd69D3a6en17WH9p6/MTD&#10;t1LXV/PDhsvdBkQ0czxfwB8D54eKg+39kXQQVgHTRAWLNF1lIFjP8jWP9ryY5XkGsirlf47qFwAA&#10;//8DAFBLAQItABQABgAIAAAAIQC2gziS/gAAAOEBAAATAAAAAAAAAAAAAAAAAAAAAABbQ29udGVu&#10;dF9UeXBlc10ueG1sUEsBAi0AFAAGAAgAAAAhADj9If/WAAAAlAEAAAsAAAAAAAAAAAAAAAAALwEA&#10;AF9yZWxzLy5yZWxzUEsBAi0AFAAGAAgAAAAhAKZm3DqdAgAAyQUAAA4AAAAAAAAAAAAAAAAALgIA&#10;AGRycy9lMm9Eb2MueG1sUEsBAi0AFAAGAAgAAAAhABz9pdvjAAAADwEAAA8AAAAAAAAAAAAAAAAA&#10;9wQAAGRycy9kb3ducmV2LnhtbFBLBQYAAAAABAAEAPMAAAAHBgAAAAA=&#10;">
                <v:path arrowok="t"/>
                <w10:wrap anchorx="page"/>
              </v:rect>
            </w:pict>
          </mc:Fallback>
        </mc:AlternateContent>
      </w:r>
    </w:p>
    <w:p w14:paraId="24DE79D9" w14:textId="77777777" w:rsidR="00DB309F" w:rsidRPr="00C10894" w:rsidRDefault="00DB309F" w:rsidP="00DB309F"/>
    <w:p w14:paraId="05F55327" w14:textId="77777777" w:rsidR="00DB309F" w:rsidRPr="00C10894" w:rsidRDefault="00DB309F" w:rsidP="00DB309F"/>
    <w:p w14:paraId="2F83A010" w14:textId="77777777" w:rsidR="00DB309F" w:rsidRPr="00C10894" w:rsidRDefault="00DB309F" w:rsidP="00DB309F"/>
    <w:p w14:paraId="67A055AF" w14:textId="77777777" w:rsidR="00DB309F" w:rsidRPr="00C10894" w:rsidRDefault="00DB309F" w:rsidP="00DB309F"/>
    <w:p w14:paraId="0D040C8B" w14:textId="77777777" w:rsidR="00DB309F" w:rsidRDefault="00DB309F" w:rsidP="00DB309F"/>
    <w:p w14:paraId="6F61EE89" w14:textId="77777777" w:rsidR="00DB309F" w:rsidRDefault="00DB309F" w:rsidP="00DB309F"/>
    <w:p w14:paraId="1B08E6E6" w14:textId="77777777" w:rsidR="00DB309F" w:rsidRDefault="00DB309F" w:rsidP="00DB309F"/>
    <w:p w14:paraId="3F8EB309" w14:textId="77777777" w:rsidR="00DB309F" w:rsidRDefault="00DB309F" w:rsidP="00DB309F"/>
    <w:p w14:paraId="607743EC" w14:textId="77777777" w:rsidR="00DB309F" w:rsidRDefault="00DB309F" w:rsidP="00DB309F"/>
    <w:p w14:paraId="5A75A4E7" w14:textId="77777777" w:rsidR="00DB309F" w:rsidRDefault="00DB309F" w:rsidP="00DB309F"/>
    <w:p w14:paraId="6E440888" w14:textId="77777777" w:rsidR="00DB309F" w:rsidRDefault="00DB309F" w:rsidP="00DB309F"/>
    <w:p w14:paraId="430848B6" w14:textId="77777777" w:rsidR="00DB309F" w:rsidRDefault="00DB309F" w:rsidP="00DB309F"/>
    <w:p w14:paraId="2FDA38F9" w14:textId="77777777" w:rsidR="00DB309F" w:rsidRDefault="00DB309F" w:rsidP="00DB309F">
      <w:r>
        <w:rPr>
          <w:rFonts w:ascii="Arial" w:hAnsi="Arial" w:cs="Arial"/>
          <w:noProof/>
          <w:lang w:eastAsia="nl-BE"/>
        </w:rPr>
        <mc:AlternateContent>
          <mc:Choice Requires="wps">
            <w:drawing>
              <wp:anchor distT="0" distB="0" distL="114300" distR="114300" simplePos="0" relativeHeight="251658241" behindDoc="1" locked="0" layoutInCell="1" allowOverlap="1" wp14:anchorId="3439BE8D" wp14:editId="745D56F4">
                <wp:simplePos x="0" y="0"/>
                <wp:positionH relativeFrom="page">
                  <wp:posOffset>1602582</wp:posOffset>
                </wp:positionH>
                <wp:positionV relativeFrom="page">
                  <wp:posOffset>4438015</wp:posOffset>
                </wp:positionV>
                <wp:extent cx="5940000" cy="1857375"/>
                <wp:effectExtent l="0" t="0" r="16510" b="9525"/>
                <wp:wrapSquare wrapText="bothSides"/>
                <wp:docPr id="5" name="Afgeronde rechthoek 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940000" cy="1857375"/>
                        </a:xfrm>
                        <a:prstGeom prst="roundRect">
                          <a:avLst>
                            <a:gd name="adj" fmla="val 50000"/>
                          </a:avLst>
                        </a:prstGeom>
                        <a:solidFill>
                          <a:srgbClr val="990099"/>
                        </a:solidFill>
                        <a:ln>
                          <a:solidFill>
                            <a:srgbClr val="990099"/>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C4CDCC8" w14:textId="0117D408" w:rsidR="00812792" w:rsidRPr="00B42A82" w:rsidRDefault="00812792" w:rsidP="00DB309F">
                            <w:pPr>
                              <w:spacing w:after="0"/>
                              <w:rPr>
                                <w:rFonts w:ascii="Trebuchet MS" w:hAnsi="Trebuchet MS"/>
                                <w:b/>
                                <w:color w:val="FFFFFF" w:themeColor="background1"/>
                                <w:sz w:val="44"/>
                                <w:szCs w:val="21"/>
                              </w:rPr>
                            </w:pPr>
                            <w:r w:rsidRPr="00B42A82">
                              <w:rPr>
                                <w:rFonts w:ascii="Trebuchet MS" w:hAnsi="Trebuchet MS"/>
                                <w:b/>
                                <w:color w:val="FFFFFF" w:themeColor="background1"/>
                                <w:sz w:val="44"/>
                                <w:szCs w:val="21"/>
                              </w:rPr>
                              <w:t xml:space="preserve">Elektrotechnieken </w:t>
                            </w:r>
                            <w:r>
                              <w:rPr>
                                <w:rFonts w:ascii="Trebuchet MS" w:hAnsi="Trebuchet MS"/>
                                <w:b/>
                                <w:color w:val="FFFFFF" w:themeColor="background1"/>
                                <w:sz w:val="44"/>
                                <w:szCs w:val="21"/>
                              </w:rPr>
                              <w:t>B+</w:t>
                            </w:r>
                            <w:r w:rsidRPr="00B42A82">
                              <w:rPr>
                                <w:rFonts w:ascii="Trebuchet MS" w:hAnsi="Trebuchet MS"/>
                                <w:b/>
                                <w:color w:val="FFFFFF" w:themeColor="background1"/>
                                <w:sz w:val="44"/>
                                <w:szCs w:val="21"/>
                              </w:rPr>
                              <w:t>S</w:t>
                            </w:r>
                          </w:p>
                          <w:p w14:paraId="3BBEC025" w14:textId="570FC5E9" w:rsidR="00812792" w:rsidRPr="00B42A82" w:rsidRDefault="00812792" w:rsidP="00DB309F">
                            <w:pPr>
                              <w:spacing w:after="0"/>
                              <w:rPr>
                                <w:rFonts w:ascii="Trebuchet MS" w:hAnsi="Trebuchet MS"/>
                                <w:color w:val="FFFFFF" w:themeColor="background1"/>
                                <w:sz w:val="36"/>
                                <w:szCs w:val="21"/>
                              </w:rPr>
                            </w:pPr>
                            <w:r w:rsidRPr="00B42A82">
                              <w:rPr>
                                <w:rFonts w:ascii="Trebuchet MS" w:hAnsi="Trebuchet MS"/>
                                <w:color w:val="FFFFFF" w:themeColor="background1"/>
                                <w:sz w:val="36"/>
                                <w:szCs w:val="21"/>
                              </w:rPr>
                              <w:t>2de graad D/A-finaliteit</w:t>
                            </w:r>
                          </w:p>
                          <w:p w14:paraId="1FDE1CF7" w14:textId="77777777" w:rsidR="00812792" w:rsidRPr="00B42A82" w:rsidRDefault="00812792" w:rsidP="00DB309F">
                            <w:pPr>
                              <w:spacing w:after="0"/>
                              <w:rPr>
                                <w:rFonts w:ascii="Trebuchet MS" w:hAnsi="Trebuchet MS"/>
                                <w:color w:val="FFFFFF" w:themeColor="background1"/>
                                <w:sz w:val="36"/>
                                <w:szCs w:val="21"/>
                              </w:rPr>
                            </w:pPr>
                            <w:r w:rsidRPr="00B42A82">
                              <w:rPr>
                                <w:rFonts w:ascii="Trebuchet MS" w:hAnsi="Trebuchet MS"/>
                                <w:color w:val="FFFFFF" w:themeColor="background1"/>
                                <w:sz w:val="36"/>
                                <w:szCs w:val="21"/>
                              </w:rPr>
                              <w:t>II-EIT-da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439BE8D" id="Afgeronde rechthoek 5" o:spid="_x0000_s1027" style="position:absolute;margin-left:126.2pt;margin-top:349.45pt;width:467.7pt;height:146.2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rcsize=".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oa6xQIAABUGAAAOAAAAZHJzL2Uyb0RvYy54bWysVE1v2zAMvQ/YfxB0X+1kydoEdYqgRYcB&#10;QVu0HXpWZCn2KosapXzt14+SHTdbix2K+WCIIvlIPpE8v9g1hm0U+hpswQcnOWfKSihruyr498fr&#10;T2ec+SBsKQxYVfC98vxi9vHD+dZN1RAqMKVCRiDWT7eu4FUIbpplXlaqEf4EnLKk1ICNCCTiKitR&#10;bAm9Mdkwz79kW8DSIUjlPd1etUo+S/haKxlutfYqMFNwyi2kP6b/Mv6z2bmYrlC4qpZdGuIdWTSi&#10;thS0h7oSQbA11q+gmloieNDhREKTgda1VKkGqmaQ/1XNQyWcSrUQOd71NPn/BytvNnfI6rLgY86s&#10;aOiJ5nqlEGypGCpZhQrUMxtHorbOT8n+wd1hLNW7BchnT4rsD00UfGez09hEWyqU7RLr+551tQtM&#10;0uV4Msrp40ySbnA2Pv18msJlYnpwd+jDVwUNi4eCI6xteU9vmygXm4UPifuyq0CUPzjTjaGX3AjD&#10;xgk+5immnTGdDpipFDB1eV0bkwRcLS8NMnIt+GSS55NJrJ5c/LGZse/zJJzomjhraUqEhb1REdDY&#10;e6XpQYiYYSovjYLqExJSKhsGraoS9Eopz+Mae4+UdAKMyJrq67E7gDhmr7Hbajv76KrSJPXO+b8S&#10;a517jxQZbOidm9oCvgVgqKoucmt/IKmlJrIUdstdatZkGW+WUO6pgRHayfZOXtfUIwvhw51AagDq&#10;K1pP4ZZ+2sC24NCdOKsAf711H+1pwkjL2ZZWQ8H9z7VAxZn5Zmn2JoPRKO6SJIzGp0MS8FizPNbY&#10;dXMJ1EkDWoROpmO0D+Zw1AjNE22xeYxKKmElxS64DHgQLkO7smgPSjWfJzPaH06EhX1wMoJHnmNL&#10;P+6eBLpuUALN2A0c1kjX/S3HL7bR08J8HUDXISpfeO0E2j2plbo9GZfbsZysXrb57DcAAAD//wMA&#10;UEsDBBQABgAIAAAAIQAid/sc4wAAAAwBAAAPAAAAZHJzL2Rvd25yZXYueG1sTI/LTsMwEEX3SPyD&#10;NUjsqJOopEnIpELltagEpeQD3NiNI+JxFLtp+HvcFSxHc3TvueV6Nj2b1Og6SwjxIgKmqLGyoxah&#10;/nq5y4A5L0iK3pJC+FEO1tX1VSkKac/0qaa9b1kIIVcIBO39UHDuGq2McAs7KAq/ox2N8OEcWy5H&#10;cQ7hpudJFKXciI5CgxaD2mjVfO9PBqF9X+kkzjavb+PxY3qu093Ttt4h3t7Mjw/AvJr9HwwX/aAO&#10;VXA62BNJx3qE5D5ZBhQhzbMc2IWIs1VYc0DI83gJvCr5/xHVLwAAAP//AwBQSwECLQAUAAYACAAA&#10;ACEAtoM4kv4AAADhAQAAEwAAAAAAAAAAAAAAAAAAAAAAW0NvbnRlbnRfVHlwZXNdLnhtbFBLAQIt&#10;ABQABgAIAAAAIQA4/SH/1gAAAJQBAAALAAAAAAAAAAAAAAAAAC8BAABfcmVscy8ucmVsc1BLAQIt&#10;ABQABgAIAAAAIQBYBoa6xQIAABUGAAAOAAAAAAAAAAAAAAAAAC4CAABkcnMvZTJvRG9jLnhtbFBL&#10;AQItABQABgAIAAAAIQAid/sc4wAAAAwBAAAPAAAAAAAAAAAAAAAAAB8FAABkcnMvZG93bnJldi54&#10;bWxQSwUGAAAAAAQABADzAAAALwYAAAAA&#10;" fillcolor="#909" strokecolor="#909" strokeweight="1pt">
                <v:stroke joinstyle="miter"/>
                <v:path arrowok="t"/>
                <v:textbox>
                  <w:txbxContent>
                    <w:p w14:paraId="4C4CDCC8" w14:textId="0117D408" w:rsidR="00812792" w:rsidRPr="00B42A82" w:rsidRDefault="00812792" w:rsidP="00DB309F">
                      <w:pPr>
                        <w:spacing w:after="0"/>
                        <w:rPr>
                          <w:rFonts w:ascii="Trebuchet MS" w:hAnsi="Trebuchet MS"/>
                          <w:b/>
                          <w:color w:val="FFFFFF" w:themeColor="background1"/>
                          <w:sz w:val="44"/>
                          <w:szCs w:val="21"/>
                        </w:rPr>
                      </w:pPr>
                      <w:r w:rsidRPr="00B42A82">
                        <w:rPr>
                          <w:rFonts w:ascii="Trebuchet MS" w:hAnsi="Trebuchet MS"/>
                          <w:b/>
                          <w:color w:val="FFFFFF" w:themeColor="background1"/>
                          <w:sz w:val="44"/>
                          <w:szCs w:val="21"/>
                        </w:rPr>
                        <w:t xml:space="preserve">Elektrotechnieken </w:t>
                      </w:r>
                      <w:r>
                        <w:rPr>
                          <w:rFonts w:ascii="Trebuchet MS" w:hAnsi="Trebuchet MS"/>
                          <w:b/>
                          <w:color w:val="FFFFFF" w:themeColor="background1"/>
                          <w:sz w:val="44"/>
                          <w:szCs w:val="21"/>
                        </w:rPr>
                        <w:t>B+</w:t>
                      </w:r>
                      <w:r w:rsidRPr="00B42A82">
                        <w:rPr>
                          <w:rFonts w:ascii="Trebuchet MS" w:hAnsi="Trebuchet MS"/>
                          <w:b/>
                          <w:color w:val="FFFFFF" w:themeColor="background1"/>
                          <w:sz w:val="44"/>
                          <w:szCs w:val="21"/>
                        </w:rPr>
                        <w:t>S</w:t>
                      </w:r>
                    </w:p>
                    <w:p w14:paraId="3BBEC025" w14:textId="570FC5E9" w:rsidR="00812792" w:rsidRPr="00B42A82" w:rsidRDefault="00812792" w:rsidP="00DB309F">
                      <w:pPr>
                        <w:spacing w:after="0"/>
                        <w:rPr>
                          <w:rFonts w:ascii="Trebuchet MS" w:hAnsi="Trebuchet MS"/>
                          <w:color w:val="FFFFFF" w:themeColor="background1"/>
                          <w:sz w:val="36"/>
                          <w:szCs w:val="21"/>
                        </w:rPr>
                      </w:pPr>
                      <w:r w:rsidRPr="00B42A82">
                        <w:rPr>
                          <w:rFonts w:ascii="Trebuchet MS" w:hAnsi="Trebuchet MS"/>
                          <w:color w:val="FFFFFF" w:themeColor="background1"/>
                          <w:sz w:val="36"/>
                          <w:szCs w:val="21"/>
                        </w:rPr>
                        <w:t>2de graad D/A-finaliteit</w:t>
                      </w:r>
                    </w:p>
                    <w:p w14:paraId="1FDE1CF7" w14:textId="77777777" w:rsidR="00812792" w:rsidRPr="00B42A82" w:rsidRDefault="00812792" w:rsidP="00DB309F">
                      <w:pPr>
                        <w:spacing w:after="0"/>
                        <w:rPr>
                          <w:rFonts w:ascii="Trebuchet MS" w:hAnsi="Trebuchet MS"/>
                          <w:color w:val="FFFFFF" w:themeColor="background1"/>
                          <w:sz w:val="36"/>
                          <w:szCs w:val="21"/>
                        </w:rPr>
                      </w:pPr>
                      <w:r w:rsidRPr="00B42A82">
                        <w:rPr>
                          <w:rFonts w:ascii="Trebuchet MS" w:hAnsi="Trebuchet MS"/>
                          <w:color w:val="FFFFFF" w:themeColor="background1"/>
                          <w:sz w:val="36"/>
                          <w:szCs w:val="21"/>
                        </w:rPr>
                        <w:t>II-EIT-da</w:t>
                      </w:r>
                    </w:p>
                  </w:txbxContent>
                </v:textbox>
                <w10:wrap type="square" anchorx="page" anchory="page"/>
              </v:roundrect>
            </w:pict>
          </mc:Fallback>
        </mc:AlternateContent>
      </w:r>
    </w:p>
    <w:p w14:paraId="61C86D8A" w14:textId="77777777" w:rsidR="00DB309F" w:rsidRDefault="00DB309F" w:rsidP="00DB309F"/>
    <w:p w14:paraId="611F331A" w14:textId="77777777" w:rsidR="00DB309F" w:rsidRDefault="00DB309F" w:rsidP="00DB309F"/>
    <w:p w14:paraId="04F862D6" w14:textId="77777777" w:rsidR="00DB309F" w:rsidRDefault="00DB309F" w:rsidP="00DB309F"/>
    <w:p w14:paraId="47F45EEB" w14:textId="77777777" w:rsidR="00DB309F" w:rsidRDefault="00DB309F" w:rsidP="00DB309F"/>
    <w:p w14:paraId="04EA3989" w14:textId="77777777" w:rsidR="00DB309F" w:rsidRDefault="00DB309F" w:rsidP="00DB309F"/>
    <w:p w14:paraId="28AE0048" w14:textId="77777777" w:rsidR="00DB309F" w:rsidRDefault="00DB309F" w:rsidP="00DB309F"/>
    <w:p w14:paraId="364D96E2" w14:textId="77777777" w:rsidR="00DB309F" w:rsidRDefault="00DB309F" w:rsidP="00DB309F"/>
    <w:p w14:paraId="59A235F0" w14:textId="77777777" w:rsidR="00DB309F" w:rsidRDefault="00DB309F" w:rsidP="00DB309F"/>
    <w:p w14:paraId="3EFC3039" w14:textId="77777777" w:rsidR="00DB309F" w:rsidRDefault="00DB309F" w:rsidP="00DB309F"/>
    <w:p w14:paraId="6BD2D418" w14:textId="77777777" w:rsidR="00DB309F" w:rsidRPr="001A2840" w:rsidRDefault="00DB309F" w:rsidP="00DB309F">
      <w:pPr>
        <w:rPr>
          <w:rFonts w:ascii="Arial" w:hAnsi="Arial" w:cs="Arial"/>
        </w:rPr>
      </w:pPr>
    </w:p>
    <w:p w14:paraId="121F914F" w14:textId="77777777" w:rsidR="00DB309F" w:rsidRPr="001A2840" w:rsidRDefault="00DB309F" w:rsidP="00DB309F">
      <w:pPr>
        <w:jc w:val="both"/>
      </w:pPr>
      <w:r>
        <w:rPr>
          <w:rFonts w:ascii="Arial" w:hAnsi="Arial" w:cs="Arial"/>
          <w:noProof/>
          <w:lang w:eastAsia="nl-BE"/>
        </w:rPr>
        <mc:AlternateContent>
          <mc:Choice Requires="wps">
            <w:drawing>
              <wp:anchor distT="0" distB="0" distL="114300" distR="114300" simplePos="0" relativeHeight="251658243" behindDoc="0" locked="0" layoutInCell="1" allowOverlap="1" wp14:anchorId="662E9584" wp14:editId="251F4C2D">
                <wp:simplePos x="0" y="0"/>
                <wp:positionH relativeFrom="column">
                  <wp:posOffset>3386863</wp:posOffset>
                </wp:positionH>
                <wp:positionV relativeFrom="paragraph">
                  <wp:posOffset>180071</wp:posOffset>
                </wp:positionV>
                <wp:extent cx="2971800" cy="1914525"/>
                <wp:effectExtent l="0" t="0" r="19050" b="28575"/>
                <wp:wrapNone/>
                <wp:docPr id="6" name="Tekstvak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971800" cy="1914525"/>
                        </a:xfrm>
                        <a:prstGeom prst="rect">
                          <a:avLst/>
                        </a:prstGeom>
                        <a:solidFill>
                          <a:srgbClr val="990099"/>
                        </a:solidFill>
                        <a:ln w="6350">
                          <a:solidFill>
                            <a:srgbClr val="990099"/>
                          </a:solidFill>
                        </a:ln>
                        <a:effectLst/>
                      </wps:spPr>
                      <wps:style>
                        <a:lnRef idx="0">
                          <a:schemeClr val="accent1"/>
                        </a:lnRef>
                        <a:fillRef idx="0">
                          <a:schemeClr val="accent1"/>
                        </a:fillRef>
                        <a:effectRef idx="0">
                          <a:schemeClr val="accent1"/>
                        </a:effectRef>
                        <a:fontRef idx="minor">
                          <a:schemeClr val="dk1"/>
                        </a:fontRef>
                      </wps:style>
                      <wps:txbx>
                        <w:txbxContent>
                          <w:p w14:paraId="44F6108B" w14:textId="1BA2C90D" w:rsidR="00812792" w:rsidRPr="00B42A82" w:rsidRDefault="00812792" w:rsidP="00DB309F">
                            <w:pPr>
                              <w:rPr>
                                <w:rFonts w:ascii="Trebuchet MS" w:hAnsi="Trebuchet MS"/>
                                <w:color w:val="FFFFFF" w:themeColor="background1"/>
                                <w:sz w:val="32"/>
                                <w:szCs w:val="21"/>
                              </w:rPr>
                            </w:pPr>
                            <w:r w:rsidRPr="00B42A82">
                              <w:rPr>
                                <w:rFonts w:ascii="Trebuchet MS" w:hAnsi="Trebuchet MS"/>
                                <w:color w:val="FFFFFF" w:themeColor="background1"/>
                                <w:sz w:val="32"/>
                                <w:szCs w:val="21"/>
                              </w:rPr>
                              <w:t>BRUSSEL</w:t>
                            </w:r>
                          </w:p>
                          <w:p w14:paraId="2EE56F80" w14:textId="6E1AF7D6" w:rsidR="00812792" w:rsidRPr="00B42A82" w:rsidRDefault="00812792" w:rsidP="00DB309F">
                            <w:pPr>
                              <w:rPr>
                                <w:rFonts w:ascii="Trebuchet MS" w:hAnsi="Trebuchet MS"/>
                                <w:color w:val="FFFFFF" w:themeColor="background1"/>
                                <w:sz w:val="32"/>
                                <w:szCs w:val="21"/>
                              </w:rPr>
                            </w:pPr>
                            <w:r w:rsidRPr="00B42A82">
                              <w:rPr>
                                <w:rFonts w:ascii="Trebuchet MS" w:hAnsi="Trebuchet MS"/>
                                <w:color w:val="FFFFFF" w:themeColor="background1"/>
                                <w:sz w:val="32"/>
                                <w:szCs w:val="21"/>
                              </w:rPr>
                              <w:t>D/2021/13.758/058</w:t>
                            </w:r>
                          </w:p>
                          <w:p w14:paraId="32F35486" w14:textId="77777777" w:rsidR="00812792" w:rsidRPr="008659D9" w:rsidRDefault="00812792" w:rsidP="00DB309F">
                            <w:pPr>
                              <w:rPr>
                                <w:rFonts w:ascii="Trebuchet MS" w:hAnsi="Trebuchet MS"/>
                                <w:color w:val="FFFFFF" w:themeColor="background1"/>
                                <w:sz w:val="3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662E9584" id="Tekstvak 6" o:spid="_x0000_s1028" type="#_x0000_t202" style="position:absolute;left:0;text-align:left;margin-left:266.7pt;margin-top:14.2pt;width:234pt;height:150.7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sxp/oAIAANUFAAAOAAAAZHJzL2Uyb0RvYy54bWysVFtP2zAUfp+0/2D5fSTpKNCKFHUgpkkV&#10;oMHEs+vYrVXHx7PdJt2v37GTlML2wrQXx875zu07l8urttZkJ5xXYEpanOSUCMOhUmZV0h9Pt58u&#10;KPGBmYppMKKke+Hp1ezjh8vGTsUI1qAr4QgaMX7a2JKuQ7DTLPN8LWrmT8AKg0IJrmYBn26VVY41&#10;aL3W2SjPz7IGXGUdcOE9/r3phHSW7EspeLiX0otAdEkxtpBOl85lPLPZJZuuHLNrxfsw2D9EUTNl&#10;0OnB1A0LjGyd+sNUrbgDDzKccKgzkFJxkXLAbIr8TTaPa2ZFygXJ8fZAk/9/Zvnd7sERVZX0jBLD&#10;aizRk9j4sGMbchbZaayfIujRIiy0X6DFKqdMvV0A33iEZEeYTsEjOrLRSlfHL+ZJUBELsD+QLtpA&#10;OP4cTc6LixxFHGXFpDgdj8bRcfaibp0PXwXUJF5K6rCqKQS2W/jQQQdI9OZBq+pWaZ0ebrW81o7s&#10;GHbAZJLnk0lv/RVMG9IgB5/HeZfcu01guNpEhyJ1XR9YZKYjI93CXouI0ea7kMh64iRFGftdHOJk&#10;nAsTij7QhI4oiTm9R7HHv0T1HuUuD9RInsGEg3KtDLiOptdhV5shZNnh+97wXd6RgtAu29Ruo6G5&#10;llDtsbccdLPpLb9VWOYF8+GBORxGbA1cMOEeD6kBqwT9jZI1uF9/+x/xOCMopaTB4S6p/7llTlCi&#10;vxmcHuyy07gN0uN0fD7ChzuWLI8lZltfA3ZPgavM8nSN+KCHq3RQP+MemkevKGKGo++ShuF6HbqV&#10;g3uMi/k8gXD+LQsL82j5MFKxiZ/aZ+Zs3+kBh+QOhjXApm8avsPG+hiYbwNIlaYh8tyx2vOPuyPN&#10;U7/n4nI6fifUyzae/QYAAP//AwBQSwMEFAAGAAgAAAAhAH+UmrzhAAAACwEAAA8AAABkcnMvZG93&#10;bnJldi54bWxMj91OwzAMRu+ReIfISNyxZC0/bWk6lQ6kISEkNh4ga0wb0ThVk23l7cmu4Mq2fPT5&#10;uFzNdmBHnLxxJGG5EMCQWqcNdRI+dy83GTAfFGk1OEIJP+hhVV1elKrQ7kQfeNyGjsUQ8oWS0Icw&#10;Fpz7tker/MKNSHH35SarQhynjutJnWK4HXgixD23ylC80KsRmx7b7+3BSpibOtutu4e3d2OfqH5d&#10;N8/5xkh5fTXXj8ACzuEPhrN+VIcqOu3dgbRng4S7NL2NqIQki/UMCLGM3V5CmuQ58Krk/3+ofgEA&#10;AP//AwBQSwECLQAUAAYACAAAACEAtoM4kv4AAADhAQAAEwAAAAAAAAAAAAAAAAAAAAAAW0NvbnRl&#10;bnRfVHlwZXNdLnhtbFBLAQItABQABgAIAAAAIQA4/SH/1gAAAJQBAAALAAAAAAAAAAAAAAAAAC8B&#10;AABfcmVscy8ucmVsc1BLAQItABQABgAIAAAAIQBcsxp/oAIAANUFAAAOAAAAAAAAAAAAAAAAAC4C&#10;AABkcnMvZTJvRG9jLnhtbFBLAQItABQABgAIAAAAIQB/lJq84QAAAAsBAAAPAAAAAAAAAAAAAAAA&#10;APoEAABkcnMvZG93bnJldi54bWxQSwUGAAAAAAQABADzAAAACAYAAAAA&#10;" fillcolor="#909" strokecolor="#909" strokeweight=".5pt">
                <v:path arrowok="t"/>
                <v:textbox>
                  <w:txbxContent>
                    <w:p w14:paraId="44F6108B" w14:textId="1BA2C90D" w:rsidR="00812792" w:rsidRPr="00B42A82" w:rsidRDefault="00812792" w:rsidP="00DB309F">
                      <w:pPr>
                        <w:rPr>
                          <w:rFonts w:ascii="Trebuchet MS" w:hAnsi="Trebuchet MS"/>
                          <w:color w:val="FFFFFF" w:themeColor="background1"/>
                          <w:sz w:val="32"/>
                          <w:szCs w:val="21"/>
                        </w:rPr>
                      </w:pPr>
                      <w:r w:rsidRPr="00B42A82">
                        <w:rPr>
                          <w:rFonts w:ascii="Trebuchet MS" w:hAnsi="Trebuchet MS"/>
                          <w:color w:val="FFFFFF" w:themeColor="background1"/>
                          <w:sz w:val="32"/>
                          <w:szCs w:val="21"/>
                        </w:rPr>
                        <w:t>BRUSSEL</w:t>
                      </w:r>
                    </w:p>
                    <w:p w14:paraId="2EE56F80" w14:textId="6E1AF7D6" w:rsidR="00812792" w:rsidRPr="00B42A82" w:rsidRDefault="00812792" w:rsidP="00DB309F">
                      <w:pPr>
                        <w:rPr>
                          <w:rFonts w:ascii="Trebuchet MS" w:hAnsi="Trebuchet MS"/>
                          <w:color w:val="FFFFFF" w:themeColor="background1"/>
                          <w:sz w:val="32"/>
                          <w:szCs w:val="21"/>
                        </w:rPr>
                      </w:pPr>
                      <w:r w:rsidRPr="00B42A82">
                        <w:rPr>
                          <w:rFonts w:ascii="Trebuchet MS" w:hAnsi="Trebuchet MS"/>
                          <w:color w:val="FFFFFF" w:themeColor="background1"/>
                          <w:sz w:val="32"/>
                          <w:szCs w:val="21"/>
                        </w:rPr>
                        <w:t>D/2021/13.758/058</w:t>
                      </w:r>
                    </w:p>
                    <w:p w14:paraId="32F35486" w14:textId="77777777" w:rsidR="00812792" w:rsidRPr="008659D9" w:rsidRDefault="00812792" w:rsidP="00DB309F">
                      <w:pPr>
                        <w:rPr>
                          <w:rFonts w:ascii="Trebuchet MS" w:hAnsi="Trebuchet MS"/>
                          <w:color w:val="FFFFFF" w:themeColor="background1"/>
                          <w:sz w:val="36"/>
                        </w:rPr>
                      </w:pPr>
                    </w:p>
                  </w:txbxContent>
                </v:textbox>
              </v:shape>
            </w:pict>
          </mc:Fallback>
        </mc:AlternateContent>
      </w:r>
    </w:p>
    <w:p w14:paraId="60164F73" w14:textId="77777777" w:rsidR="00DB309F" w:rsidRPr="001A2840" w:rsidRDefault="00DB309F" w:rsidP="00DB309F">
      <w:pPr>
        <w:rPr>
          <w:rFonts w:ascii="Arial" w:hAnsi="Arial" w:cs="Arial"/>
        </w:rPr>
      </w:pPr>
    </w:p>
    <w:p w14:paraId="52F2E11E" w14:textId="77777777" w:rsidR="00DB309F" w:rsidRPr="0005653F" w:rsidRDefault="00DB309F" w:rsidP="00DB309F">
      <w:pPr>
        <w:pStyle w:val="Inhopg1"/>
      </w:pPr>
    </w:p>
    <w:p w14:paraId="4AB31CC8" w14:textId="77777777" w:rsidR="00DB309F" w:rsidRDefault="00DB309F" w:rsidP="00DB309F">
      <w:r>
        <w:rPr>
          <w:rFonts w:ascii="Arial" w:hAnsi="Arial" w:cs="Arial"/>
          <w:noProof/>
          <w:lang w:eastAsia="nl-BE"/>
        </w:rPr>
        <w:drawing>
          <wp:anchor distT="0" distB="0" distL="114300" distR="114300" simplePos="0" relativeHeight="251658244" behindDoc="0" locked="0" layoutInCell="1" allowOverlap="1" wp14:anchorId="1C5F3F4B" wp14:editId="0D0BE1D0">
            <wp:simplePos x="0" y="0"/>
            <wp:positionH relativeFrom="page">
              <wp:posOffset>38100</wp:posOffset>
            </wp:positionH>
            <wp:positionV relativeFrom="paragraph">
              <wp:posOffset>318770</wp:posOffset>
            </wp:positionV>
            <wp:extent cx="3558540" cy="1419225"/>
            <wp:effectExtent l="0" t="0" r="3810" b="9525"/>
            <wp:wrapNone/>
            <wp:docPr id="7" name="Afbeelding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logo_definitief_CMYK_v2.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3558540" cy="1419225"/>
                    </a:xfrm>
                    <a:prstGeom prst="rect">
                      <a:avLst/>
                    </a:prstGeom>
                  </pic:spPr>
                </pic:pic>
              </a:graphicData>
            </a:graphic>
            <wp14:sizeRelH relativeFrom="margin">
              <wp14:pctWidth>0</wp14:pctWidth>
            </wp14:sizeRelH>
            <wp14:sizeRelV relativeFrom="margin">
              <wp14:pctHeight>0</wp14:pctHeight>
            </wp14:sizeRelV>
          </wp:anchor>
        </w:drawing>
      </w:r>
    </w:p>
    <w:p w14:paraId="5463F92D" w14:textId="77777777" w:rsidR="00DB309F" w:rsidRDefault="00DB309F" w:rsidP="00DB309F"/>
    <w:p w14:paraId="1A5B08FE" w14:textId="77777777" w:rsidR="00DB309F" w:rsidRDefault="00DB309F" w:rsidP="00DB309F"/>
    <w:p w14:paraId="3174C35A" w14:textId="77777777" w:rsidR="00DB309F" w:rsidRDefault="00DB309F" w:rsidP="00DB309F"/>
    <w:p w14:paraId="67772DAF" w14:textId="77777777" w:rsidR="00DB309F" w:rsidRDefault="00DB309F" w:rsidP="00DB309F"/>
    <w:p w14:paraId="6220722E" w14:textId="77777777" w:rsidR="00DB309F" w:rsidRPr="00C10894" w:rsidRDefault="00DB309F" w:rsidP="00DB309F">
      <w:pPr>
        <w:sectPr w:rsidR="00DB309F" w:rsidRPr="00C10894" w:rsidSect="00AB0D26">
          <w:headerReference w:type="even" r:id="rId12"/>
          <w:headerReference w:type="default" r:id="rId13"/>
          <w:footerReference w:type="even" r:id="rId14"/>
          <w:footerReference w:type="default" r:id="rId15"/>
          <w:headerReference w:type="first" r:id="rId16"/>
          <w:pgSz w:w="11906" w:h="16838"/>
          <w:pgMar w:top="1134" w:right="1134" w:bottom="1134" w:left="1134" w:header="709" w:footer="709" w:gutter="0"/>
          <w:cols w:space="708"/>
          <w:titlePg/>
          <w:docGrid w:linePitch="360"/>
        </w:sectPr>
      </w:pPr>
    </w:p>
    <w:p w14:paraId="37AE8C32" w14:textId="77777777" w:rsidR="009F7EE9" w:rsidRDefault="009F7EE9" w:rsidP="009F7EE9">
      <w:bookmarkStart w:id="0" w:name="_Toc58909437"/>
      <w:bookmarkStart w:id="1" w:name="_Toc61275938"/>
    </w:p>
    <w:p w14:paraId="3E453846" w14:textId="77777777" w:rsidR="009F7EE9" w:rsidRDefault="009F7EE9" w:rsidP="009F7EE9"/>
    <w:p w14:paraId="008CB4AB" w14:textId="77777777" w:rsidR="009F7EE9" w:rsidRDefault="009F7EE9" w:rsidP="009F7EE9"/>
    <w:p w14:paraId="30FBB26E" w14:textId="77777777" w:rsidR="009F7EE9" w:rsidRDefault="009F7EE9" w:rsidP="009F7EE9"/>
    <w:p w14:paraId="42F8E32E" w14:textId="77777777" w:rsidR="009F7EE9" w:rsidRDefault="009F7EE9" w:rsidP="009F7EE9"/>
    <w:p w14:paraId="61302A0C" w14:textId="77777777" w:rsidR="009F7EE9" w:rsidRDefault="009F7EE9" w:rsidP="009F7EE9"/>
    <w:p w14:paraId="0FC9F7B6" w14:textId="77777777" w:rsidR="009F7EE9" w:rsidRDefault="009F7EE9" w:rsidP="009F7EE9"/>
    <w:p w14:paraId="5230C36E" w14:textId="77777777" w:rsidR="009F7EE9" w:rsidRDefault="009F7EE9" w:rsidP="009F7EE9"/>
    <w:p w14:paraId="79AD0FF4" w14:textId="77777777" w:rsidR="003B7589" w:rsidRPr="002A34A4" w:rsidRDefault="003B7589" w:rsidP="003B7589">
      <w:pPr>
        <w:pBdr>
          <w:top w:val="single" w:sz="18" w:space="1" w:color="00B0F0"/>
          <w:left w:val="single" w:sz="18" w:space="1" w:color="00B0F0"/>
          <w:bottom w:val="single" w:sz="18" w:space="1" w:color="00B0F0"/>
          <w:right w:val="single" w:sz="18" w:space="1" w:color="00B0F0"/>
        </w:pBdr>
        <w:rPr>
          <w:b/>
          <w:bCs/>
          <w:color w:val="00B0F0"/>
        </w:rPr>
      </w:pPr>
      <w:r w:rsidRPr="002A34A4">
        <w:rPr>
          <w:b/>
          <w:bCs/>
          <w:color w:val="00B0F0"/>
          <w:sz w:val="28"/>
          <w:szCs w:val="28"/>
        </w:rPr>
        <w:t>Disclaimer</w:t>
      </w:r>
    </w:p>
    <w:p w14:paraId="7F4A0C62" w14:textId="77777777" w:rsidR="003B7589" w:rsidRDefault="003B7589" w:rsidP="003B7589">
      <w:pPr>
        <w:pBdr>
          <w:top w:val="single" w:sz="18" w:space="1" w:color="00B0F0"/>
          <w:left w:val="single" w:sz="18" w:space="1" w:color="00B0F0"/>
          <w:bottom w:val="single" w:sz="18" w:space="1" w:color="00B0F0"/>
          <w:right w:val="single" w:sz="18" w:space="1" w:color="00B0F0"/>
        </w:pBdr>
      </w:pPr>
      <w:r>
        <w:t>Omwille van d</w:t>
      </w:r>
      <w:r w:rsidRPr="00BB0AE0">
        <w:t xml:space="preserve">e </w:t>
      </w:r>
      <w:r>
        <w:t xml:space="preserve">te grote </w:t>
      </w:r>
      <w:r w:rsidRPr="00BB0AE0">
        <w:t xml:space="preserve">omvang en gedetailleerdheid van het geheel van de basisvorming en de specifieke vorming zoals bepaald door de Vlaamse regering (eindtermen, specifieke eindtermen, beroepskwalificaties) </w:t>
      </w:r>
      <w:r>
        <w:t>sluiten onze ontwerpleerplannen onvoldoende aan bij</w:t>
      </w:r>
      <w:r w:rsidRPr="00BB0AE0">
        <w:t xml:space="preserve"> het oorspronkelijke opzet van leerplannen</w:t>
      </w:r>
      <w:r>
        <w:t xml:space="preserve"> van Katholiek Onderwijs Vlaanderen. Katholiek Onderwijs Vlaanderen betreurt dat er</w:t>
      </w:r>
      <w:r w:rsidRPr="00BB0AE0">
        <w:t xml:space="preserve"> veelal onvoldoende ruimte </w:t>
      </w:r>
      <w:r>
        <w:t>is</w:t>
      </w:r>
      <w:r w:rsidRPr="00BB0AE0">
        <w:t xml:space="preserve"> om de leerplandoelen in dit leerplan met voldoende diepgang te realiseren binnen de beschikbare onderwijstijd of </w:t>
      </w:r>
      <w:r>
        <w:t xml:space="preserve">voor het schoolbestuur, het lerarenteam of de individuele leraar </w:t>
      </w:r>
      <w:r w:rsidRPr="00BB0AE0">
        <w:t>om eigen inhoudelijke of didactische keuzes te maken</w:t>
      </w:r>
      <w:r>
        <w:t>.</w:t>
      </w:r>
    </w:p>
    <w:p w14:paraId="56C9F879" w14:textId="77777777" w:rsidR="003B7589" w:rsidRDefault="003B7589" w:rsidP="003B7589">
      <w:pPr>
        <w:pBdr>
          <w:top w:val="single" w:sz="18" w:space="1" w:color="00B0F0"/>
          <w:left w:val="single" w:sz="18" w:space="1" w:color="00B0F0"/>
          <w:bottom w:val="single" w:sz="18" w:space="1" w:color="00B0F0"/>
          <w:right w:val="single" w:sz="18" w:space="1" w:color="00B0F0"/>
        </w:pBdr>
      </w:pPr>
    </w:p>
    <w:p w14:paraId="1D4E10F4" w14:textId="77777777" w:rsidR="003B7589" w:rsidRDefault="003B7589" w:rsidP="003B7589">
      <w:pPr>
        <w:pBdr>
          <w:top w:val="single" w:sz="18" w:space="1" w:color="00B0F0"/>
          <w:left w:val="single" w:sz="18" w:space="1" w:color="00B0F0"/>
          <w:bottom w:val="single" w:sz="18" w:space="1" w:color="00B0F0"/>
          <w:right w:val="single" w:sz="18" w:space="1" w:color="00B0F0"/>
        </w:pBdr>
      </w:pPr>
      <w:r>
        <w:t>Naargelang de samenstelling van de studierichting(en) waarvoor het leerplan geldt, integreren d</w:t>
      </w:r>
      <w:r w:rsidRPr="00C64CDE">
        <w:t>e leerplandoelen eindtermen basisvorming</w:t>
      </w:r>
      <w:r>
        <w:t>, cesuurdoelen en/of doelen die leiden naar een beroepskwalificatie</w:t>
      </w:r>
      <w:r w:rsidRPr="00C64CDE">
        <w:t xml:space="preserve">. Vermits </w:t>
      </w:r>
      <w:bookmarkStart w:id="2" w:name="_Hlk58341323"/>
      <w:r>
        <w:t>het Vlaams Parlement</w:t>
      </w:r>
      <w:bookmarkEnd w:id="2"/>
      <w:r w:rsidRPr="00C64CDE">
        <w:t xml:space="preserve"> de eindtermen</w:t>
      </w:r>
      <w:r>
        <w:t xml:space="preserve"> basisvorming en de specifieke</w:t>
      </w:r>
      <w:r w:rsidRPr="00C64CDE">
        <w:t xml:space="preserve"> </w:t>
      </w:r>
      <w:r>
        <w:t xml:space="preserve">eindtermen voor de tweede en de derde graad </w:t>
      </w:r>
      <w:r w:rsidRPr="00C64CDE">
        <w:t>nog niet goedkeurde, zijn de leerplandoelen onder voorbehoud.</w:t>
      </w:r>
    </w:p>
    <w:p w14:paraId="56ED0FB2" w14:textId="77777777" w:rsidR="003B7589" w:rsidRDefault="003B7589" w:rsidP="003B7589">
      <w:pPr>
        <w:pBdr>
          <w:top w:val="single" w:sz="18" w:space="1" w:color="00B0F0"/>
          <w:left w:val="single" w:sz="18" w:space="1" w:color="00B0F0"/>
          <w:bottom w:val="single" w:sz="18" w:space="1" w:color="00B0F0"/>
          <w:right w:val="single" w:sz="18" w:space="1" w:color="00B0F0"/>
        </w:pBdr>
      </w:pPr>
      <w:r w:rsidRPr="00C64CDE">
        <w:t>Na goedkeuring van de eindtermen basisvorming</w:t>
      </w:r>
      <w:r>
        <w:t xml:space="preserve"> en de specifieke eindtermen</w:t>
      </w:r>
      <w:r w:rsidRPr="00C64CDE">
        <w:t xml:space="preserve"> door </w:t>
      </w:r>
      <w:r>
        <w:t>het Vlaams Parlement</w:t>
      </w:r>
      <w:r w:rsidRPr="00C64CDE">
        <w:t>, voegen we de relevante eindtermen basisvorming</w:t>
      </w:r>
      <w:r>
        <w:t>, cesuurdoelen</w:t>
      </w:r>
      <w:r w:rsidRPr="00C64CDE">
        <w:t xml:space="preserve"> </w:t>
      </w:r>
      <w:r>
        <w:t xml:space="preserve">en/of doelen die leiden naar een beroepskwalificatie </w:t>
      </w:r>
      <w:r w:rsidRPr="00C64CDE">
        <w:t>toe</w:t>
      </w:r>
      <w:r>
        <w:t>. We nemen dan ook</w:t>
      </w:r>
      <w:r w:rsidRPr="00C64CDE">
        <w:t xml:space="preserve"> een concordantietabel </w:t>
      </w:r>
      <w:r>
        <w:t xml:space="preserve">op </w:t>
      </w:r>
      <w:r w:rsidRPr="00C64CDE">
        <w:t>die duidelijk aangeeft welke leerplandoelen de eindtermen basisvorming</w:t>
      </w:r>
      <w:r>
        <w:t>, de cesuurdoelen en/of de doelen die leiden naar een beroepskwalificatie</w:t>
      </w:r>
      <w:r w:rsidRPr="00C64CDE">
        <w:t xml:space="preserve"> realiseren.</w:t>
      </w:r>
    </w:p>
    <w:p w14:paraId="51C9A4A6" w14:textId="77777777" w:rsidR="009F7EE9" w:rsidRDefault="009F7EE9" w:rsidP="009F7EE9"/>
    <w:p w14:paraId="0DE57B0E" w14:textId="77777777" w:rsidR="009F7EE9" w:rsidRDefault="009F7EE9" w:rsidP="009C19F8">
      <w:pPr>
        <w:pStyle w:val="Kop1"/>
        <w:rPr>
          <w:rFonts w:eastAsia="Times New Roman"/>
        </w:rPr>
        <w:sectPr w:rsidR="009F7EE9" w:rsidSect="00DF29FA">
          <w:headerReference w:type="even" r:id="rId17"/>
          <w:headerReference w:type="default" r:id="rId18"/>
          <w:footerReference w:type="even" r:id="rId19"/>
          <w:footerReference w:type="default" r:id="rId20"/>
          <w:headerReference w:type="first" r:id="rId21"/>
          <w:type w:val="oddPage"/>
          <w:pgSz w:w="11906" w:h="16838"/>
          <w:pgMar w:top="1134" w:right="1134" w:bottom="1134" w:left="1134" w:header="709" w:footer="397" w:gutter="0"/>
          <w:cols w:space="708"/>
          <w:docGrid w:linePitch="360"/>
        </w:sectPr>
      </w:pPr>
    </w:p>
    <w:p w14:paraId="2FC9C7EC" w14:textId="162E6BAD" w:rsidR="009C19F8" w:rsidRPr="00BB0AE0" w:rsidRDefault="009C19F8" w:rsidP="009C19F8">
      <w:pPr>
        <w:pStyle w:val="Kop1"/>
        <w:rPr>
          <w:rFonts w:eastAsia="Times New Roman"/>
        </w:rPr>
      </w:pPr>
      <w:bookmarkStart w:id="3" w:name="_Toc65156230"/>
      <w:r w:rsidRPr="00BB0AE0">
        <w:rPr>
          <w:rFonts w:eastAsia="Times New Roman"/>
        </w:rPr>
        <w:lastRenderedPageBreak/>
        <w:t>Algemene inleiding</w:t>
      </w:r>
      <w:bookmarkEnd w:id="0"/>
      <w:bookmarkEnd w:id="1"/>
      <w:bookmarkEnd w:id="3"/>
    </w:p>
    <w:p w14:paraId="6B077F6D" w14:textId="77777777" w:rsidR="009C19F8"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De start van de modernisering secundair onderwijs gaat gepaard met een nieuwe generatie leerplannen. Net zoals in de eerste graad zijn de nieuwe leerplannen van de tweede graad ingebed in het vormingsconcept van de katholieke dialoogschool en gaan ze uit van de professionaliteit van de leraar en het eigenaarschap van de school en het lerarenteam. </w:t>
      </w:r>
    </w:p>
    <w:p w14:paraId="43F977F5" w14:textId="77777777" w:rsidR="009C19F8" w:rsidRPr="00BB0AE0" w:rsidRDefault="009C19F8" w:rsidP="009C19F8">
      <w:pPr>
        <w:pStyle w:val="Kop2"/>
        <w:rPr>
          <w:rFonts w:eastAsia="Times New Roman"/>
        </w:rPr>
      </w:pPr>
      <w:bookmarkStart w:id="4" w:name="_Toc58909438"/>
      <w:bookmarkStart w:id="5" w:name="_Toc61275939"/>
      <w:bookmarkStart w:id="6" w:name="_Toc65156231"/>
      <w:r w:rsidRPr="00BB0AE0">
        <w:rPr>
          <w:rFonts w:eastAsia="Times New Roman"/>
        </w:rPr>
        <w:t>Het leerplanconcept: vijf uitgangspunten</w:t>
      </w:r>
      <w:bookmarkEnd w:id="4"/>
      <w:bookmarkEnd w:id="5"/>
      <w:bookmarkEnd w:id="6"/>
    </w:p>
    <w:p w14:paraId="547BB836" w14:textId="12408AFE"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De nieuwe leerplannen vertrekken vanuit het </w:t>
      </w:r>
      <w:r w:rsidRPr="00BB0AE0">
        <w:rPr>
          <w:rFonts w:ascii="Calibri" w:eastAsia="Calibri" w:hAnsi="Calibri" w:cs="Times New Roman"/>
          <w:b/>
          <w:color w:val="595959"/>
        </w:rPr>
        <w:t>vormingsconcept</w:t>
      </w:r>
      <w:r w:rsidRPr="00BB0AE0">
        <w:rPr>
          <w:rFonts w:ascii="Calibri" w:eastAsia="Calibri" w:hAnsi="Calibri" w:cs="Times New Roman"/>
          <w:color w:val="595959"/>
        </w:rPr>
        <w:t xml:space="preserve"> van de katholieke dialoogschool en laten toe om optimaal aan te sluiten bij het </w:t>
      </w:r>
      <w:r w:rsidRPr="00BB0AE0">
        <w:rPr>
          <w:rFonts w:ascii="Calibri" w:eastAsia="Calibri" w:hAnsi="Calibri" w:cs="Calibri"/>
          <w:color w:val="595959"/>
        </w:rPr>
        <w:t>pedagogisch project van de school en de beleidsbeslissingen die de school neemt vanuit haar eigen visie op onderwijs (taalbeleid, evaluatiebeleid, zorgbeleid, ICT-beleid, kwaliteitsontwikkeling, keuze voor vakken en lesuren …).</w:t>
      </w:r>
    </w:p>
    <w:p w14:paraId="2956D107" w14:textId="77777777" w:rsidR="009C19F8" w:rsidRPr="00BB0AE0" w:rsidRDefault="009C19F8" w:rsidP="009C19F8">
      <w:pPr>
        <w:rPr>
          <w:rFonts w:ascii="Calibri" w:eastAsia="Calibri" w:hAnsi="Calibri" w:cs="Calibri"/>
          <w:color w:val="595959"/>
        </w:rPr>
      </w:pPr>
      <w:r w:rsidRPr="00BB0AE0">
        <w:rPr>
          <w:rFonts w:ascii="Calibri" w:eastAsia="Calibri" w:hAnsi="Calibri" w:cs="Calibri"/>
          <w:color w:val="595959"/>
        </w:rPr>
        <w:t xml:space="preserve">De nieuwe leerplannen ondersteunen </w:t>
      </w:r>
      <w:r w:rsidRPr="00BB0AE0">
        <w:rPr>
          <w:rFonts w:ascii="Calibri" w:eastAsia="Calibri" w:hAnsi="Calibri" w:cs="Calibri"/>
          <w:b/>
          <w:color w:val="595959"/>
        </w:rPr>
        <w:t>kwaliteitsontwikkeling</w:t>
      </w:r>
      <w:r w:rsidRPr="00BB0AE0">
        <w:rPr>
          <w:rFonts w:ascii="Calibri" w:eastAsia="Calibri" w:hAnsi="Calibri" w:cs="Calibri"/>
          <w:color w:val="595959"/>
        </w:rPr>
        <w:t xml:space="preserve">: het leerplanconcept spoort met kwaliteitsverwachtingen van het Referentiekader onderwijskwaliteit (ROK). Kwaliteitsontwikkeling volgt dan als vanzelfsprekend uit keuzes die de school maakt bij de implementatie van leerplannen. </w:t>
      </w:r>
    </w:p>
    <w:p w14:paraId="029DB21E" w14:textId="77777777" w:rsidR="009C19F8" w:rsidRPr="00BB0AE0" w:rsidRDefault="009C19F8" w:rsidP="009C19F8">
      <w:pPr>
        <w:rPr>
          <w:rFonts w:ascii="Calibri" w:eastAsia="Calibri" w:hAnsi="Calibri" w:cs="Calibri"/>
          <w:color w:val="595959"/>
        </w:rPr>
      </w:pPr>
      <w:r w:rsidRPr="00BB0AE0">
        <w:rPr>
          <w:rFonts w:ascii="Calibri" w:eastAsia="Calibri" w:hAnsi="Calibri" w:cs="Calibri"/>
          <w:color w:val="595959"/>
        </w:rPr>
        <w:t xml:space="preserve">De nieuwe leerplannen faciliteren een </w:t>
      </w:r>
      <w:r w:rsidRPr="00BB0AE0">
        <w:rPr>
          <w:rFonts w:ascii="Calibri" w:eastAsia="Calibri" w:hAnsi="Calibri" w:cs="Calibri"/>
          <w:b/>
          <w:bCs/>
          <w:color w:val="595959"/>
        </w:rPr>
        <w:t>gerichte</w:t>
      </w:r>
      <w:r w:rsidRPr="00BB0AE0">
        <w:rPr>
          <w:rFonts w:ascii="Calibri" w:eastAsia="Calibri" w:hAnsi="Calibri" w:cs="Calibri"/>
          <w:b/>
          <w:color w:val="595959"/>
        </w:rPr>
        <w:t xml:space="preserve"> studiekeuze</w:t>
      </w:r>
      <w:r w:rsidRPr="00BB0AE0">
        <w:rPr>
          <w:rFonts w:ascii="Calibri" w:eastAsia="Calibri" w:hAnsi="Calibri" w:cs="Calibri"/>
          <w:color w:val="595959"/>
        </w:rPr>
        <w:t xml:space="preserve"> na de tweede graad. Het proces van de studiekeuze eindigt immers niet na de eerste graad. In de tweede graad onderzoeken leerlingen meer gericht waar hun capaciteiten liggen en wat hun talenten zijn. Leerplannen zijn daarbij een belangrijk hulpmiddel. Doelen sluiten aan bij de verwachte competenties van leerlingen die voor een bepaalde studierichting kiezen. De feedback en evaluatie bij de realisatie ervan beïnvloeden op een positieve manier hun keuze voor een meer geprofileerde studierichting in de derde graad.  </w:t>
      </w:r>
    </w:p>
    <w:p w14:paraId="76C6E1B1" w14:textId="25E1BD28" w:rsidR="009C19F8" w:rsidRPr="00BB0AE0" w:rsidRDefault="009C19F8" w:rsidP="009C19F8">
      <w:pPr>
        <w:rPr>
          <w:rFonts w:ascii="Calibri" w:eastAsia="Calibri" w:hAnsi="Calibri" w:cs="Times New Roman"/>
          <w:color w:val="595959"/>
        </w:rPr>
      </w:pPr>
      <w:r w:rsidRPr="00BB0AE0">
        <w:rPr>
          <w:rFonts w:ascii="Calibri" w:eastAsia="Calibri" w:hAnsi="Calibri" w:cs="Calibri"/>
          <w:color w:val="595959"/>
        </w:rPr>
        <w:t xml:space="preserve">De nieuwe leerplannen gaan uit van de </w:t>
      </w:r>
      <w:r w:rsidRPr="00BB0AE0">
        <w:rPr>
          <w:rFonts w:ascii="Calibri" w:eastAsia="Calibri" w:hAnsi="Calibri" w:cs="Calibri"/>
          <w:b/>
          <w:color w:val="595959"/>
        </w:rPr>
        <w:t>professionaliteit</w:t>
      </w:r>
      <w:r w:rsidRPr="00BB0AE0">
        <w:rPr>
          <w:rFonts w:ascii="Calibri" w:eastAsia="Calibri" w:hAnsi="Calibri" w:cs="Calibri"/>
          <w:color w:val="595959"/>
        </w:rPr>
        <w:t xml:space="preserve"> van de leraar en het </w:t>
      </w:r>
      <w:r w:rsidRPr="00BB0AE0">
        <w:rPr>
          <w:rFonts w:ascii="Calibri" w:eastAsia="Calibri" w:hAnsi="Calibri" w:cs="Calibri"/>
          <w:b/>
          <w:color w:val="595959"/>
        </w:rPr>
        <w:t>eigenaarschap</w:t>
      </w:r>
      <w:r w:rsidRPr="00BB0AE0">
        <w:rPr>
          <w:rFonts w:ascii="Calibri" w:eastAsia="Calibri" w:hAnsi="Calibri" w:cs="Calibri"/>
          <w:color w:val="595959"/>
        </w:rPr>
        <w:t xml:space="preserve"> van de school en het lerarenteam. Ze bieden pedagogisch-didactisch voldoende ruimte voor een eigen </w:t>
      </w:r>
      <w:r w:rsidRPr="00BB0AE0">
        <w:rPr>
          <w:rFonts w:ascii="Calibri" w:eastAsia="Calibri" w:hAnsi="Calibri" w:cs="Times New Roman"/>
          <w:color w:val="595959"/>
        </w:rPr>
        <w:t xml:space="preserve">aanpak van de leraar, het lerarenteam of de school </w:t>
      </w:r>
      <w:r w:rsidRPr="00ED0DB4">
        <w:rPr>
          <w:rFonts w:ascii="Calibri" w:eastAsia="Calibri" w:hAnsi="Calibri" w:cs="Times New Roman"/>
          <w:color w:val="595959"/>
          <w:bdr w:val="single" w:sz="18" w:space="0" w:color="00B0F0"/>
        </w:rPr>
        <w:t>[zie disclaimer]</w:t>
      </w:r>
      <w:r w:rsidRPr="00BB0AE0">
        <w:rPr>
          <w:rFonts w:ascii="Calibri" w:eastAsia="Calibri" w:hAnsi="Calibri" w:cs="Times New Roman"/>
          <w:color w:val="595959"/>
        </w:rPr>
        <w:t>.</w:t>
      </w:r>
    </w:p>
    <w:p w14:paraId="46CD375E" w14:textId="77777777" w:rsidR="009C19F8" w:rsidRPr="00BB0AE0" w:rsidRDefault="009C19F8" w:rsidP="009C19F8">
      <w:pPr>
        <w:rPr>
          <w:rFonts w:ascii="Calibri" w:eastAsia="Calibri" w:hAnsi="Calibri" w:cs="Calibri"/>
          <w:color w:val="595959"/>
        </w:rPr>
      </w:pPr>
      <w:r w:rsidRPr="00BB0AE0">
        <w:rPr>
          <w:rFonts w:ascii="Calibri" w:eastAsia="Calibri" w:hAnsi="Calibri" w:cs="Calibri"/>
          <w:color w:val="595959"/>
        </w:rPr>
        <w:t xml:space="preserve">De nieuwe leerplannen borgen de </w:t>
      </w:r>
      <w:r w:rsidRPr="00BB0AE0">
        <w:rPr>
          <w:rFonts w:ascii="Calibri" w:eastAsia="Calibri" w:hAnsi="Calibri" w:cs="Calibri"/>
          <w:b/>
          <w:color w:val="595959"/>
        </w:rPr>
        <w:t>samenhang</w:t>
      </w:r>
      <w:r w:rsidRPr="00BB0AE0">
        <w:rPr>
          <w:rFonts w:ascii="Calibri" w:eastAsia="Calibri" w:hAnsi="Calibri" w:cs="Calibri"/>
          <w:color w:val="595959"/>
        </w:rPr>
        <w:t xml:space="preserve"> in de vorming van de tweede graad. Leerplannen zorgen voor een samenhangend fundament van vorming voor alle leerlingen binnen een finaliteit en een studierichting. Ze vertrekken vanuit een gemeenschappelijk referentiekader en hanteren een gelijkgerichte terminologie met respect voor de eigenheid van elk vak. De samenhang in de tweede graad betreft zowel de verticale samenhang (de plaats van het leerplan in de opbouw van het curriculum) als de horizontale samenhang binnen studierichtingen en over studierichtingen en finaliteiten. Waar relevant geven de leerplannen expliciet aan met welke doelen van andere leerplannen in de school verdere afstemming mogelijk is. Op die manier faciliteren en stimuleren de leerplannen leraren om over de vakken heen samen te werken en van elkaar te leren, leraren basisvorming (incl. godsdienstleraren) en leraren specifieke vorming.</w:t>
      </w:r>
      <w:r w:rsidRPr="00BB0AE0">
        <w:rPr>
          <w:rFonts w:ascii="Calibri" w:eastAsia="Trebuchet MS" w:hAnsi="Calibri" w:cs="Calibri"/>
          <w:color w:val="595959"/>
        </w:rPr>
        <w:t xml:space="preserve"> Een verwijzing van een vakleraar naar de lessen van een collega laat de leerlingen niet alleen aanvoelen dat de verschillende vakken onderling samenhangen en dat ze over dezelfde werkelijkheid gaan, maar versterkt ook de mogelijkheden tot transfer.</w:t>
      </w:r>
    </w:p>
    <w:p w14:paraId="49D1E97D"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In wat volgt gaan we dieper in op een aantal uitgangspunten.</w:t>
      </w:r>
    </w:p>
    <w:p w14:paraId="14F7402C" w14:textId="77777777" w:rsidR="009C19F8" w:rsidRPr="00BB0AE0" w:rsidRDefault="009C19F8" w:rsidP="009C19F8">
      <w:pPr>
        <w:pStyle w:val="Kop2"/>
        <w:rPr>
          <w:rFonts w:eastAsia="Times New Roman"/>
        </w:rPr>
      </w:pPr>
      <w:bookmarkStart w:id="7" w:name="_Toc58909439"/>
      <w:bookmarkStart w:id="8" w:name="_Toc61275940"/>
      <w:bookmarkStart w:id="9" w:name="_Toc65156232"/>
      <w:r w:rsidRPr="00BB0AE0">
        <w:rPr>
          <w:rFonts w:eastAsia="Times New Roman"/>
        </w:rPr>
        <w:t>De vormingscirkel – de opdracht van secundair onderwijs</w:t>
      </w:r>
      <w:bookmarkEnd w:id="7"/>
      <w:bookmarkEnd w:id="8"/>
      <w:bookmarkEnd w:id="9"/>
    </w:p>
    <w:p w14:paraId="6C6590B4"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De leerplannen vertrekken vanuit een gedeelde inspiratie die door middel van een vormingscirkel voorgesteld wordt. We ‘lezen’ de cirkel van buiten naar binnen.</w:t>
      </w:r>
    </w:p>
    <w:p w14:paraId="0F6D367D" w14:textId="77777777" w:rsidR="009C19F8" w:rsidRPr="00BB0AE0" w:rsidRDefault="009C19F8" w:rsidP="009C19F8">
      <w:pPr>
        <w:pStyle w:val="Opsomming1"/>
        <w:numPr>
          <w:ilvl w:val="0"/>
          <w:numId w:val="3"/>
        </w:numPr>
      </w:pPr>
      <w:r w:rsidRPr="00BB0AE0">
        <w:rPr>
          <w:rFonts w:cs="Calibri"/>
          <w:noProof/>
        </w:rPr>
        <w:lastRenderedPageBreak/>
        <w:drawing>
          <wp:anchor distT="0" distB="0" distL="114300" distR="114300" simplePos="0" relativeHeight="251658245" behindDoc="0" locked="0" layoutInCell="1" allowOverlap="1" wp14:anchorId="14528BBF" wp14:editId="3DC7E2DF">
            <wp:simplePos x="0" y="0"/>
            <wp:positionH relativeFrom="margin">
              <wp:posOffset>2720340</wp:posOffset>
            </wp:positionH>
            <wp:positionV relativeFrom="paragraph">
              <wp:posOffset>6985</wp:posOffset>
            </wp:positionV>
            <wp:extent cx="3294380" cy="3028315"/>
            <wp:effectExtent l="0" t="0" r="1270" b="635"/>
            <wp:wrapSquare wrapText="bothSides"/>
            <wp:docPr id="19" name="Afbeelding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2" cstate="print">
                      <a:extLst>
                        <a:ext uri="{28A0092B-C50C-407E-A947-70E740481C1C}">
                          <a14:useLocalDpi xmlns:a14="http://schemas.microsoft.com/office/drawing/2010/main" val="0"/>
                        </a:ext>
                      </a:extLst>
                    </a:blip>
                    <a:stretch>
                      <a:fillRect/>
                    </a:stretch>
                  </pic:blipFill>
                  <pic:spPr bwMode="auto">
                    <a:xfrm>
                      <a:off x="0" y="0"/>
                      <a:ext cx="3294380" cy="3028315"/>
                    </a:xfrm>
                    <a:prstGeom prst="rect">
                      <a:avLst/>
                    </a:prstGeom>
                    <a:noFill/>
                    <a:ln>
                      <a:noFill/>
                    </a:ln>
                  </pic:spPr>
                </pic:pic>
              </a:graphicData>
            </a:graphic>
            <wp14:sizeRelH relativeFrom="page">
              <wp14:pctWidth>0</wp14:pctWidth>
            </wp14:sizeRelH>
            <wp14:sizeRelV relativeFrom="page">
              <wp14:pctHeight>0</wp14:pctHeight>
            </wp14:sizeRelV>
          </wp:anchor>
        </w:drawing>
      </w:r>
      <w:r w:rsidRPr="00BB0AE0">
        <w:t xml:space="preserve">Een lerarenteam werkt in een katholieke dialoogschool die onderwijs verstrekt vanuit een </w:t>
      </w:r>
      <w:r w:rsidRPr="00BB0AE0">
        <w:rPr>
          <w:b/>
          <w:bCs/>
        </w:rPr>
        <w:t>specifieke traditie</w:t>
      </w:r>
      <w:r w:rsidRPr="00BB0AE0">
        <w:t>. Vanuit het eigen pedagogisch project kiezen leraren voor wat voor hen en hun school goed onderwijs is.</w:t>
      </w:r>
    </w:p>
    <w:p w14:paraId="6BD01EDE" w14:textId="77777777" w:rsidR="009C19F8" w:rsidRPr="00BB0AE0" w:rsidRDefault="009C19F8" w:rsidP="009C19F8">
      <w:pPr>
        <w:pStyle w:val="Opsomming1"/>
        <w:numPr>
          <w:ilvl w:val="0"/>
          <w:numId w:val="3"/>
        </w:numPr>
      </w:pPr>
      <w:r w:rsidRPr="00BB0AE0">
        <w:t xml:space="preserve">Ze wijzen leerlingen daarbij de weg en gebruikt daarvoor </w:t>
      </w:r>
      <w:r w:rsidRPr="00BB0AE0">
        <w:rPr>
          <w:b/>
        </w:rPr>
        <w:t>wegwijzers</w:t>
      </w:r>
      <w:r w:rsidRPr="00BB0AE0">
        <w:t>. Die zijn een inspiratiebron voor hen en hun collega’s en zorgen voor een Bijbelse ‘drive’ in hun onderwijs.</w:t>
      </w:r>
    </w:p>
    <w:p w14:paraId="2A3D131A" w14:textId="77777777" w:rsidR="009C19F8" w:rsidRPr="00BB0AE0" w:rsidRDefault="009C19F8" w:rsidP="009C19F8">
      <w:pPr>
        <w:pStyle w:val="Opsomming1"/>
        <w:numPr>
          <w:ilvl w:val="0"/>
          <w:numId w:val="3"/>
        </w:numPr>
      </w:pPr>
      <w:r w:rsidRPr="00BB0AE0">
        <w:t xml:space="preserve">De kwetsbaarheid van leerlingen ernstig nemen betekent dat elke leerling </w:t>
      </w:r>
      <w:r w:rsidRPr="00BB0AE0">
        <w:rPr>
          <w:b/>
        </w:rPr>
        <w:t>beloftevo</w:t>
      </w:r>
      <w:r w:rsidRPr="00BB0AE0">
        <w:rPr>
          <w:b/>
          <w:bCs/>
        </w:rPr>
        <w:t>l</w:t>
      </w:r>
      <w:r w:rsidRPr="00BB0AE0">
        <w:t xml:space="preserve"> is en alle leerkansen verdient. Die leerling is </w:t>
      </w:r>
      <w:r w:rsidRPr="00BB0AE0">
        <w:rPr>
          <w:b/>
        </w:rPr>
        <w:t>uniek als persoon</w:t>
      </w:r>
      <w:r w:rsidRPr="00BB0AE0">
        <w:t xml:space="preserve"> maar ook </w:t>
      </w:r>
      <w:r w:rsidRPr="00BB0AE0">
        <w:rPr>
          <w:b/>
        </w:rPr>
        <w:t>verbonden</w:t>
      </w:r>
      <w:r w:rsidRPr="00BB0AE0">
        <w:t xml:space="preserve"> met de klas, de leraar, de school en de bredere samenleving. Scholen zijn daarbij </w:t>
      </w:r>
      <w:r w:rsidRPr="00BB0AE0">
        <w:rPr>
          <w:b/>
        </w:rPr>
        <w:t>gastvrije</w:t>
      </w:r>
      <w:r w:rsidRPr="00BB0AE0">
        <w:t xml:space="preserve"> </w:t>
      </w:r>
      <w:r w:rsidRPr="00BB0AE0">
        <w:rPr>
          <w:b/>
        </w:rPr>
        <w:t>plaatsen</w:t>
      </w:r>
      <w:r w:rsidRPr="00BB0AE0">
        <w:t xml:space="preserve"> waar leerlingen en leraren elkaar ontmoeten in diverse contexten. De leraar vormt zijn leerlingen vanuit een </w:t>
      </w:r>
      <w:r w:rsidRPr="00BB0AE0">
        <w:rPr>
          <w:b/>
        </w:rPr>
        <w:t>genereuze</w:t>
      </w:r>
      <w:r w:rsidRPr="00BB0AE0">
        <w:t xml:space="preserve"> attitude, hij geeft om zijn leerlingen en hij houdt van zijn vak. Hij durft af en toe de gebaande paden verlaten en stimuleert de </w:t>
      </w:r>
      <w:r w:rsidRPr="00BB0AE0">
        <w:rPr>
          <w:b/>
        </w:rPr>
        <w:t>verbeelding en creativiteit</w:t>
      </w:r>
      <w:r w:rsidRPr="00BB0AE0">
        <w:t xml:space="preserve"> van leerlingen. Zo zaait hij door zijn onderwijs de kiemen van een hoopvolle, </w:t>
      </w:r>
      <w:r w:rsidRPr="00BB0AE0">
        <w:rPr>
          <w:b/>
        </w:rPr>
        <w:t>meer duurzame en meer rechtvaardige wereld.</w:t>
      </w:r>
    </w:p>
    <w:p w14:paraId="04128804" w14:textId="77777777" w:rsidR="009C19F8" w:rsidRPr="00BB0AE0" w:rsidRDefault="009C19F8" w:rsidP="009C19F8">
      <w:pPr>
        <w:pStyle w:val="Opsomming1"/>
        <w:numPr>
          <w:ilvl w:val="0"/>
          <w:numId w:val="3"/>
        </w:numPr>
      </w:pPr>
      <w:r w:rsidRPr="00BB0AE0">
        <w:t xml:space="preserve">Leraren vormen leerlingen door middel van inhouden van vorming, die we groeperen in </w:t>
      </w:r>
      <w:r w:rsidRPr="00BB0AE0">
        <w:rPr>
          <w:b/>
          <w:bCs/>
        </w:rPr>
        <w:t>v</w:t>
      </w:r>
      <w:r w:rsidRPr="00BB0AE0">
        <w:rPr>
          <w:b/>
        </w:rPr>
        <w:t>ormingscomponenten</w:t>
      </w:r>
      <w:r w:rsidRPr="00BB0AE0">
        <w:t>: levensbeschouwelijke vorming, culturele vorming, economische vorming, lichamelijke vorming, maatschappelijke vorming, natuurwetenschappelijke en technische vorming, sociale vorming, talige vorming en wiskundige vorming. De aaneengesloten cirkel van vormingscomponenten wijst erop dat vorming een geheel is en zich niet in schijfjes laat verdelen. Je kan onmogelijk over culturele vorming spreken zonder met taal bezig te zijn; je kan niet beweren dat wetenschap en techniek geen band hebben met economie, wiskunde of geschiedenis. Dwarsverbindingen doorheen de vakken zijn daarbij belangrijk. De vormingscirkel vormt dan ook een dynamisch geheel van elkaar voortdurend beïnvloedende en versterkende componenten.</w:t>
      </w:r>
    </w:p>
    <w:p w14:paraId="55F8C470" w14:textId="77777777" w:rsidR="009C19F8" w:rsidRPr="00BB0AE0" w:rsidRDefault="009C19F8" w:rsidP="009C19F8">
      <w:pPr>
        <w:pStyle w:val="Opsomming1"/>
        <w:numPr>
          <w:ilvl w:val="0"/>
          <w:numId w:val="3"/>
        </w:numPr>
      </w:pPr>
      <w:r w:rsidRPr="00BB0AE0">
        <w:t xml:space="preserve">Een leraar vormt leerlingen als </w:t>
      </w:r>
      <w:r w:rsidRPr="00BB0AE0">
        <w:rPr>
          <w:b/>
          <w:bCs/>
        </w:rPr>
        <w:t>individuele leraar</w:t>
      </w:r>
      <w:r w:rsidRPr="00BB0AE0">
        <w:t xml:space="preserve"> maar werkt ook binnen </w:t>
      </w:r>
      <w:r w:rsidRPr="00BB0AE0">
        <w:rPr>
          <w:b/>
          <w:bCs/>
        </w:rPr>
        <w:t>lerarenteams</w:t>
      </w:r>
      <w:r w:rsidRPr="00BB0AE0">
        <w:t xml:space="preserve"> en binnen een </w:t>
      </w:r>
      <w:r w:rsidRPr="00BB0AE0">
        <w:rPr>
          <w:b/>
          <w:bCs/>
        </w:rPr>
        <w:t>beleid van de school</w:t>
      </w:r>
      <w:r w:rsidRPr="00BB0AE0">
        <w:t xml:space="preserve">. De gemeenschappelijke leerplannen (Gemeenschappelijk funderend leerplan en Gemeenschappelijk leerplan ICT) helpen daartoe. Ze worden gestuurd door keuzes die een school (schoolbestuur, beleidsteam, lerarenteam) maakt. Het Gemeenschappelijk funderend leerplan zorgt voor het fundament van heel de vorming dat gerealiseerd wordt in vakken, in projecten, in schoolbrede initiatieven of in een specifieke schoolcultuur. </w:t>
      </w:r>
    </w:p>
    <w:p w14:paraId="4394E55D" w14:textId="77777777" w:rsidR="009C19F8" w:rsidRPr="00BB0AE0" w:rsidRDefault="009C19F8" w:rsidP="009C19F8">
      <w:pPr>
        <w:pStyle w:val="Opsomming1"/>
        <w:numPr>
          <w:ilvl w:val="0"/>
          <w:numId w:val="3"/>
        </w:numPr>
      </w:pPr>
      <w:r w:rsidRPr="00BB0AE0">
        <w:t xml:space="preserve">De uiteindelijke bedoeling is om </w:t>
      </w:r>
      <w:r w:rsidRPr="00BB0AE0">
        <w:rPr>
          <w:b/>
          <w:bCs/>
        </w:rPr>
        <w:t>alle leerlingen</w:t>
      </w:r>
      <w:r w:rsidRPr="00BB0AE0">
        <w:t xml:space="preserve"> kwaliteitsvol te vormen. Die leerlingen zijn dan ook het hart van de vormingscirkel, zij zijn het op wie we inzetten. Zij dragen onze hoop mee: de nieuwe generatie die een meer duurzame en meer rechtvaardige wereld zal creëren.</w:t>
      </w:r>
    </w:p>
    <w:p w14:paraId="422FF11C" w14:textId="77777777" w:rsidR="009C19F8" w:rsidRPr="00BB0AE0" w:rsidRDefault="009C19F8" w:rsidP="009C19F8">
      <w:pPr>
        <w:pStyle w:val="Kop2"/>
        <w:rPr>
          <w:rFonts w:eastAsia="Times New Roman"/>
        </w:rPr>
      </w:pPr>
      <w:bookmarkStart w:id="10" w:name="_Toc58909440"/>
      <w:bookmarkStart w:id="11" w:name="_Toc61275941"/>
      <w:bookmarkStart w:id="12" w:name="_Toc65156233"/>
      <w:r w:rsidRPr="00BB0AE0">
        <w:rPr>
          <w:rFonts w:eastAsia="Times New Roman"/>
        </w:rPr>
        <w:t>Ruimte voor leraren(teams) en scholen</w:t>
      </w:r>
      <w:bookmarkEnd w:id="10"/>
      <w:bookmarkEnd w:id="11"/>
      <w:bookmarkEnd w:id="12"/>
    </w:p>
    <w:p w14:paraId="603638C7" w14:textId="77777777" w:rsidR="00250687" w:rsidRDefault="00250687" w:rsidP="009C19F8">
      <w:pPr>
        <w:rPr>
          <w:rFonts w:ascii="Calibri" w:eastAsia="Calibri" w:hAnsi="Calibri" w:cs="Times New Roman"/>
          <w:color w:val="595959"/>
          <w:bdr w:val="single" w:sz="18" w:space="0" w:color="00B0F0" w:frame="1"/>
        </w:rPr>
      </w:pPr>
      <w:bookmarkStart w:id="13" w:name="_Hlk58159027"/>
      <w:r>
        <w:rPr>
          <w:rFonts w:ascii="Calibri" w:eastAsia="Calibri" w:hAnsi="Calibri" w:cs="Times New Roman"/>
          <w:color w:val="595959"/>
          <w:bdr w:val="single" w:sz="18" w:space="0" w:color="00B0F0" w:frame="1"/>
        </w:rPr>
        <w:t>[zie disclaimer]</w:t>
      </w:r>
    </w:p>
    <w:p w14:paraId="21F9EC63" w14:textId="50FBA001"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De vrijheid die de leraar krijgt om met het leerplan te werken vraagt van hem een grote professionaliteit. Professionaliteit vergt meesterschap. De leraar is dus een meester in zijn vak; hij beheerst de inhouden die hij onderwijst. Een diep gevoel van verantwoordelijkheid en de overtuiging dat elke leerling het recht heeft om op een goede manier gevormd te worden, liggen aan de basis van zijn professioneel bezig zijn. </w:t>
      </w:r>
    </w:p>
    <w:p w14:paraId="0BEE56FA"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lastRenderedPageBreak/>
        <w:t>Vorming is voor die leraar nooit te herleiden tot een cognitieve overdracht van inhouden. Vorming is iets wat hem in die mate beroert dat hij voor iedere leerling de juiste woorden en gebaren zoekt om de wereld te ontsluiten. Hij wil de leerling tot bij de wereld brengen. De leraar introduceert leerlingen in de wereld waarvan hij houdt en hij probeert hen ook vriend van die wereld te laten worden. Een leraar zorgt er bijvoorbeeld voor dat leerlingen gegrepen kunnen worden door de cultuur van het Frans of door het ambacht van een metselaar. Hij initieert leerlingen in een wereld en probeert hen zover te brengen dat ze er hun eigen weg in kunnen vinden.</w:t>
      </w:r>
    </w:p>
    <w:p w14:paraId="518B7376" w14:textId="77777777" w:rsidR="009C19F8" w:rsidRPr="00BB0AE0" w:rsidRDefault="009C19F8" w:rsidP="009C19F8">
      <w:pPr>
        <w:rPr>
          <w:rFonts w:ascii="Calibri" w:eastAsia="Calibri" w:hAnsi="Calibri" w:cs="Calibri"/>
          <w:color w:val="595959"/>
        </w:rPr>
      </w:pPr>
      <w:r w:rsidRPr="00BB0AE0">
        <w:rPr>
          <w:rFonts w:ascii="Calibri" w:eastAsia="Calibri" w:hAnsi="Calibri" w:cs="Calibri"/>
          <w:color w:val="595959"/>
        </w:rPr>
        <w:t>We hebben de leerplandoelen noch chronologisch noch hiërarchisch geordend.</w:t>
      </w:r>
      <w:r w:rsidRPr="00BB0AE0">
        <w:rPr>
          <w:rFonts w:ascii="Calibri" w:eastAsia="Trebuchet MS" w:hAnsi="Calibri" w:cs="Calibri"/>
          <w:color w:val="595959"/>
        </w:rPr>
        <w:t xml:space="preserve"> Vanuit het pedagogisch project van de school, vanuit zijn passie, expertise en creativiteit, in functie (van de beginsituatie) van de klasgroep kan de leraar eigen accenten leggen en differentiëren. Hij kan kiezen welke leerplandoelen hij op welke manier samenneemt bij het uitwerken van lessen, thema’s of projecten.</w:t>
      </w:r>
    </w:p>
    <w:p w14:paraId="6DD94A02" w14:textId="77777777" w:rsidR="009C19F8" w:rsidRPr="00BB0AE0" w:rsidRDefault="009C19F8" w:rsidP="009C19F8">
      <w:pPr>
        <w:rPr>
          <w:rFonts w:ascii="Calibri" w:eastAsia="Calibri" w:hAnsi="Calibri" w:cs="Calibri"/>
          <w:color w:val="595959"/>
        </w:rPr>
      </w:pPr>
      <w:r w:rsidRPr="00BB0AE0">
        <w:rPr>
          <w:rFonts w:ascii="Calibri" w:eastAsia="Calibri" w:hAnsi="Calibri" w:cs="Calibri"/>
          <w:color w:val="595959"/>
        </w:rPr>
        <w:t xml:space="preserve">In het leerplan leggen we geen didactische werkvormen vast. Ter ondersteuning van leraren(teams) geven we voor bepaalde leerplanonderdelen een indicatie van de nodige onderwijstijd. Dat betekent dat leraren(teams) alle vrijheid hebben om langere leerlijnen op te bouwen en in te zetten op de spiraalsgewijze aanpak van bepaalde inhoudelijke leerplandoelen. Leraren bepalen zelf </w:t>
      </w:r>
      <w:r w:rsidRPr="00BB0AE0">
        <w:rPr>
          <w:rFonts w:ascii="Calibri" w:eastAsia="Trebuchet MS" w:hAnsi="Calibri" w:cs="Calibri"/>
          <w:color w:val="595959"/>
        </w:rPr>
        <w:t>welke contexten ze laten spelen, welke methodieken ze hanteren.</w:t>
      </w:r>
    </w:p>
    <w:p w14:paraId="43F92E41" w14:textId="77777777" w:rsidR="009C19F8" w:rsidRPr="00BB0AE0" w:rsidRDefault="009C19F8" w:rsidP="009C19F8">
      <w:pPr>
        <w:pStyle w:val="Kop2"/>
        <w:rPr>
          <w:rFonts w:eastAsia="Times New Roman"/>
        </w:rPr>
      </w:pPr>
      <w:bookmarkStart w:id="14" w:name="_Toc58909441"/>
      <w:bookmarkStart w:id="15" w:name="_Toc61275942"/>
      <w:bookmarkStart w:id="16" w:name="_Toc65156234"/>
      <w:bookmarkEnd w:id="13"/>
      <w:r w:rsidRPr="00BB0AE0">
        <w:rPr>
          <w:rFonts w:eastAsia="Times New Roman"/>
        </w:rPr>
        <w:t>Differentiatie</w:t>
      </w:r>
      <w:bookmarkEnd w:id="14"/>
      <w:bookmarkEnd w:id="15"/>
      <w:bookmarkEnd w:id="16"/>
      <w:r w:rsidRPr="00BB0AE0">
        <w:rPr>
          <w:rFonts w:eastAsia="Times New Roman"/>
        </w:rPr>
        <w:t xml:space="preserve"> </w:t>
      </w:r>
    </w:p>
    <w:p w14:paraId="49705372" w14:textId="77777777" w:rsidR="009C19F8" w:rsidRPr="00BB0AE0" w:rsidRDefault="009C19F8" w:rsidP="009C19F8">
      <w:pPr>
        <w:rPr>
          <w:rFonts w:ascii="Calibri" w:eastAsia="Trebuchet MS" w:hAnsi="Calibri" w:cs="Calibri"/>
          <w:color w:val="595959"/>
        </w:rPr>
      </w:pPr>
      <w:r w:rsidRPr="00BB0AE0">
        <w:rPr>
          <w:rFonts w:ascii="Calibri" w:eastAsia="Trebuchet MS" w:hAnsi="Calibri" w:cs="Calibri"/>
          <w:color w:val="595959"/>
        </w:rPr>
        <w:t>De nieuwe leerplannen bieden volop kansen om gedifferentieerd te werken. Ze laten toe om te differentiëren op verschillende manieren</w:t>
      </w:r>
    </w:p>
    <w:p w14:paraId="753E2277" w14:textId="77777777" w:rsidR="009C19F8" w:rsidRPr="00BB0AE0" w:rsidRDefault="009C19F8" w:rsidP="009C19F8">
      <w:pPr>
        <w:pStyle w:val="Opsomming1"/>
        <w:numPr>
          <w:ilvl w:val="0"/>
          <w:numId w:val="3"/>
        </w:numPr>
      </w:pPr>
      <w:r w:rsidRPr="00BB0AE0">
        <w:t>verschillende inhoudelijke keuzes;</w:t>
      </w:r>
    </w:p>
    <w:p w14:paraId="6BBD1834" w14:textId="77777777" w:rsidR="009C19F8" w:rsidRPr="00BB0AE0" w:rsidRDefault="009C19F8" w:rsidP="009C19F8">
      <w:pPr>
        <w:pStyle w:val="Opsomming1"/>
        <w:numPr>
          <w:ilvl w:val="0"/>
          <w:numId w:val="3"/>
        </w:numPr>
      </w:pPr>
      <w:r w:rsidRPr="00BB0AE0">
        <w:t>doelen integreren;</w:t>
      </w:r>
    </w:p>
    <w:p w14:paraId="50566F29" w14:textId="77777777" w:rsidR="009C19F8" w:rsidRPr="00BB0AE0" w:rsidRDefault="009C19F8" w:rsidP="009C19F8">
      <w:pPr>
        <w:pStyle w:val="Opsomming1"/>
        <w:numPr>
          <w:ilvl w:val="0"/>
          <w:numId w:val="3"/>
        </w:numPr>
      </w:pPr>
      <w:r w:rsidRPr="00BB0AE0">
        <w:t>inhouden verbreden door andere contexten aan bod te laten komen;</w:t>
      </w:r>
    </w:p>
    <w:p w14:paraId="1EF363DE" w14:textId="77777777" w:rsidR="009C19F8" w:rsidRPr="00BB0AE0" w:rsidRDefault="009C19F8" w:rsidP="009C19F8">
      <w:pPr>
        <w:pStyle w:val="Opsomming1"/>
        <w:numPr>
          <w:ilvl w:val="0"/>
          <w:numId w:val="3"/>
        </w:numPr>
      </w:pPr>
      <w:r w:rsidRPr="00BB0AE0">
        <w:t>verdieping aanbieden;</w:t>
      </w:r>
    </w:p>
    <w:p w14:paraId="7A4B0BAB" w14:textId="77777777" w:rsidR="009C19F8" w:rsidRPr="00BB0AE0" w:rsidRDefault="009C19F8" w:rsidP="009C19F8">
      <w:pPr>
        <w:pStyle w:val="Opsomming1"/>
        <w:numPr>
          <w:ilvl w:val="0"/>
          <w:numId w:val="3"/>
        </w:numPr>
      </w:pPr>
      <w:r w:rsidRPr="00BB0AE0">
        <w:t>in te spelen op verschillen in het abstractievermogen van leerlingen.</w:t>
      </w:r>
    </w:p>
    <w:p w14:paraId="2C0B9F06"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Differentiëren is van belang in alle leerlingengroepen. Leerlingen die starten in een studierichting van de tweede graad en voor wie dit leerplan bestemd is, behoren immers wel tot de doelgroep, maar bevinden zich niet noodzakelijk in dezelfde beginsituatie. Dikwijls hebben zij reeds een niet te onderschatten – maar soms sterk verschillende – bagage mee vanuit de eerste graad, de gevolgde basisoptie, de thuissituatie en vormen van informeel leren. Het is belangrijk om zicht te krijgen op die aanwezige kennis en vaardigheden en vanuit dat gegeven, soms gedifferentieerd, verder te bouwen. </w:t>
      </w:r>
    </w:p>
    <w:p w14:paraId="54E0856A"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Ook de motivatie van leerlingen is soms sterk verschillend. Sommige leerlingen denken meer conceptueel en abstract. Andere leerlingen komen vanuit een meer concrete benadering sneller tot inzichtelijk denken. Een context is betekenisvol voor een leerlingengroep, een andere context voor een andere. </w:t>
      </w:r>
    </w:p>
    <w:p w14:paraId="446B245A"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Daarnaast bieden leerplannen kansen om de complexiteit van leerinhouden aan te passen. Dat kan door een complexere situatie te schetsen, een minder ingewikkelde bewerking of handeling voor te stellen, of door het aanbieden van meer kennis of vaardigheden leerlingen uit te dagen.</w:t>
      </w:r>
    </w:p>
    <w:p w14:paraId="5D5E594D" w14:textId="77777777" w:rsidR="009C19F8" w:rsidRPr="00BB0AE0" w:rsidRDefault="009C19F8" w:rsidP="009C19F8">
      <w:pPr>
        <w:spacing w:after="0" w:line="240" w:lineRule="auto"/>
        <w:rPr>
          <w:rFonts w:ascii="Calibri" w:eastAsia="Trebuchet MS" w:hAnsi="Calibri" w:cs="Calibri"/>
          <w:color w:val="595959"/>
        </w:rPr>
      </w:pPr>
      <w:r w:rsidRPr="00BB0AE0">
        <w:rPr>
          <w:rFonts w:ascii="Calibri" w:eastAsia="Trebuchet MS" w:hAnsi="Calibri" w:cs="Calibri"/>
          <w:color w:val="595959"/>
        </w:rPr>
        <w:t>Verschillende leerinhouden aanbieden aan verschillende leerlingen is één vorm van differentiatie.</w:t>
      </w:r>
    </w:p>
    <w:p w14:paraId="0794B931" w14:textId="77777777" w:rsidR="009C19F8" w:rsidRPr="00BB0AE0" w:rsidRDefault="009C19F8" w:rsidP="009C19F8">
      <w:pPr>
        <w:rPr>
          <w:rFonts w:ascii="Calibri" w:eastAsia="Calibri" w:hAnsi="Calibri" w:cs="Times New Roman"/>
          <w:color w:val="595959"/>
        </w:rPr>
      </w:pPr>
      <w:r w:rsidRPr="00BB0AE0">
        <w:rPr>
          <w:rFonts w:ascii="Calibri" w:eastAsia="Trebuchet MS" w:hAnsi="Calibri" w:cs="Calibri"/>
          <w:color w:val="595959"/>
        </w:rPr>
        <w:t xml:space="preserve">Andere mogelijkheden zijn differentiëren in didactiek, </w:t>
      </w:r>
      <w:r w:rsidRPr="00BB0AE0">
        <w:rPr>
          <w:rFonts w:ascii="Calibri" w:eastAsia="Calibri" w:hAnsi="Calibri" w:cs="Times New Roman"/>
          <w:color w:val="595959"/>
        </w:rPr>
        <w:t>in graad van autonomie en ondersteuning. De ene leerling kan snel zelfstandig werken, de andere heeft intense begeleiding nodig. In de wenken bij de leerplandoelen verwijzen we naar mogelijkheden tot differentiëren. Dat kan door al dan niet ondersteuning of hulpmiddelen aan te bieden in de vorm van voorbeelden, schrijfkaders, stappenplannen …</w:t>
      </w:r>
    </w:p>
    <w:p w14:paraId="6F913496"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Didactische differentiatie kan ook betrekking hebben op het flexibel aanwenden van de beschikbare leertijd, zoals variëren in tempo van onderwijzen en in leertempo van leerlingen, de ene leerling of leerlingengroep wat meer tijd geven dan de andere om hetzelfde te leren.</w:t>
      </w:r>
    </w:p>
    <w:p w14:paraId="309B49A4"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lastRenderedPageBreak/>
        <w:t>Differentiatie kan ook door leerlingen naar verschillende producten te laten toewerken die dan naar gedifferentieerde vormen van evaluatie leiden.</w:t>
      </w:r>
    </w:p>
    <w:p w14:paraId="5064E8D3" w14:textId="77777777" w:rsidR="009C19F8" w:rsidRPr="00BB0AE0" w:rsidRDefault="009C19F8" w:rsidP="009C19F8">
      <w:pPr>
        <w:pStyle w:val="Kop2"/>
        <w:rPr>
          <w:rFonts w:eastAsia="Times New Roman"/>
        </w:rPr>
      </w:pPr>
      <w:bookmarkStart w:id="17" w:name="_Toc58909442"/>
      <w:bookmarkStart w:id="18" w:name="_Toc61275943"/>
      <w:bookmarkStart w:id="19" w:name="_Toc65156235"/>
      <w:r w:rsidRPr="00BB0AE0">
        <w:rPr>
          <w:rFonts w:eastAsia="Times New Roman"/>
        </w:rPr>
        <w:t>Opbouw van de leerplannen</w:t>
      </w:r>
      <w:bookmarkEnd w:id="17"/>
      <w:bookmarkEnd w:id="18"/>
      <w:bookmarkEnd w:id="19"/>
    </w:p>
    <w:p w14:paraId="4A44D519"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Elk leerplan is opgebouwd volgens een vaste structuur: algemene inleiding, situering, pedagogisch-didactische duiding, leerplandoelen, basisuitrusting, concordantie.</w:t>
      </w:r>
      <w:r>
        <w:rPr>
          <w:rFonts w:ascii="Calibri" w:eastAsia="Calibri" w:hAnsi="Calibri" w:cs="Times New Roman"/>
          <w:color w:val="595959"/>
        </w:rPr>
        <w:t xml:space="preserve"> </w:t>
      </w:r>
      <w:r>
        <w:t>Alle onderdelen van het leerplan maken inherent deel uit van het leerplan. Schoolbesturen van Katholiek Onderwijs Vlaanderen die de leerplannen gebruiken, verbinden zich tot de realisatie van het gehele leerplan.</w:t>
      </w:r>
    </w:p>
    <w:p w14:paraId="4DAFEFE1"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In de </w:t>
      </w:r>
      <w:r w:rsidRPr="00BB0AE0">
        <w:rPr>
          <w:rFonts w:ascii="Calibri" w:eastAsia="Calibri" w:hAnsi="Calibri" w:cs="Times New Roman"/>
          <w:b/>
          <w:color w:val="595959"/>
        </w:rPr>
        <w:t>algemene inleiding</w:t>
      </w:r>
      <w:r w:rsidRPr="00BB0AE0">
        <w:rPr>
          <w:rFonts w:ascii="Calibri" w:eastAsia="Calibri" w:hAnsi="Calibri" w:cs="Times New Roman"/>
          <w:color w:val="595959"/>
        </w:rPr>
        <w:t xml:space="preserve"> belichten we het nieuwe leerplanconcept dat Katholiek Onderwijs Vlaanderen heeft gehanteerd en gaan we o.m. dieper in op de visie op vorming, de ruimte voor leraren(teams) en scholen en de mogelijkheden tot differentiatie. </w:t>
      </w:r>
    </w:p>
    <w:p w14:paraId="719275BC"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In de </w:t>
      </w:r>
      <w:r w:rsidRPr="00BB0AE0">
        <w:rPr>
          <w:rFonts w:ascii="Calibri" w:eastAsia="Calibri" w:hAnsi="Calibri" w:cs="Times New Roman"/>
          <w:b/>
          <w:color w:val="595959"/>
        </w:rPr>
        <w:t>situering</w:t>
      </w:r>
      <w:r w:rsidRPr="00BB0AE0">
        <w:rPr>
          <w:rFonts w:ascii="Calibri" w:eastAsia="Calibri" w:hAnsi="Calibri" w:cs="Times New Roman"/>
          <w:color w:val="595959"/>
        </w:rPr>
        <w:t xml:space="preserve"> beschrijven we - waar relevant - de samenhang met de eerste graad, de samenhang in de tweede graad en de plaats in de lessentabel.</w:t>
      </w:r>
    </w:p>
    <w:p w14:paraId="1ABB95D3"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In de </w:t>
      </w:r>
      <w:r w:rsidRPr="00BB0AE0">
        <w:rPr>
          <w:rFonts w:ascii="Calibri" w:eastAsia="Calibri" w:hAnsi="Calibri" w:cs="Times New Roman"/>
          <w:b/>
          <w:color w:val="595959"/>
        </w:rPr>
        <w:t>pedagogisch-didactische</w:t>
      </w:r>
      <w:r w:rsidRPr="00BB0AE0">
        <w:rPr>
          <w:rFonts w:ascii="Calibri" w:eastAsia="Calibri" w:hAnsi="Calibri" w:cs="Times New Roman"/>
          <w:color w:val="595959"/>
        </w:rPr>
        <w:t xml:space="preserve"> </w:t>
      </w:r>
      <w:r w:rsidRPr="00BB0AE0">
        <w:rPr>
          <w:rFonts w:ascii="Calibri" w:eastAsia="Calibri" w:hAnsi="Calibri" w:cs="Times New Roman"/>
          <w:b/>
          <w:bCs/>
          <w:color w:val="595959"/>
        </w:rPr>
        <w:t>duiding</w:t>
      </w:r>
      <w:r w:rsidRPr="00BB0AE0">
        <w:rPr>
          <w:rFonts w:ascii="Calibri" w:eastAsia="Calibri" w:hAnsi="Calibri" w:cs="Times New Roman"/>
          <w:color w:val="595959"/>
        </w:rPr>
        <w:t xml:space="preserve"> komen de inbedding in het vormingsconcept, de krachtlijnen, de opbouw, de leerlijnen, de aandachtspunten met o.m. de nieuwe accenten van het leerplan aan bod.</w:t>
      </w:r>
    </w:p>
    <w:p w14:paraId="296F821E"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De </w:t>
      </w:r>
      <w:r w:rsidRPr="00BB0AE0">
        <w:rPr>
          <w:rFonts w:ascii="Calibri" w:eastAsia="Calibri" w:hAnsi="Calibri" w:cs="Times New Roman"/>
          <w:b/>
          <w:color w:val="595959"/>
        </w:rPr>
        <w:t>leerplandoelen</w:t>
      </w:r>
      <w:r w:rsidRPr="00BB0AE0">
        <w:rPr>
          <w:rFonts w:ascii="Calibri" w:eastAsia="Calibri" w:hAnsi="Calibri" w:cs="Times New Roman"/>
          <w:color w:val="595959"/>
        </w:rPr>
        <w:t xml:space="preserve"> zijn sober en helder geformuleerd waarbij het leerplandoel als geheel het verwachte niveau van realisatie en beheersing aangeeft. Waar relevant voegen we bij de leerplandoelen een opsomming of een afbakening (</w:t>
      </w:r>
      <w:r w:rsidRPr="00BB0AE0">
        <w:rPr>
          <w:rFonts w:ascii="Wingdings" w:eastAsia="Wingdings" w:hAnsi="Wingdings" w:cs="Wingdings"/>
          <w:color w:val="595959"/>
        </w:rPr>
        <w:t>«</w:t>
      </w:r>
      <w:r w:rsidRPr="00BB0AE0">
        <w:rPr>
          <w:rFonts w:ascii="Calibri" w:eastAsia="Calibri" w:hAnsi="Calibri" w:cs="Times New Roman"/>
          <w:color w:val="595959"/>
        </w:rPr>
        <w:t>)</w:t>
      </w:r>
      <w:r>
        <w:rPr>
          <w:rFonts w:ascii="Calibri" w:eastAsia="Calibri" w:hAnsi="Calibri" w:cs="Times New Roman"/>
          <w:color w:val="595959"/>
        </w:rPr>
        <w:t xml:space="preserve"> </w:t>
      </w:r>
      <w:r w:rsidRPr="00BB0AE0">
        <w:rPr>
          <w:rFonts w:ascii="Calibri" w:eastAsia="Calibri" w:hAnsi="Calibri" w:cs="Times New Roman"/>
          <w:color w:val="595959"/>
        </w:rPr>
        <w:t>toe die duidelijk aangeeft wat bij de realisatie van het leerplandoel aan bod moet komen. Ook de pop-ups bevatten informatie die noodzakelijk is bij de realisatie van het leerplandoel.</w:t>
      </w:r>
    </w:p>
    <w:p w14:paraId="35DF70CC"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Alle leerplandoelen zijn te bereiken, met uitzondering van attitudes. Leerplandoelen die een </w:t>
      </w:r>
      <w:r w:rsidRPr="00BB0AE0">
        <w:rPr>
          <w:rFonts w:ascii="Calibri" w:eastAsia="Calibri" w:hAnsi="Calibri" w:cs="Times New Roman"/>
          <w:b/>
          <w:bCs/>
          <w:color w:val="595959"/>
        </w:rPr>
        <w:t>attitude</w:t>
      </w:r>
      <w:r w:rsidRPr="00BB0AE0">
        <w:rPr>
          <w:rFonts w:ascii="Calibri" w:eastAsia="Calibri" w:hAnsi="Calibri" w:cs="Times New Roman"/>
          <w:color w:val="595959"/>
        </w:rPr>
        <w:t xml:space="preserve"> zijn en dus na te streven, duiden we aan met een sterretje (*). </w:t>
      </w:r>
    </w:p>
    <w:p w14:paraId="57F708EA"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We tonen de </w:t>
      </w:r>
      <w:r w:rsidRPr="00BB0AE0">
        <w:rPr>
          <w:rFonts w:ascii="Calibri" w:eastAsia="Calibri" w:hAnsi="Calibri" w:cs="Times New Roman"/>
          <w:b/>
          <w:bCs/>
          <w:color w:val="595959"/>
        </w:rPr>
        <w:t>samenhang</w:t>
      </w:r>
      <w:r w:rsidRPr="00BB0AE0">
        <w:rPr>
          <w:rFonts w:ascii="Calibri" w:eastAsia="Calibri" w:hAnsi="Calibri" w:cs="Times New Roman"/>
          <w:color w:val="595959"/>
        </w:rPr>
        <w:t xml:space="preserve"> met andere leerplannen in de </w:t>
      </w:r>
      <w:r w:rsidRPr="00BB0AE0">
        <w:rPr>
          <w:rFonts w:ascii="Calibri" w:eastAsia="Calibri" w:hAnsi="Calibri" w:cs="Times New Roman"/>
          <w:b/>
          <w:bCs/>
          <w:color w:val="595959"/>
        </w:rPr>
        <w:t>tweede</w:t>
      </w:r>
      <w:r w:rsidRPr="00BB0AE0">
        <w:rPr>
          <w:rFonts w:ascii="Calibri" w:eastAsia="Calibri" w:hAnsi="Calibri" w:cs="Times New Roman"/>
          <w:color w:val="595959"/>
        </w:rPr>
        <w:t xml:space="preserve"> </w:t>
      </w:r>
      <w:r w:rsidRPr="00BB0AE0">
        <w:rPr>
          <w:rFonts w:ascii="Calibri" w:eastAsia="Calibri" w:hAnsi="Calibri" w:cs="Times New Roman"/>
          <w:b/>
          <w:bCs/>
          <w:color w:val="595959"/>
        </w:rPr>
        <w:t>graad</w:t>
      </w:r>
      <w:r w:rsidRPr="00BB0AE0">
        <w:rPr>
          <w:rFonts w:ascii="Calibri" w:eastAsia="Calibri" w:hAnsi="Calibri" w:cs="Times New Roman"/>
          <w:color w:val="595959"/>
        </w:rPr>
        <w:t xml:space="preserve">. Zo geven we het overleg in lerarenteams alle kansen. Waar relevant verwijzen we ook naar </w:t>
      </w:r>
      <w:r w:rsidRPr="00BB0AE0">
        <w:rPr>
          <w:rFonts w:ascii="Calibri" w:eastAsia="Calibri" w:hAnsi="Calibri" w:cs="Times New Roman"/>
          <w:b/>
          <w:bCs/>
          <w:color w:val="595959"/>
        </w:rPr>
        <w:t>samenhang met de eerste graad</w:t>
      </w:r>
      <w:r w:rsidRPr="00BB0AE0">
        <w:rPr>
          <w:rFonts w:ascii="Calibri" w:eastAsia="Calibri" w:hAnsi="Calibri" w:cs="Times New Roman"/>
          <w:color w:val="595959"/>
        </w:rPr>
        <w:t xml:space="preserve"> en naar specifieke items die reeds in de leerplannen van de eerste graad aan bod kwamen. </w:t>
      </w:r>
    </w:p>
    <w:p w14:paraId="3B1DEBCC"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Tenslotte geven we een aantal zinvolle of inspirerende </w:t>
      </w:r>
      <w:r w:rsidRPr="00BB0AE0">
        <w:rPr>
          <w:rFonts w:ascii="Calibri" w:eastAsia="Calibri" w:hAnsi="Calibri" w:cs="Times New Roman"/>
          <w:b/>
          <w:bCs/>
          <w:color w:val="595959"/>
        </w:rPr>
        <w:t xml:space="preserve">wenken </w:t>
      </w:r>
      <w:r w:rsidRPr="00BB0AE0">
        <w:rPr>
          <w:rFonts w:ascii="Calibri" w:eastAsia="Calibri" w:hAnsi="Calibri" w:cs="Times New Roman"/>
          <w:color w:val="595959"/>
        </w:rPr>
        <w:t>(</w:t>
      </w:r>
      <w:r w:rsidRPr="00BB0AE0">
        <w:rPr>
          <w:rFonts w:ascii="Wingdings" w:eastAsia="Wingdings" w:hAnsi="Wingdings" w:cs="Wingdings"/>
          <w:color w:val="595959"/>
        </w:rPr>
        <w:t>ü</w:t>
      </w:r>
      <w:r w:rsidRPr="00BB0AE0">
        <w:rPr>
          <w:rFonts w:ascii="Calibri" w:eastAsia="Calibri" w:hAnsi="Calibri" w:cs="Times New Roman"/>
          <w:color w:val="595959"/>
        </w:rPr>
        <w:t xml:space="preserve">). </w:t>
      </w:r>
      <w:r w:rsidRPr="00BB0AE0">
        <w:rPr>
          <w:rFonts w:ascii="Calibri" w:eastAsia="Calibri" w:hAnsi="Calibri" w:cs="Calibri"/>
          <w:color w:val="595959"/>
        </w:rPr>
        <w:t>Het aantal wenken is doorgaans beperkt; het betreft voornamelijk een noodzakelijke toelichting bij leerplandoelen of specifieke begrippen, suggesties voor een mogelijke didactische aanpak of een afbakening van de leerstof.</w:t>
      </w:r>
    </w:p>
    <w:p w14:paraId="05EBD571"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De </w:t>
      </w:r>
      <w:r w:rsidRPr="00BB0AE0">
        <w:rPr>
          <w:rFonts w:ascii="Calibri" w:eastAsia="Calibri" w:hAnsi="Calibri" w:cs="Times New Roman"/>
          <w:b/>
          <w:color w:val="595959"/>
        </w:rPr>
        <w:t>basisuitrusting</w:t>
      </w:r>
      <w:r w:rsidRPr="00BB0AE0">
        <w:rPr>
          <w:rFonts w:ascii="Calibri" w:eastAsia="Calibri" w:hAnsi="Calibri" w:cs="Times New Roman"/>
          <w:color w:val="595959"/>
        </w:rPr>
        <w:t xml:space="preserve"> geeft aan welke materiële uitrusting vereist is om de leerplandoelen te kunnen realiseren.</w:t>
      </w:r>
    </w:p>
    <w:p w14:paraId="43680BD8" w14:textId="77777777"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 xml:space="preserve">In de </w:t>
      </w:r>
      <w:r w:rsidRPr="00BB0AE0">
        <w:rPr>
          <w:rFonts w:ascii="Calibri" w:eastAsia="Calibri" w:hAnsi="Calibri" w:cs="Times New Roman"/>
          <w:b/>
          <w:color w:val="595959"/>
        </w:rPr>
        <w:t>concordantie</w:t>
      </w:r>
      <w:r w:rsidRPr="00BB0AE0">
        <w:rPr>
          <w:rFonts w:ascii="Calibri" w:eastAsia="Calibri" w:hAnsi="Calibri" w:cs="Times New Roman"/>
          <w:color w:val="595959"/>
        </w:rPr>
        <w:t xml:space="preserve"> geven we aan welke leerplandoelen gerelateerd zijn aan bepaalde eindtermen, cesuurdoelen of doelen die leiden naar beroepskwalificaties.</w:t>
      </w:r>
    </w:p>
    <w:p w14:paraId="099B355D" w14:textId="21AD9D95" w:rsidR="009C19F8" w:rsidRPr="00BB0AE0" w:rsidRDefault="009C19F8" w:rsidP="009C19F8">
      <w:pPr>
        <w:rPr>
          <w:rFonts w:ascii="Calibri" w:eastAsia="Calibri" w:hAnsi="Calibri" w:cs="Times New Roman"/>
          <w:color w:val="595959"/>
        </w:rPr>
      </w:pPr>
      <w:r w:rsidRPr="00BB0AE0">
        <w:rPr>
          <w:rFonts w:ascii="Calibri" w:eastAsia="Calibri" w:hAnsi="Calibri" w:cs="Times New Roman"/>
          <w:color w:val="595959"/>
        </w:rPr>
        <w:t>Samenvattend</w:t>
      </w:r>
      <w:r w:rsidR="00250687">
        <w:rPr>
          <w:rFonts w:ascii="Calibri" w:eastAsia="Calibri" w:hAnsi="Calibri" w:cs="Times New Roman"/>
          <w:color w:val="595959"/>
        </w:rPr>
        <w:t xml:space="preserve"> </w:t>
      </w:r>
      <w:r w:rsidR="00250687">
        <w:rPr>
          <w:rFonts w:ascii="Calibri" w:eastAsia="Calibri" w:hAnsi="Calibri" w:cs="Times New Roman"/>
          <w:color w:val="595959"/>
          <w:bdr w:val="single" w:sz="18" w:space="0" w:color="00B0F0" w:frame="1"/>
        </w:rPr>
        <w:t>[zie disclaimer]</w:t>
      </w:r>
    </w:p>
    <w:p w14:paraId="225AE6BC" w14:textId="78A911B0" w:rsidR="009C19F8" w:rsidRPr="008B4FC1" w:rsidRDefault="009C19F8" w:rsidP="009C19F8">
      <w:pPr>
        <w:rPr>
          <w:rFonts w:ascii="Calibri" w:eastAsia="Calibri" w:hAnsi="Calibri" w:cs="Times New Roman"/>
          <w:color w:val="595959"/>
        </w:rPr>
      </w:pPr>
      <w:r w:rsidRPr="00BB0AE0">
        <w:rPr>
          <w:rFonts w:ascii="Calibri" w:eastAsia="Calibri" w:hAnsi="Calibri" w:cs="Times New Roman"/>
          <w:color w:val="595959"/>
        </w:rPr>
        <w:t>De nieuwe leerplannen geven richting en laten ruimte. Ze faciliteren de inhoudelijke dynamiek en de continuïteit in een school en lerarenteam. Ze vormen een kwaliteitskader dat inzet op een eigen visie en een identiteitskader dat de unieke identiteit van een school in de diverse samenleving versterkt en ondersteunt. Zo garanderen we binnen het kader dat door de Vlaamse regering werd vastgelegd voldoende vrijheid voor schoolbesturen om het eigen pedagogisch project vorm te geven vanuit de eigen schoolcontext. We versterken het eigenaarschap van scholen die d.m.v. eigen beleidskeuzes de vorming van leerlingen gestalte geven. We creëren ook ruimte voor het vakinhoudelijk en pedagogisch-didactisch meesterschap van de leraar, maar bieden – via pedagogische begeleiding – ondersteuning waar nodig.</w:t>
      </w:r>
    </w:p>
    <w:p w14:paraId="7197C7AE" w14:textId="77777777" w:rsidR="00DB309F" w:rsidRDefault="00DB309F" w:rsidP="00DB309F">
      <w:pPr>
        <w:pStyle w:val="Kop1"/>
      </w:pPr>
      <w:bookmarkStart w:id="20" w:name="_Toc65156236"/>
      <w:r>
        <w:lastRenderedPageBreak/>
        <w:t>Situering</w:t>
      </w:r>
      <w:bookmarkEnd w:id="20"/>
    </w:p>
    <w:p w14:paraId="66D44948" w14:textId="77777777" w:rsidR="00DB309F" w:rsidRDefault="00DB309F" w:rsidP="00DB309F">
      <w:pPr>
        <w:pStyle w:val="Kop2"/>
      </w:pPr>
      <w:bookmarkStart w:id="21" w:name="_Toc65156237"/>
      <w:r>
        <w:t>Samenhang met de eerste graad</w:t>
      </w:r>
      <w:bookmarkEnd w:id="21"/>
    </w:p>
    <w:p w14:paraId="4FCE5131" w14:textId="77777777" w:rsidR="00C543E0" w:rsidRDefault="00C543E0" w:rsidP="00C543E0">
      <w:r>
        <w:t>In het leerplan Natuur, ruimte &amp; techniek van de eerste graad komen reeds discipline-overstijgende STEM-vaardigheden aan bod zoals bij het onderzoeken van verschijnselen en systemen in aardrijkskunde, natuurwetenschappen en techniek. Ook het modelleren en problemen oplossen komt aan bod. Daarnaast duiden leerlingen interacties tussen mens, natuur, techniek en ruimte. Ook in het leerplan wiskunde ligt er meer nadruk op probleemoplossend denken. Bij berekeningen staat het handig en inzichtelijk rekenen meer centraal. Nieuw is dat leerlingen reeds een beschrijvend statistisch onderzoek uitvoeren.</w:t>
      </w:r>
    </w:p>
    <w:p w14:paraId="65CF2ACD" w14:textId="038F9A33" w:rsidR="00DB309F" w:rsidRPr="006507E5" w:rsidRDefault="00C543E0" w:rsidP="00DB309F">
      <w:r>
        <w:t>We vinden in het leerplan Natuur, ruimte &amp; techniek doelen terug die betrekking hebben op kracht en (verandering van) beweging, energie, materie, structuur en functies in systemen, interacties tussen mens, natuur, techniek en ruimte, kringlopen en voortplanting. Nieuw voor de eerste graad is dat deze breed-wetenschappelijke thema’s een invulling krijgen vanuit zowel aardrijkskunde, natuurwetenschappen als techniek. Deze invulling kan zowel vanuit aparte vakken Aardrijkskunde, Natuurwetenschappen als Techniek gebeuren als vanuit het interdisciplinaire leerplan Natuur, ruimte &amp; techniek. In de leerplannen Natuurwetenschappen van de tweede graad ontwikkelen leerlingen meer inzicht in deze wetenschappelijke thema’s of de zogenaamde ‘Big Ideas in Science’.</w:t>
      </w:r>
    </w:p>
    <w:p w14:paraId="57A9F461" w14:textId="77777777" w:rsidR="00DB309F" w:rsidRPr="002957CA" w:rsidRDefault="00DB309F" w:rsidP="002957CA">
      <w:pPr>
        <w:pStyle w:val="Kop2"/>
      </w:pPr>
      <w:bookmarkStart w:id="22" w:name="_Toc65156238"/>
      <w:r w:rsidRPr="002957CA">
        <w:t>Samenhang in de tweede graad</w:t>
      </w:r>
      <w:bookmarkEnd w:id="22"/>
    </w:p>
    <w:p w14:paraId="371D6EB5" w14:textId="64ED2E63" w:rsidR="002A6414" w:rsidRDefault="002A6414" w:rsidP="002957CA">
      <w:r>
        <w:t xml:space="preserve">Betekenisvol STEM-onderwijs doorbreekt de grenzen van traditionele disciplines en leert verbanden leggen tussen concepten, fenomenen en toepassingen, door de leerlingen een aantal vakdiscipline-overschrijdende werkwijzen te laten ervaren. Dit kan je als leraar realiseren door de leerdoelen van het leerplan Elektrotechnieken doelgericht te combineren met inhoudelijke doelen in </w:t>
      </w:r>
      <w:r w:rsidR="00EA1754">
        <w:t>Biologie</w:t>
      </w:r>
      <w:r w:rsidR="00753625">
        <w:t xml:space="preserve">, </w:t>
      </w:r>
      <w:r w:rsidR="00EA1754">
        <w:t>Chemie</w:t>
      </w:r>
      <w:r>
        <w:t>, Aardrijkskunde en Wiskunde.</w:t>
      </w:r>
    </w:p>
    <w:p w14:paraId="108C8674" w14:textId="77777777" w:rsidR="00DB309F" w:rsidRDefault="00DB309F" w:rsidP="00DB309F">
      <w:pPr>
        <w:pStyle w:val="Kop2"/>
      </w:pPr>
      <w:bookmarkStart w:id="23" w:name="_Toc65156239"/>
      <w:r>
        <w:t>Plaats in de lessentabel</w:t>
      </w:r>
      <w:bookmarkEnd w:id="23"/>
    </w:p>
    <w:p w14:paraId="24EFD63E" w14:textId="7BB40DF9" w:rsidR="006706C2" w:rsidRDefault="00DB309F" w:rsidP="006706C2">
      <w:r>
        <w:rPr>
          <w:rStyle w:val="eop"/>
          <w:rFonts w:cstheme="minorHAnsi"/>
        </w:rPr>
        <w:t>H</w:t>
      </w:r>
      <w:r w:rsidRPr="00D17BCE">
        <w:rPr>
          <w:rStyle w:val="eop"/>
          <w:rFonts w:cstheme="minorHAnsi"/>
        </w:rPr>
        <w:t xml:space="preserve">et leerplan is gericht op </w:t>
      </w:r>
      <w:r>
        <w:rPr>
          <w:rStyle w:val="eop"/>
          <w:rFonts w:cstheme="minorHAnsi"/>
        </w:rPr>
        <w:t>25</w:t>
      </w:r>
      <w:r w:rsidRPr="00D17BCE">
        <w:rPr>
          <w:rStyle w:val="eop"/>
          <w:rFonts w:cstheme="minorHAnsi"/>
        </w:rPr>
        <w:t xml:space="preserve"> </w:t>
      </w:r>
      <w:r>
        <w:rPr>
          <w:rStyle w:val="eop"/>
          <w:rFonts w:cstheme="minorHAnsi"/>
        </w:rPr>
        <w:t>graad</w:t>
      </w:r>
      <w:r w:rsidRPr="00D17BCE">
        <w:rPr>
          <w:rStyle w:val="eop"/>
          <w:rFonts w:cstheme="minorHAnsi"/>
        </w:rPr>
        <w:t xml:space="preserve">uren en is bestemd voor </w:t>
      </w:r>
      <w:r>
        <w:rPr>
          <w:rStyle w:val="eop"/>
          <w:rFonts w:cstheme="minorHAnsi"/>
        </w:rPr>
        <w:t>de studierichting Elektrotechnieken.</w:t>
      </w:r>
      <w:r w:rsidR="006706C2">
        <w:rPr>
          <w:rStyle w:val="eop"/>
          <w:rFonts w:cstheme="minorHAnsi"/>
        </w:rPr>
        <w:t xml:space="preserve"> </w:t>
      </w:r>
      <w:r w:rsidR="006706C2" w:rsidRPr="00B80DE0">
        <w:t>Onderstaand grafiek maakt duidelijk dat de onderdelen aan elkaar gelinkt zijn en niet zonder elkaar kunnen binnen het geïntegreerd projectmatig werken. Zonder in een strakke opdeling in vakken te vervallen kan een mogelijke verdeling van onderdelen over de graad als volgt.</w:t>
      </w:r>
      <w:r w:rsidR="00250687">
        <w:t xml:space="preserve"> </w:t>
      </w:r>
      <w:r w:rsidR="00250687">
        <w:rPr>
          <w:rFonts w:ascii="Calibri" w:eastAsia="Calibri" w:hAnsi="Calibri" w:cs="Times New Roman"/>
          <w:color w:val="595959"/>
          <w:bdr w:val="single" w:sz="18" w:space="0" w:color="00B0F0" w:frame="1"/>
        </w:rPr>
        <w:t>[zie disclaimer]</w:t>
      </w:r>
    </w:p>
    <w:p w14:paraId="1D2D91BE" w14:textId="521AC800" w:rsidR="00FF2E68" w:rsidRDefault="00FF2E68" w:rsidP="00DB309F">
      <w:pPr>
        <w:rPr>
          <w:rStyle w:val="eop"/>
          <w:rFonts w:cstheme="minorHAnsi"/>
        </w:rPr>
      </w:pPr>
      <w:r>
        <w:rPr>
          <w:rFonts w:cstheme="minorHAnsi"/>
          <w:noProof/>
        </w:rPr>
        <w:lastRenderedPageBreak/>
        <w:drawing>
          <wp:inline distT="0" distB="0" distL="0" distR="0" wp14:anchorId="68779000" wp14:editId="5402BC79">
            <wp:extent cx="6640642" cy="4279692"/>
            <wp:effectExtent l="0" t="0" r="14605" b="13335"/>
            <wp:docPr id="1" name="Grafiek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3CCE01C0" w14:textId="77777777" w:rsidR="00DB309F" w:rsidRDefault="00DB309F" w:rsidP="00DB309F">
      <w:pPr>
        <w:pStyle w:val="Kop1"/>
      </w:pPr>
      <w:bookmarkStart w:id="24" w:name="_Toc65156240"/>
      <w:r>
        <w:t>Pedagogisch-didactische duiding</w:t>
      </w:r>
      <w:bookmarkEnd w:id="24"/>
    </w:p>
    <w:p w14:paraId="4625EDD4" w14:textId="50212C95" w:rsidR="00DB309F" w:rsidRDefault="00DB309F" w:rsidP="00DB309F">
      <w:pPr>
        <w:pStyle w:val="Kop2"/>
      </w:pPr>
      <w:bookmarkStart w:id="25" w:name="_Toc65156241"/>
      <w:r>
        <w:t>Elektrotechnieken en het vormingsconcept</w:t>
      </w:r>
      <w:bookmarkEnd w:id="25"/>
    </w:p>
    <w:p w14:paraId="3821B801" w14:textId="401CC615" w:rsidR="00DB309F" w:rsidRDefault="00DB309F" w:rsidP="001A14F6">
      <w:pPr>
        <w:rPr>
          <w:rStyle w:val="normaltextrun"/>
          <w:rFonts w:ascii="Calibri" w:hAnsi="Calibri" w:cs="Calibri"/>
        </w:rPr>
      </w:pPr>
      <w:r w:rsidRPr="721DE46A">
        <w:rPr>
          <w:rStyle w:val="normaltextrun"/>
          <w:rFonts w:ascii="Calibri" w:hAnsi="Calibri" w:cs="Calibri"/>
        </w:rPr>
        <w:t>Het leerplan Elektrotechnieken is ingebed in het vormingsconcept van de katholieke dialoogschool. In het leerplan ligt de nadruk op de natuurwetenschappelijke en techn</w:t>
      </w:r>
      <w:r w:rsidR="07B820B9" w:rsidRPr="721DE46A">
        <w:rPr>
          <w:rStyle w:val="normaltextrun"/>
          <w:rFonts w:ascii="Calibri" w:hAnsi="Calibri" w:cs="Calibri"/>
        </w:rPr>
        <w:t>is</w:t>
      </w:r>
      <w:r w:rsidRPr="721DE46A">
        <w:rPr>
          <w:rStyle w:val="normaltextrun"/>
          <w:rFonts w:ascii="Calibri" w:hAnsi="Calibri" w:cs="Calibri"/>
        </w:rPr>
        <w:t>che vorming</w:t>
      </w:r>
      <w:r w:rsidR="002E4661" w:rsidRPr="721DE46A">
        <w:rPr>
          <w:rStyle w:val="normaltextrun"/>
          <w:rFonts w:ascii="Calibri" w:hAnsi="Calibri" w:cs="Calibri"/>
        </w:rPr>
        <w:t xml:space="preserve"> en er is een verbinding</w:t>
      </w:r>
      <w:r w:rsidR="00AE358E" w:rsidRPr="721DE46A">
        <w:rPr>
          <w:rStyle w:val="normaltextrun"/>
          <w:rFonts w:ascii="Calibri" w:hAnsi="Calibri" w:cs="Calibri"/>
        </w:rPr>
        <w:t xml:space="preserve"> </w:t>
      </w:r>
      <w:r w:rsidR="002E4661" w:rsidRPr="721DE46A">
        <w:rPr>
          <w:rStyle w:val="normaltextrun"/>
          <w:rFonts w:ascii="Calibri" w:hAnsi="Calibri" w:cs="Calibri"/>
        </w:rPr>
        <w:t>met de wiskundige vorming en maatschappelijke vorming</w:t>
      </w:r>
      <w:r w:rsidRPr="721DE46A">
        <w:rPr>
          <w:rStyle w:val="normaltextrun"/>
          <w:rFonts w:ascii="Calibri" w:hAnsi="Calibri" w:cs="Calibri"/>
        </w:rPr>
        <w:t>. De wegwijzers duurzaamheid en verbeelding maken er inherent deel van uit.</w:t>
      </w:r>
    </w:p>
    <w:p w14:paraId="009CDDFA" w14:textId="5DB1ABC0" w:rsidR="00DB309F" w:rsidRDefault="00DB309F" w:rsidP="00480738">
      <w:pPr>
        <w:rPr>
          <w:rFonts w:ascii="Segoe UI" w:hAnsi="Segoe UI" w:cs="Segoe UI"/>
          <w:color w:val="595959"/>
          <w:sz w:val="18"/>
          <w:szCs w:val="18"/>
        </w:rPr>
      </w:pPr>
      <w:r>
        <w:rPr>
          <w:rStyle w:val="normaltextrun"/>
          <w:rFonts w:ascii="Calibri" w:hAnsi="Calibri" w:cs="Calibri"/>
          <w:b/>
          <w:bCs/>
          <w:color w:val="595959"/>
        </w:rPr>
        <w:t>Natuurwetenschappelijke en technische vorming</w:t>
      </w:r>
    </w:p>
    <w:p w14:paraId="1CFC6A9B" w14:textId="2809817B" w:rsidR="00DB309F" w:rsidRDefault="00DB309F" w:rsidP="00480738">
      <w:pPr>
        <w:rPr>
          <w:rFonts w:ascii="Segoe UI" w:hAnsi="Segoe UI" w:cs="Segoe UI"/>
          <w:color w:val="595959"/>
          <w:sz w:val="18"/>
          <w:szCs w:val="18"/>
        </w:rPr>
      </w:pPr>
      <w:r>
        <w:rPr>
          <w:rStyle w:val="normaltextrun"/>
          <w:rFonts w:ascii="Calibri" w:hAnsi="Calibri" w:cs="Calibri"/>
          <w:color w:val="595959"/>
        </w:rPr>
        <w:t>Via de verschillende wetenschapsvakken worden jongeren in staat gesteld om op een methodische wijze betrouwbare kennis te verwerven. Leerlingen stellen hun denkbeelden bij door ze te confronteren met denkbeelden van anderen en door samen te argumenteren. Door het inzetten van wetenschappelijke concepten leren leerlingen een fysische werkelijkheid of een natuurlijk fenomeen te vatten. Daarnaast leren ze om wetenschappelijke, technische en wiskundige inzichten in te zetten om complexe vragen of levensechte problemen op te lossen. Verwondering, het voeden van nieuwsgierigheid zijn een belangrijke motor om verschijnselen op een wetenschappelijke manier te beschrijven en te verklaren.</w:t>
      </w:r>
      <w:r w:rsidR="00AE358E">
        <w:rPr>
          <w:rStyle w:val="normaltextrun"/>
          <w:rFonts w:ascii="Calibri" w:hAnsi="Calibri" w:cs="Calibri"/>
          <w:color w:val="595959"/>
        </w:rPr>
        <w:t xml:space="preserve"> </w:t>
      </w:r>
      <w:r>
        <w:rPr>
          <w:rStyle w:val="normaltextrun"/>
          <w:rFonts w:ascii="Calibri" w:hAnsi="Calibri" w:cs="Calibri"/>
          <w:color w:val="595959"/>
        </w:rPr>
        <w:t>Niet alleen de inhouden maar vooral de duurzaamheid van kennis en vaardigheden, het zelf denken en kritisch zijn, het zelf kunnen onderzoeken en ontwerpen zijn richtinggevend.</w:t>
      </w:r>
    </w:p>
    <w:p w14:paraId="1A928B49" w14:textId="44992A44" w:rsidR="00DB309F" w:rsidRDefault="00DB309F" w:rsidP="00480738">
      <w:pPr>
        <w:rPr>
          <w:rStyle w:val="eop"/>
          <w:rFonts w:ascii="Calibri" w:eastAsia="Arial" w:hAnsi="Calibri" w:cs="Calibri"/>
          <w:color w:val="595959"/>
        </w:rPr>
      </w:pPr>
      <w:r>
        <w:rPr>
          <w:rStyle w:val="normaltextrun"/>
          <w:rFonts w:ascii="Calibri" w:hAnsi="Calibri" w:cs="Calibri"/>
          <w:color w:val="595959"/>
        </w:rPr>
        <w:t xml:space="preserve">In natuurwetenschappelijke en technische vorming wordt kennis opgebouwd vanuit een wetenschappelijke methode. Hierbij wordt het onderzoekend leren/leren onderzoeken in het lesgebeuren en in het uitvoeren van practica geïntegreerd. Leerlingen leren om in verschillende contexten aan de hand van hulpmiddelen en meetinstrumenten te observeren, te meten, te onderzoeken en te experimenteren. Ze leren op een </w:t>
      </w:r>
      <w:r>
        <w:rPr>
          <w:rStyle w:val="normaltextrun"/>
          <w:rFonts w:ascii="Calibri" w:hAnsi="Calibri" w:cs="Calibri"/>
          <w:color w:val="595959"/>
        </w:rPr>
        <w:lastRenderedPageBreak/>
        <w:t>veilige en duurzame manier omgaan met materialen, chemische stoffen, levende materie en technische systemen.</w:t>
      </w:r>
    </w:p>
    <w:p w14:paraId="02F63FBC" w14:textId="77777777" w:rsidR="00DB309F" w:rsidRDefault="00DB309F" w:rsidP="00480738">
      <w:pPr>
        <w:rPr>
          <w:rStyle w:val="eop"/>
          <w:rFonts w:ascii="Calibri" w:eastAsia="Arial" w:hAnsi="Calibri" w:cs="Calibri"/>
          <w:color w:val="595959"/>
        </w:rPr>
      </w:pPr>
      <w:r>
        <w:rPr>
          <w:rStyle w:val="eop"/>
          <w:rFonts w:ascii="Calibri" w:eastAsia="Arial" w:hAnsi="Calibri" w:cs="Calibri"/>
          <w:color w:val="595959"/>
        </w:rPr>
        <w:t>Tijdens de technisch vorming ontwikkelen de leerlingen hun technologisch denken en vaardig zijn, als ook het probleemoplossend leren en het leren ontwerpen.</w:t>
      </w:r>
    </w:p>
    <w:p w14:paraId="3BF7C0B6" w14:textId="7F903E09" w:rsidR="00DB309F" w:rsidRPr="000374A8" w:rsidRDefault="00DB309F" w:rsidP="00480738">
      <w:pPr>
        <w:rPr>
          <w:color w:val="595959"/>
        </w:rPr>
      </w:pPr>
      <w:r>
        <w:rPr>
          <w:rStyle w:val="normaltextrun"/>
          <w:rFonts w:ascii="Calibri" w:hAnsi="Calibri" w:cs="Calibri"/>
          <w:color w:val="595959"/>
        </w:rPr>
        <w:t>Een vlot gebruik van informaticatechnologieën in wetenschappen en technische vorming kan een sterk hulpmiddel zijn. Ook</w:t>
      </w:r>
      <w:r w:rsidR="00FE3298">
        <w:rPr>
          <w:rStyle w:val="normaltextrun"/>
          <w:rFonts w:ascii="Calibri" w:hAnsi="Calibri" w:cs="Calibri"/>
          <w:color w:val="595959"/>
        </w:rPr>
        <w:t xml:space="preserve"> </w:t>
      </w:r>
      <w:r>
        <w:rPr>
          <w:rStyle w:val="normaltextrun"/>
          <w:rFonts w:ascii="Calibri" w:hAnsi="Calibri" w:cs="Calibri"/>
          <w:color w:val="595959"/>
        </w:rPr>
        <w:t>simulatie- en tekensoftware kan een krachtig hulpmiddel zijn bij conceptvorming en inzicht in abstracte begrippen. Dit geldt zowel voor het bekijken en gebruiken van simulaties, als voor het zelf creëren ervan.</w:t>
      </w:r>
    </w:p>
    <w:p w14:paraId="2AA8EB29" w14:textId="3B25A77E" w:rsidR="00DB309F" w:rsidRDefault="00DB309F" w:rsidP="00480738">
      <w:pPr>
        <w:rPr>
          <w:rFonts w:ascii="Segoe UI" w:hAnsi="Segoe UI" w:cs="Segoe UI"/>
          <w:color w:val="595959"/>
          <w:sz w:val="18"/>
          <w:szCs w:val="18"/>
        </w:rPr>
      </w:pPr>
      <w:r>
        <w:rPr>
          <w:rStyle w:val="normaltextrun"/>
          <w:rFonts w:ascii="Calibri" w:hAnsi="Calibri" w:cs="Calibri"/>
          <w:b/>
          <w:bCs/>
          <w:color w:val="595959"/>
        </w:rPr>
        <w:t>Wiskundige vorming</w:t>
      </w:r>
    </w:p>
    <w:p w14:paraId="2D525F4F" w14:textId="017664A4" w:rsidR="00DB309F" w:rsidRDefault="00DB309F" w:rsidP="00480738">
      <w:pPr>
        <w:rPr>
          <w:rFonts w:ascii="Segoe UI" w:hAnsi="Segoe UI" w:cs="Segoe UI"/>
          <w:color w:val="595959"/>
          <w:sz w:val="18"/>
          <w:szCs w:val="18"/>
        </w:rPr>
      </w:pPr>
      <w:r>
        <w:rPr>
          <w:rStyle w:val="normaltextrun"/>
          <w:rFonts w:ascii="Calibri" w:hAnsi="Calibri" w:cs="Calibri"/>
          <w:color w:val="595959"/>
        </w:rPr>
        <w:t>Wiskunde is een taal om patronen in de werkelijkheid compact en ondubbelzinnig te beschrijven, en wordt daarvoor veelvuldig gebruikt in wetenschap en techniek. Een vlot gebruik van wiskundige symbolen en kennis van bewerkingen en conventies zijn noodzakelijke vaardigheden om zowel wetenschappelijke en technologische kennis te verwerven als om te communiceren. Wiskunde is ook een krachtig instrument om complexe problemen te beschrijven en op te lossen. De lessen binnen het leerplan Elektrotechnieken bieden een waaier aan opportuniteiten om de leerlingen te laten inzien hoe (op het eerste zicht abstracte) wiskundige technieken concrete toepassingen hebben. De leerlingen kunnen op deze manier dieper inzicht in en appreciatie voor wiskunde verwerven, terwijl ze hun wetenschappelijke en technologische kennis verdiepen.</w:t>
      </w:r>
    </w:p>
    <w:p w14:paraId="4C1F2441" w14:textId="40EDE952" w:rsidR="00DB309F" w:rsidRDefault="00DB309F" w:rsidP="00480738">
      <w:pPr>
        <w:rPr>
          <w:rFonts w:ascii="Segoe UI" w:hAnsi="Segoe UI" w:cs="Segoe UI"/>
          <w:color w:val="595959"/>
          <w:sz w:val="18"/>
          <w:szCs w:val="18"/>
        </w:rPr>
      </w:pPr>
      <w:r>
        <w:rPr>
          <w:rStyle w:val="normaltextrun"/>
          <w:rFonts w:ascii="Calibri" w:hAnsi="Calibri" w:cs="Calibri"/>
          <w:b/>
          <w:bCs/>
          <w:color w:val="595959"/>
        </w:rPr>
        <w:t>Maatschappelijke vorming</w:t>
      </w:r>
    </w:p>
    <w:p w14:paraId="61BEA12F" w14:textId="59F7E6F7" w:rsidR="00DB309F" w:rsidRDefault="00DB309F" w:rsidP="00480738">
      <w:pPr>
        <w:rPr>
          <w:rFonts w:ascii="Segoe UI" w:hAnsi="Segoe UI" w:cs="Segoe UI"/>
          <w:color w:val="595959"/>
          <w:sz w:val="18"/>
          <w:szCs w:val="18"/>
        </w:rPr>
      </w:pPr>
      <w:r>
        <w:rPr>
          <w:rStyle w:val="normaltextrun"/>
          <w:rFonts w:ascii="Calibri" w:hAnsi="Calibri" w:cs="Calibri"/>
          <w:color w:val="595959"/>
        </w:rPr>
        <w:t>Wetenschappen en techniek vervullen een cruciale rol in onze samenleving. De ontwikkelingen in de geneeskunde, telecommunicatie,</w:t>
      </w:r>
      <w:r w:rsidR="00CC1E8B">
        <w:rPr>
          <w:rStyle w:val="normaltextrun"/>
          <w:rFonts w:ascii="Calibri" w:hAnsi="Calibri" w:cs="Calibri"/>
          <w:color w:val="595959"/>
        </w:rPr>
        <w:t xml:space="preserve"> </w:t>
      </w:r>
      <w:r>
        <w:rPr>
          <w:rStyle w:val="contextualspellingandgrammarerror"/>
          <w:rFonts w:ascii="Calibri" w:hAnsi="Calibri" w:cs="Calibri"/>
          <w:color w:val="595959"/>
        </w:rPr>
        <w:t>biotechnologie,</w:t>
      </w:r>
      <w:r w:rsidR="00CC1E8B">
        <w:rPr>
          <w:rStyle w:val="contextualspellingandgrammarerror"/>
          <w:rFonts w:ascii="Calibri" w:hAnsi="Calibri" w:cs="Calibri"/>
          <w:color w:val="595959"/>
        </w:rPr>
        <w:t xml:space="preserve"> </w:t>
      </w:r>
      <w:r>
        <w:rPr>
          <w:rStyle w:val="normaltextrun"/>
          <w:rFonts w:ascii="Calibri" w:hAnsi="Calibri" w:cs="Calibri"/>
          <w:color w:val="595959"/>
        </w:rPr>
        <w:t>... hebben een grote impact op het welzijn van mensen. Dit vormt dan ook een grote uitdaging voor de wetenschappen en techniek namelijk in het creëren van een samenleving waarin onderzoeks- &amp; innovatiepraktijken streven naar duurzame, ethisch aanvaardbare en maatschappelijk gewenste resultaten. In de diverse wetenschaps- en technische vakken willen we de maatschappelijke betrokkenheid bij leerlingen bevorderen. Leerlingen moeten in staat worden gesteld om bij te dragen aan en hun zegje te doen over onderzoek &amp; innovatie en om kritisch te reflecteren over de rol van de mens in het systeem aarde.</w:t>
      </w:r>
    </w:p>
    <w:p w14:paraId="693A8487" w14:textId="166465A7" w:rsidR="00DB309F" w:rsidRDefault="00DB309F" w:rsidP="00480738">
      <w:pPr>
        <w:rPr>
          <w:rStyle w:val="normaltextrun"/>
          <w:rFonts w:ascii="Calibri" w:hAnsi="Calibri" w:cs="Calibri"/>
          <w:color w:val="595959"/>
        </w:rPr>
      </w:pPr>
      <w:r>
        <w:rPr>
          <w:rStyle w:val="normaltextrun"/>
          <w:rFonts w:ascii="Calibri" w:hAnsi="Calibri" w:cs="Calibri"/>
          <w:color w:val="595959"/>
        </w:rPr>
        <w:t>De </w:t>
      </w:r>
      <w:r>
        <w:rPr>
          <w:rStyle w:val="normaltextrun"/>
          <w:rFonts w:ascii="Calibri" w:hAnsi="Calibri" w:cs="Calibri"/>
          <w:b/>
          <w:bCs/>
          <w:color w:val="595959"/>
        </w:rPr>
        <w:t>wegwijzers duurzaamheid en verbeelding</w:t>
      </w:r>
      <w:r>
        <w:rPr>
          <w:rStyle w:val="normaltextrun"/>
          <w:rFonts w:ascii="Calibri" w:hAnsi="Calibri" w:cs="Calibri"/>
          <w:color w:val="595959"/>
        </w:rPr>
        <w:t> kleuren het leerplan Elektrotechnieken. Werken vanuit duurzaamheid legt sterk de nadruk op de intrinsieke verbondenheid van alle dingen en mensen en het behoud en de verbetering van een duurzame wereld. Inhoudelijk gaat het ook om het belang van biodiversiteit en duurzaam omgaan met technologie met aandacht voor ecologie.</w:t>
      </w:r>
    </w:p>
    <w:p w14:paraId="319E4917" w14:textId="2F3568BE" w:rsidR="00DB309F" w:rsidRDefault="00DB309F" w:rsidP="00480738">
      <w:pPr>
        <w:rPr>
          <w:rFonts w:ascii="Segoe UI" w:hAnsi="Segoe UI" w:cs="Segoe UI"/>
          <w:color w:val="595959"/>
          <w:sz w:val="18"/>
          <w:szCs w:val="18"/>
        </w:rPr>
      </w:pPr>
      <w:r>
        <w:rPr>
          <w:rStyle w:val="normaltextrun"/>
          <w:rFonts w:ascii="Calibri" w:hAnsi="Calibri" w:cs="Calibri"/>
          <w:color w:val="595959"/>
        </w:rPr>
        <w:t>Verbeelding in het leerplan geeft leraren en leerlingen zuurstof om uitdagingen, vragen en problemen niet op één bepaalde manier op te lossen of te beantwoorden en om vooropgestelde methodes niet slaafs te volgen. De praktijk heeft immers in essentie een creatief karakter.</w:t>
      </w:r>
    </w:p>
    <w:p w14:paraId="2066B2DA" w14:textId="77777777" w:rsidR="00DB309F" w:rsidRPr="003708C8" w:rsidRDefault="00DB309F" w:rsidP="001A14F6">
      <w:r w:rsidRPr="0067442B">
        <w:rPr>
          <w:rStyle w:val="normaltextrun"/>
          <w:rFonts w:ascii="Calibri" w:hAnsi="Calibri" w:cs="Calibri"/>
        </w:rPr>
        <w:t xml:space="preserve">Uit die vormingscomponenten </w:t>
      </w:r>
      <w:r>
        <w:rPr>
          <w:rStyle w:val="normaltextrun"/>
          <w:rFonts w:ascii="Calibri" w:hAnsi="Calibri" w:cs="Calibri"/>
        </w:rPr>
        <w:t xml:space="preserve">en wegwijzers </w:t>
      </w:r>
      <w:r w:rsidRPr="0067442B">
        <w:rPr>
          <w:rStyle w:val="normaltextrun"/>
          <w:rFonts w:ascii="Calibri" w:hAnsi="Calibri" w:cs="Calibri"/>
        </w:rPr>
        <w:t>zijn de krachtlijnen van het leerplan ontstaan.</w:t>
      </w:r>
    </w:p>
    <w:p w14:paraId="47E9316A" w14:textId="2E88B175" w:rsidR="00DB309F" w:rsidRPr="008D71A7" w:rsidRDefault="00DB309F" w:rsidP="00480738">
      <w:pPr>
        <w:pStyle w:val="Kop2"/>
      </w:pPr>
      <w:bookmarkStart w:id="26" w:name="_Toc65156242"/>
      <w:r>
        <w:t>Krachtlijnen</w:t>
      </w:r>
      <w:bookmarkEnd w:id="26"/>
    </w:p>
    <w:p w14:paraId="58197F75" w14:textId="0424DFC9" w:rsidR="00DB309F" w:rsidRDefault="00DB309F" w:rsidP="00DB309F">
      <w:pPr>
        <w:rPr>
          <w:rStyle w:val="Nadruk"/>
        </w:rPr>
      </w:pPr>
      <w:r>
        <w:rPr>
          <w:rStyle w:val="Nadruk"/>
        </w:rPr>
        <w:t>Natuur- en technologische-wetenschappelijke</w:t>
      </w:r>
      <w:r w:rsidRPr="00B36B0A">
        <w:rPr>
          <w:rStyle w:val="Nadruk"/>
        </w:rPr>
        <w:t xml:space="preserve"> vaardigh</w:t>
      </w:r>
      <w:r>
        <w:rPr>
          <w:rStyle w:val="Nadruk"/>
        </w:rPr>
        <w:t>e</w:t>
      </w:r>
      <w:r w:rsidRPr="00B36B0A">
        <w:rPr>
          <w:rStyle w:val="Nadruk"/>
        </w:rPr>
        <w:t>den</w:t>
      </w:r>
      <w:r>
        <w:rPr>
          <w:rStyle w:val="Nadruk"/>
        </w:rPr>
        <w:t xml:space="preserve">, denk- en </w:t>
      </w:r>
      <w:r w:rsidRPr="00B36B0A">
        <w:rPr>
          <w:rStyle w:val="Nadruk"/>
        </w:rPr>
        <w:t>werkwijzen ontwikkelen</w:t>
      </w:r>
    </w:p>
    <w:p w14:paraId="653B7E13" w14:textId="1613EBF7" w:rsidR="00DB309F" w:rsidRDefault="00DB309F" w:rsidP="00A97ACE">
      <w:pPr>
        <w:rPr>
          <w:rFonts w:ascii="Times New Roman" w:hAnsi="Times New Roman" w:cs="Times New Roman"/>
          <w:color w:val="auto"/>
          <w:sz w:val="24"/>
          <w:szCs w:val="24"/>
          <w:lang w:eastAsia="nl-NL"/>
        </w:rPr>
      </w:pPr>
      <w:r w:rsidRPr="007F44F7">
        <w:rPr>
          <w:shd w:val="clear" w:color="auto" w:fill="FFFFFF"/>
          <w:lang w:eastAsia="nl-NL"/>
        </w:rPr>
        <w:t xml:space="preserve">Leerlingen leren wetenschappelijke methoden toepassen. Daarnaast analyseren zij natuurlijke en technische systemen aan de hand van STEM-concepten. Ze leren meetinstrumenten gebruiken en omgaan met grootheden en eenheden. Daarbij leren ze ook om geïnformeerd te werken met materialen en stoffen. </w:t>
      </w:r>
      <w:r w:rsidRPr="007F44F7">
        <w:rPr>
          <w:shd w:val="clear" w:color="auto" w:fill="FFFFFF"/>
          <w:lang w:eastAsia="nl-NL"/>
        </w:rPr>
        <w:lastRenderedPageBreak/>
        <w:t>Leerlingen leren natuurwetenschappelijke, technologische en wiskundige modellen ontwikkelen om te verklaren of om geïntegreerde STEM-oplossingen voor problemen te ontwikkelen.</w:t>
      </w:r>
    </w:p>
    <w:p w14:paraId="2EFC1793" w14:textId="15A9C337" w:rsidR="00DB309F" w:rsidRDefault="00DB309F" w:rsidP="00DB309F">
      <w:pPr>
        <w:rPr>
          <w:rStyle w:val="Nadruk"/>
        </w:rPr>
      </w:pPr>
      <w:r>
        <w:rPr>
          <w:rStyle w:val="Nadruk"/>
        </w:rPr>
        <w:t>Natuur- en technologisch-</w:t>
      </w:r>
      <w:r w:rsidRPr="00B36B0A">
        <w:rPr>
          <w:rStyle w:val="Nadruk"/>
        </w:rPr>
        <w:t>wetenschappelijke kennis o</w:t>
      </w:r>
      <w:r>
        <w:rPr>
          <w:rStyle w:val="Nadruk"/>
        </w:rPr>
        <w:t>n</w:t>
      </w:r>
      <w:r w:rsidRPr="00B36B0A">
        <w:rPr>
          <w:rStyle w:val="Nadruk"/>
        </w:rPr>
        <w:t>twikkelen</w:t>
      </w:r>
    </w:p>
    <w:p w14:paraId="4CA0F8C0" w14:textId="764241E5" w:rsidR="00DB309F" w:rsidRPr="00B36B0A" w:rsidRDefault="00DB309F" w:rsidP="00480738">
      <w:pPr>
        <w:rPr>
          <w:rStyle w:val="Nadruk"/>
        </w:rPr>
      </w:pPr>
      <w:r>
        <w:rPr>
          <w:bdr w:val="none" w:sz="0" w:space="0" w:color="auto" w:frame="1"/>
          <w:lang w:eastAsia="nl-NL"/>
        </w:rPr>
        <w:t>In Elektrotechnieken verwerven leerlingen contextgericht inzicht in de fysische concepten: kracht,</w:t>
      </w:r>
      <w:r w:rsidR="00AE358E">
        <w:rPr>
          <w:bdr w:val="none" w:sz="0" w:space="0" w:color="auto" w:frame="1"/>
          <w:lang w:eastAsia="nl-NL"/>
        </w:rPr>
        <w:t xml:space="preserve"> </w:t>
      </w:r>
      <w:r>
        <w:rPr>
          <w:bdr w:val="none" w:sz="0" w:space="0" w:color="auto" w:frame="1"/>
          <w:lang w:eastAsia="nl-NL"/>
        </w:rPr>
        <w:t xml:space="preserve">verandering van beweging, statisch evenwicht in het vlak, arbeid en energie, </w:t>
      </w:r>
      <w:r w:rsidR="000B7CF6">
        <w:rPr>
          <w:bdr w:val="none" w:sz="0" w:space="0" w:color="auto" w:frame="1"/>
          <w:lang w:eastAsia="nl-NL"/>
        </w:rPr>
        <w:t>hydrostatica</w:t>
      </w:r>
      <w:r>
        <w:rPr>
          <w:bdr w:val="none" w:sz="0" w:space="0" w:color="auto" w:frame="1"/>
          <w:lang w:eastAsia="nl-NL"/>
        </w:rPr>
        <w:t xml:space="preserve">, </w:t>
      </w:r>
      <w:r w:rsidR="00CD57E8">
        <w:rPr>
          <w:bdr w:val="none" w:sz="0" w:space="0" w:color="auto" w:frame="1"/>
          <w:lang w:eastAsia="nl-NL"/>
        </w:rPr>
        <w:t xml:space="preserve">thermodynamica, </w:t>
      </w:r>
      <w:r>
        <w:rPr>
          <w:bdr w:val="none" w:sz="0" w:space="0" w:color="auto" w:frame="1"/>
          <w:lang w:eastAsia="nl-NL"/>
        </w:rPr>
        <w:t>elektrische gelijkstroomkringen, elektromagnetisme en inductie,</w:t>
      </w:r>
      <w:r w:rsidRPr="00B27761">
        <w:rPr>
          <w:bdr w:val="none" w:sz="0" w:space="0" w:color="auto" w:frame="1"/>
          <w:lang w:eastAsia="nl-NL"/>
        </w:rPr>
        <w:t xml:space="preserve"> </w:t>
      </w:r>
      <w:r>
        <w:rPr>
          <w:bdr w:val="none" w:sz="0" w:space="0" w:color="auto" w:frame="1"/>
          <w:lang w:eastAsia="nl-NL"/>
        </w:rPr>
        <w:t xml:space="preserve">elektrostatica en elektronica. Hierbij is er een sterke verwevenheid met het toepassen van ontwerpmethoden, </w:t>
      </w:r>
      <w:r w:rsidR="006035CD">
        <w:rPr>
          <w:bdr w:val="none" w:sz="0" w:space="0" w:color="auto" w:frame="1"/>
          <w:lang w:eastAsia="nl-NL"/>
        </w:rPr>
        <w:t xml:space="preserve">digitale technologieën en </w:t>
      </w:r>
      <w:r>
        <w:rPr>
          <w:bdr w:val="none" w:sz="0" w:space="0" w:color="auto" w:frame="1"/>
          <w:lang w:eastAsia="nl-NL"/>
        </w:rPr>
        <w:t>realisatietechnieken in technische processen en systemen.</w:t>
      </w:r>
    </w:p>
    <w:p w14:paraId="5673AD8C" w14:textId="64700344" w:rsidR="00DB309F" w:rsidRDefault="00DB309F" w:rsidP="00DB309F">
      <w:pPr>
        <w:rPr>
          <w:rStyle w:val="Nadruk"/>
        </w:rPr>
      </w:pPr>
      <w:r>
        <w:rPr>
          <w:rStyle w:val="Nadruk"/>
        </w:rPr>
        <w:t>Toepassen van ontwerpmethoden, realisatietechnieken in technische processen en systemen</w:t>
      </w:r>
    </w:p>
    <w:p w14:paraId="2ED5BEDC" w14:textId="7DD78A5F" w:rsidR="00DB309F" w:rsidRPr="005A2842" w:rsidRDefault="00DB309F" w:rsidP="00DB309F">
      <w:pPr>
        <w:rPr>
          <w:rStyle w:val="Nadruk"/>
          <w:rFonts w:cstheme="minorHAnsi"/>
          <w:b w:val="0"/>
          <w:i w:val="0"/>
          <w:iCs w:val="0"/>
          <w:color w:val="595959" w:themeColor="text1" w:themeTint="A6"/>
          <w:sz w:val="22"/>
        </w:rPr>
      </w:pPr>
      <w:r>
        <w:rPr>
          <w:rFonts w:ascii="Calibri" w:eastAsia="Times New Roman" w:hAnsi="Calibri" w:cs="Calibri"/>
          <w:color w:val="595959"/>
          <w:bdr w:val="none" w:sz="0" w:space="0" w:color="auto" w:frame="1"/>
          <w:lang w:eastAsia="nl-NL"/>
        </w:rPr>
        <w:t>De leerlingen leren technische processen en systemen ontwikkelen, analyseren en toepassen tijdens</w:t>
      </w:r>
      <w:r w:rsidR="00AE358E">
        <w:rPr>
          <w:rFonts w:ascii="Calibri" w:eastAsia="Times New Roman" w:hAnsi="Calibri" w:cs="Calibri"/>
          <w:color w:val="595959"/>
          <w:bdr w:val="none" w:sz="0" w:space="0" w:color="auto" w:frame="1"/>
          <w:lang w:eastAsia="nl-NL"/>
        </w:rPr>
        <w:t xml:space="preserve"> </w:t>
      </w:r>
      <w:r>
        <w:rPr>
          <w:rFonts w:ascii="Calibri" w:eastAsia="Times New Roman" w:hAnsi="Calibri" w:cs="Calibri"/>
          <w:color w:val="595959"/>
          <w:bdr w:val="none" w:sz="0" w:space="0" w:color="auto" w:frame="1"/>
          <w:lang w:eastAsia="nl-NL"/>
        </w:rPr>
        <w:t>geïntegreerde projecten met betrekking tot elektrotechnsiche realisaties, elektropneumatica en montage. Ze leren programmeerbare sturingen aansluiten en programmeren. De leerlingen leren meettechniekenen en meetmethoden gericht toe te passen tijdens onderhouds- en diagnosetechnieken.</w:t>
      </w:r>
      <w:r w:rsidR="00373B9A">
        <w:rPr>
          <w:rFonts w:ascii="Calibri" w:eastAsia="Times New Roman" w:hAnsi="Calibri" w:cs="Calibri"/>
          <w:color w:val="595959"/>
          <w:bdr w:val="none" w:sz="0" w:space="0" w:color="auto" w:frame="1"/>
          <w:lang w:eastAsia="nl-NL"/>
        </w:rPr>
        <w:t xml:space="preserve"> </w:t>
      </w:r>
      <w:r w:rsidR="008922F5">
        <w:t>Ze maken een studie van het ontwerp, een werkvoorbereiding en leren keuze’s maken in functie van materialen, tools, productieproces, constructie…</w:t>
      </w:r>
      <w:r w:rsidR="00F03B81">
        <w:t xml:space="preserve"> </w:t>
      </w:r>
      <w:r w:rsidR="00373B9A" w:rsidRPr="006A53BD">
        <w:rPr>
          <w:rFonts w:cstheme="minorHAnsi"/>
        </w:rPr>
        <w:t>Zorg voor het milieu, veilig en ergonomisch werken vormen een rode draad doorheen de studierichting</w:t>
      </w:r>
      <w:r w:rsidR="00373B9A">
        <w:rPr>
          <w:rFonts w:cstheme="minorHAnsi"/>
        </w:rPr>
        <w:t>.</w:t>
      </w:r>
    </w:p>
    <w:p w14:paraId="5907C015" w14:textId="383A2D9B" w:rsidR="00DB309F" w:rsidRDefault="00DB309F" w:rsidP="00DB309F">
      <w:pPr>
        <w:rPr>
          <w:rStyle w:val="Nadruk"/>
        </w:rPr>
      </w:pPr>
      <w:r w:rsidRPr="00B36B0A">
        <w:rPr>
          <w:rStyle w:val="Nadruk"/>
        </w:rPr>
        <w:t>Interacties duiden tussen wetenschappen, techniek, engineering en wiskunde</w:t>
      </w:r>
    </w:p>
    <w:p w14:paraId="45091E5C" w14:textId="77777777" w:rsidR="0073009C" w:rsidRDefault="0073009C" w:rsidP="0073009C">
      <w:pPr>
        <w:pStyle w:val="paragraph"/>
        <w:spacing w:before="0" w:beforeAutospacing="0" w:after="0" w:afterAutospacing="0"/>
        <w:textAlignment w:val="baseline"/>
        <w:rPr>
          <w:rStyle w:val="normaltextrun"/>
          <w:rFonts w:ascii="Calibri" w:hAnsi="Calibri" w:cs="Calibri"/>
          <w:color w:val="595959"/>
          <w:sz w:val="22"/>
          <w:szCs w:val="22"/>
        </w:rPr>
      </w:pPr>
      <w:r>
        <w:rPr>
          <w:rStyle w:val="normaltextrun"/>
          <w:rFonts w:ascii="Calibri" w:hAnsi="Calibri" w:cs="Calibri"/>
          <w:color w:val="595959"/>
          <w:sz w:val="22"/>
          <w:szCs w:val="22"/>
        </w:rPr>
        <w:t>De leerlingen denken in functie van het proces en leggen de link tussen de verschillende STEM-disciplines onderling bij een concretisering in context. Daarbij gebruiken ze de STEM-concepten (cross-cutting concepts) als vakoverschrijdende denkwijzen en perspectieven om de uitdagingen aan te pakken of vragen te beantwoorden.</w:t>
      </w:r>
    </w:p>
    <w:p w14:paraId="1960CE62" w14:textId="77385CEA" w:rsidR="00DB309F" w:rsidRDefault="00DB309F" w:rsidP="00DB309F">
      <w:pPr>
        <w:pStyle w:val="paragraph"/>
        <w:spacing w:before="0" w:beforeAutospacing="0" w:after="0" w:afterAutospacing="0"/>
        <w:textAlignment w:val="baseline"/>
        <w:rPr>
          <w:rFonts w:ascii="Segoe UI" w:hAnsi="Segoe UI" w:cs="Segoe UI"/>
          <w:color w:val="595959"/>
          <w:sz w:val="18"/>
          <w:szCs w:val="18"/>
        </w:rPr>
      </w:pPr>
      <w:r>
        <w:rPr>
          <w:rStyle w:val="normaltextrun"/>
          <w:rFonts w:ascii="Calibri" w:hAnsi="Calibri" w:cs="Calibri"/>
          <w:color w:val="595959"/>
          <w:sz w:val="22"/>
          <w:szCs w:val="22"/>
        </w:rPr>
        <w:t>STEM kan niet los gezien worden van de samenleving. Ideeën die ontwikkeld worden over natuur, techniek of wiskunde en de concrete inzet van deze ideeën in menselijke activiteiten, technische systemen en (</w:t>
      </w:r>
      <w:r>
        <w:rPr>
          <w:rStyle w:val="spellingerror"/>
          <w:rFonts w:ascii="Calibri" w:hAnsi="Calibri" w:cs="Calibri"/>
          <w:color w:val="595959"/>
          <w:sz w:val="22"/>
          <w:szCs w:val="22"/>
        </w:rPr>
        <w:t>veranderings</w:t>
      </w:r>
      <w:r>
        <w:rPr>
          <w:rStyle w:val="normaltextrun"/>
          <w:rFonts w:ascii="Calibri" w:hAnsi="Calibri" w:cs="Calibri"/>
          <w:color w:val="595959"/>
          <w:sz w:val="22"/>
          <w:szCs w:val="22"/>
        </w:rPr>
        <w:t>)processen beïnvloeden maatschappelijke denkbeelden en</w:t>
      </w:r>
      <w:r w:rsidR="00A149F7">
        <w:rPr>
          <w:rStyle w:val="normaltextrun"/>
          <w:rFonts w:ascii="Calibri" w:hAnsi="Calibri" w:cs="Calibri"/>
          <w:color w:val="595959"/>
          <w:sz w:val="22"/>
          <w:szCs w:val="22"/>
        </w:rPr>
        <w:t xml:space="preserve"> </w:t>
      </w:r>
      <w:r>
        <w:rPr>
          <w:rStyle w:val="spellingerror"/>
          <w:rFonts w:ascii="Calibri" w:hAnsi="Calibri" w:cs="Calibri"/>
          <w:color w:val="595959"/>
          <w:sz w:val="22"/>
          <w:szCs w:val="22"/>
        </w:rPr>
        <w:t>vice</w:t>
      </w:r>
      <w:r w:rsidR="00A149F7">
        <w:rPr>
          <w:rStyle w:val="normaltextrun"/>
          <w:rFonts w:ascii="Calibri" w:hAnsi="Calibri" w:cs="Calibri"/>
          <w:color w:val="595959"/>
          <w:sz w:val="22"/>
          <w:szCs w:val="22"/>
        </w:rPr>
        <w:t xml:space="preserve"> </w:t>
      </w:r>
      <w:r>
        <w:rPr>
          <w:rStyle w:val="normaltextrun"/>
          <w:rFonts w:ascii="Calibri" w:hAnsi="Calibri" w:cs="Calibri"/>
          <w:color w:val="595959"/>
          <w:sz w:val="22"/>
          <w:szCs w:val="22"/>
        </w:rPr>
        <w:t>versa. </w:t>
      </w:r>
    </w:p>
    <w:p w14:paraId="31DA3688" w14:textId="323395AA" w:rsidR="00DB309F" w:rsidRPr="000374A8" w:rsidRDefault="00DB309F" w:rsidP="00DB309F">
      <w:pPr>
        <w:pStyle w:val="paragraph"/>
        <w:spacing w:before="0" w:beforeAutospacing="0" w:after="0" w:afterAutospacing="0"/>
        <w:textAlignment w:val="baseline"/>
        <w:rPr>
          <w:rFonts w:ascii="Segoe UI" w:hAnsi="Segoe UI" w:cs="Segoe UI"/>
          <w:color w:val="595959"/>
          <w:sz w:val="18"/>
          <w:szCs w:val="18"/>
        </w:rPr>
      </w:pPr>
      <w:r>
        <w:rPr>
          <w:rStyle w:val="normaltextrun"/>
          <w:rFonts w:ascii="Calibri" w:hAnsi="Calibri" w:cs="Calibri"/>
          <w:color w:val="595959"/>
          <w:sz w:val="22"/>
          <w:szCs w:val="22"/>
        </w:rPr>
        <w:t>Bij het onderzoeken en ontwerpen beargumenteren leerlingen de gemaakte keuzes. Daarnaast onderzoeken zij interacties tussen STEM.</w:t>
      </w:r>
    </w:p>
    <w:p w14:paraId="6AE1114B" w14:textId="4FFD5B29" w:rsidR="00DB309F" w:rsidRPr="00C5369F" w:rsidRDefault="00DB309F" w:rsidP="00480738">
      <w:pPr>
        <w:pStyle w:val="Kop2"/>
      </w:pPr>
      <w:bookmarkStart w:id="27" w:name="_Toc65156243"/>
      <w:r>
        <w:t>Opbouw</w:t>
      </w:r>
      <w:bookmarkEnd w:id="27"/>
    </w:p>
    <w:p w14:paraId="57615218" w14:textId="77777777" w:rsidR="00DB309F" w:rsidRDefault="00DB309F" w:rsidP="00DB309F">
      <w:r>
        <w:t>Het leerplan omvat STEM-doelen en leerdoelen Elektrotechnieken.</w:t>
      </w:r>
    </w:p>
    <w:p w14:paraId="4B9759A1" w14:textId="77777777" w:rsidR="00DB309F" w:rsidRPr="00BF7B27" w:rsidRDefault="00DB309F" w:rsidP="00DB309F">
      <w:pPr>
        <w:rPr>
          <w:u w:val="single"/>
        </w:rPr>
      </w:pPr>
      <w:r>
        <w:rPr>
          <w:u w:val="single"/>
        </w:rPr>
        <w:t>STEM-</w:t>
      </w:r>
      <w:r w:rsidRPr="00BF7B27">
        <w:rPr>
          <w:u w:val="single"/>
        </w:rPr>
        <w:t>doelen</w:t>
      </w:r>
    </w:p>
    <w:p w14:paraId="08565972" w14:textId="459F1527" w:rsidR="00DB309F" w:rsidRDefault="00DB309F" w:rsidP="00DB309F">
      <w:r>
        <w:t>De STEM-doelen verwijzen naar typische, meestal generieke werkwijzen van ingenieurs en technici:</w:t>
      </w:r>
    </w:p>
    <w:p w14:paraId="73B229BA" w14:textId="02FB4A2B" w:rsidR="00DB309F" w:rsidRDefault="00DB309F" w:rsidP="00480738">
      <w:pPr>
        <w:pStyle w:val="Opsomming1"/>
      </w:pPr>
      <w:r>
        <w:t>wetenschappelijke methoden voor onderzoek</w:t>
      </w:r>
      <w:r w:rsidR="004108A5">
        <w:t>;</w:t>
      </w:r>
    </w:p>
    <w:p w14:paraId="14F7B112" w14:textId="7D5914A8" w:rsidR="00DB309F" w:rsidRDefault="00DB309F" w:rsidP="00480738">
      <w:pPr>
        <w:pStyle w:val="Opsomming1"/>
      </w:pPr>
      <w:r>
        <w:t>technsiche processen en technische systemen onderzoeken</w:t>
      </w:r>
      <w:r w:rsidR="004108A5">
        <w:t>;</w:t>
      </w:r>
    </w:p>
    <w:p w14:paraId="7D50B39C" w14:textId="5D7A6459" w:rsidR="00DB309F" w:rsidRDefault="00DB309F" w:rsidP="00480738">
      <w:pPr>
        <w:pStyle w:val="Opsomming1"/>
      </w:pPr>
      <w:r>
        <w:t>keuzes beargumenteren</w:t>
      </w:r>
      <w:r w:rsidR="004108A5">
        <w:t>;</w:t>
      </w:r>
    </w:p>
    <w:p w14:paraId="1C077118" w14:textId="3B6889B7" w:rsidR="00DB309F" w:rsidRDefault="00DB309F" w:rsidP="00480738">
      <w:pPr>
        <w:pStyle w:val="Opsomming1"/>
      </w:pPr>
      <w:r>
        <w:t>modelleren en problemen oplossen in techniek</w:t>
      </w:r>
      <w:r w:rsidR="004108A5">
        <w:t>;</w:t>
      </w:r>
    </w:p>
    <w:p w14:paraId="648A5E4A" w14:textId="34781416" w:rsidR="00DB309F" w:rsidRDefault="00DB309F" w:rsidP="00480738">
      <w:pPr>
        <w:pStyle w:val="Opsomming1"/>
      </w:pPr>
      <w:r>
        <w:t>interacties tussen wetenschap, techniek, engineering en wiskunde.</w:t>
      </w:r>
    </w:p>
    <w:p w14:paraId="2B501C0B" w14:textId="7DA76B54" w:rsidR="00DB309F" w:rsidRDefault="00DB309F" w:rsidP="00DB309F">
      <w:r>
        <w:t>De STEM-doelen bieden ruimte aan de leraar om verschillende verbanden tussen kennis en vaardigheden te leggen vanuit een systematische benadering, toegepast aan meerdere inhouden en contexten.</w:t>
      </w:r>
    </w:p>
    <w:p w14:paraId="3B509FB3" w14:textId="77777777" w:rsidR="00DB309F" w:rsidRPr="00960C4D" w:rsidRDefault="00DB309F" w:rsidP="00DB309F">
      <w:pPr>
        <w:rPr>
          <w:u w:val="single"/>
        </w:rPr>
      </w:pPr>
      <w:r>
        <w:rPr>
          <w:u w:val="single"/>
        </w:rPr>
        <w:t>Leerdoelen Elektrotechnieken</w:t>
      </w:r>
    </w:p>
    <w:p w14:paraId="1F0B575E" w14:textId="354562DD" w:rsidR="00DB309F" w:rsidRDefault="00DB309F" w:rsidP="00DB309F">
      <w:r>
        <w:lastRenderedPageBreak/>
        <w:t>De leerdoelen Elektrotechnieken behandelen kennis en inzicht in wetmatigheden, vaardigheden, technische systemen en processen, kennis van technologie en materialen</w:t>
      </w:r>
      <w:r w:rsidR="0073009C">
        <w:t xml:space="preserve"> in e</w:t>
      </w:r>
      <w:r w:rsidR="00E3660F">
        <w:t>en</w:t>
      </w:r>
      <w:r w:rsidR="0073009C">
        <w:t xml:space="preserve"> context van huishoudelijke en n</w:t>
      </w:r>
      <w:r w:rsidR="00F73040">
        <w:t>i</w:t>
      </w:r>
      <w:r w:rsidR="0073009C">
        <w:t>et-huishoudelijke installaties</w:t>
      </w:r>
      <w:r w:rsidR="00E3660F">
        <w:t>.</w:t>
      </w:r>
    </w:p>
    <w:p w14:paraId="1123739D" w14:textId="1ACD5F78" w:rsidR="00DB309F" w:rsidRDefault="00DB309F" w:rsidP="00DB309F">
      <w:r>
        <w:t>De leerdoelen zijn geordend volgens onderstaande rubrieken</w:t>
      </w:r>
      <w:r w:rsidR="00DA15C7">
        <w:t>.</w:t>
      </w:r>
    </w:p>
    <w:p w14:paraId="181705EF" w14:textId="286AF12F" w:rsidR="00DB309F" w:rsidRDefault="00DB309F" w:rsidP="00DB309F">
      <w:pPr>
        <w:pStyle w:val="Opsomming1"/>
        <w:numPr>
          <w:ilvl w:val="0"/>
          <w:numId w:val="3"/>
        </w:numPr>
      </w:pPr>
      <w:r>
        <w:t xml:space="preserve">Mechanica - </w:t>
      </w:r>
      <w:r w:rsidR="000B7CF6">
        <w:t>hydrostatica</w:t>
      </w:r>
    </w:p>
    <w:p w14:paraId="464B68A2" w14:textId="77777777" w:rsidR="00DB309F" w:rsidRDefault="00DB309F" w:rsidP="00DB309F">
      <w:pPr>
        <w:pStyle w:val="Opsomming2"/>
      </w:pPr>
      <w:r>
        <w:t>De wetten van Newton</w:t>
      </w:r>
    </w:p>
    <w:p w14:paraId="55F9DB47" w14:textId="77777777" w:rsidR="00DB309F" w:rsidRDefault="00DB309F" w:rsidP="00DB309F">
      <w:pPr>
        <w:pStyle w:val="Opsomming2"/>
      </w:pPr>
      <w:r>
        <w:t>Bewegingsleer</w:t>
      </w:r>
    </w:p>
    <w:p w14:paraId="6D5E171F" w14:textId="77777777" w:rsidR="00DB309F" w:rsidRDefault="00DB309F" w:rsidP="00DB309F">
      <w:pPr>
        <w:pStyle w:val="Opsomming2"/>
      </w:pPr>
      <w:r>
        <w:t>Statisch en dynamisch evenwicht in het vlak</w:t>
      </w:r>
    </w:p>
    <w:p w14:paraId="4DA9E26B" w14:textId="77777777" w:rsidR="00DB309F" w:rsidRDefault="00DB309F" w:rsidP="00DB309F">
      <w:pPr>
        <w:pStyle w:val="Opsomming2"/>
      </w:pPr>
      <w:r>
        <w:t>Arbeid en energie</w:t>
      </w:r>
    </w:p>
    <w:p w14:paraId="095FFAEA" w14:textId="29B35631" w:rsidR="00DB309F" w:rsidRDefault="000B7CF6" w:rsidP="00DB309F">
      <w:pPr>
        <w:pStyle w:val="Opsomming2"/>
      </w:pPr>
      <w:r>
        <w:t>Hydrostatica</w:t>
      </w:r>
    </w:p>
    <w:p w14:paraId="4229A6E5" w14:textId="26B162D5" w:rsidR="00DB309F" w:rsidRDefault="00DB309F" w:rsidP="00DB309F">
      <w:pPr>
        <w:pStyle w:val="Opsomming1"/>
        <w:numPr>
          <w:ilvl w:val="0"/>
          <w:numId w:val="3"/>
        </w:numPr>
      </w:pPr>
      <w:r>
        <w:t xml:space="preserve">Elektriciteit – </w:t>
      </w:r>
      <w:r w:rsidR="00366440">
        <w:t>e</w:t>
      </w:r>
      <w:r>
        <w:t>lektronica</w:t>
      </w:r>
    </w:p>
    <w:p w14:paraId="52F46865" w14:textId="77777777" w:rsidR="00DB309F" w:rsidRDefault="00DB309F" w:rsidP="00DB309F">
      <w:pPr>
        <w:pStyle w:val="Opsomming2"/>
      </w:pPr>
      <w:r>
        <w:t>Gelijkstroomkringen</w:t>
      </w:r>
    </w:p>
    <w:p w14:paraId="490AA86D" w14:textId="2CDE9FC9" w:rsidR="00DB309F" w:rsidRDefault="00DB309F" w:rsidP="006F1A80">
      <w:pPr>
        <w:pStyle w:val="Opsomming2"/>
      </w:pPr>
      <w:r>
        <w:t>Elektrostatica</w:t>
      </w:r>
      <w:r w:rsidR="006F1A80">
        <w:t>, e</w:t>
      </w:r>
      <w:r>
        <w:t>lektromagnetisme en inductie</w:t>
      </w:r>
    </w:p>
    <w:p w14:paraId="38EC4BBE" w14:textId="77777777" w:rsidR="00DB309F" w:rsidRDefault="00DB309F" w:rsidP="00DB309F">
      <w:pPr>
        <w:pStyle w:val="Opsomming2"/>
      </w:pPr>
      <w:r>
        <w:t>Elektronica</w:t>
      </w:r>
    </w:p>
    <w:p w14:paraId="5C229250" w14:textId="29187FA6" w:rsidR="00DB309F" w:rsidRDefault="00130A68" w:rsidP="00DB309F">
      <w:pPr>
        <w:pStyle w:val="Opsomming1"/>
        <w:numPr>
          <w:ilvl w:val="0"/>
          <w:numId w:val="3"/>
        </w:numPr>
      </w:pPr>
      <w:r>
        <w:t>T</w:t>
      </w:r>
      <w:r w:rsidR="00DB309F">
        <w:t>hermodynamica</w:t>
      </w:r>
    </w:p>
    <w:p w14:paraId="3553DC2F" w14:textId="77777777" w:rsidR="00DB309F" w:rsidRDefault="00DB309F" w:rsidP="00DB309F">
      <w:pPr>
        <w:pStyle w:val="Opsomming1"/>
        <w:numPr>
          <w:ilvl w:val="0"/>
          <w:numId w:val="3"/>
        </w:numPr>
      </w:pPr>
      <w:r>
        <w:t>Elektrotechnieken</w:t>
      </w:r>
    </w:p>
    <w:p w14:paraId="6D32B7BC" w14:textId="77777777" w:rsidR="00DB309F" w:rsidRDefault="00DB309F" w:rsidP="00DB309F">
      <w:pPr>
        <w:pStyle w:val="Opsomming2"/>
      </w:pPr>
      <w:r>
        <w:t>Elektrotechnische realisaties</w:t>
      </w:r>
    </w:p>
    <w:p w14:paraId="4DBF9E22" w14:textId="77777777" w:rsidR="00DB309F" w:rsidRDefault="00DB309F" w:rsidP="00DB309F">
      <w:pPr>
        <w:pStyle w:val="Opsomming2"/>
      </w:pPr>
      <w:r>
        <w:t>Programmeerbare sturingen</w:t>
      </w:r>
    </w:p>
    <w:p w14:paraId="4B225B7D" w14:textId="77777777" w:rsidR="00DB309F" w:rsidRDefault="00DB309F" w:rsidP="00DB309F">
      <w:pPr>
        <w:pStyle w:val="Opsomming2"/>
      </w:pPr>
      <w:r>
        <w:t>Elektropneumatica</w:t>
      </w:r>
    </w:p>
    <w:p w14:paraId="001C9BC9" w14:textId="77777777" w:rsidR="00DB309F" w:rsidRDefault="00DB309F" w:rsidP="00DB309F">
      <w:pPr>
        <w:pStyle w:val="Opsomming2"/>
      </w:pPr>
      <w:r>
        <w:t>Montage en demontage</w:t>
      </w:r>
    </w:p>
    <w:p w14:paraId="64912B89" w14:textId="77777777" w:rsidR="00DB309F" w:rsidRDefault="00DB309F" w:rsidP="00DB309F">
      <w:pPr>
        <w:pStyle w:val="Opsomming2"/>
      </w:pPr>
      <w:r>
        <w:t>Onderhoudsacties en diagnosetechnieken</w:t>
      </w:r>
    </w:p>
    <w:p w14:paraId="3040057B" w14:textId="77777777" w:rsidR="00DB309F" w:rsidRDefault="00DB309F" w:rsidP="00DB309F">
      <w:pPr>
        <w:pStyle w:val="Kop2"/>
      </w:pPr>
      <w:bookmarkStart w:id="28" w:name="_Toc65156244"/>
      <w:r>
        <w:t>Leerlijnen</w:t>
      </w:r>
      <w:bookmarkEnd w:id="28"/>
    </w:p>
    <w:p w14:paraId="231F1853" w14:textId="77777777" w:rsidR="00DB309F" w:rsidRDefault="00DB309F" w:rsidP="00DB309F">
      <w:pPr>
        <w:pStyle w:val="Kop3"/>
      </w:pPr>
      <w:bookmarkStart w:id="29" w:name="_Toc65156245"/>
      <w:r>
        <w:t>Samenhang met de eerste graad</w:t>
      </w:r>
      <w:bookmarkEnd w:id="29"/>
    </w:p>
    <w:p w14:paraId="28D4E164" w14:textId="57A6BCCF" w:rsidR="00DB0E7B" w:rsidRDefault="00DB0E7B" w:rsidP="00DA15C7">
      <w:r>
        <w:t>De STEM-doelen in het leerplan Elektrotechnieken zijn overkoepelende, breed-wetenschappelijke werkwijzen/procedures. Deze leerplandoelen verwijzen naar karakteristieke werkwijzen die terug te vinden zijn bij onderzoekers, ingenieurs, ontwerpers, technici… Ze bouwen voort op de STEM-doelen (procedurele doelen) in het leerplan ‘natuur, ruimte &amp; techniek’ of de aparte leerplannen Aardrijkskunde, Natuurwetenschappen, Techniek binnen de eerste graad.</w:t>
      </w:r>
    </w:p>
    <w:p w14:paraId="09D77DD1" w14:textId="77777777" w:rsidR="00DB0E7B" w:rsidRDefault="00DB0E7B" w:rsidP="00072196">
      <w:r>
        <w:t>De leerlingen maakten kennis met een technisch proces en een wetenschappelijke methode, waarbij het leren onderzoeken/ontwerpen en het ontwerpend/onderzoekend leren centraal staat.</w:t>
      </w:r>
    </w:p>
    <w:p w14:paraId="23AAE6D6" w14:textId="77777777" w:rsidR="00DB309F" w:rsidRDefault="00DB309F" w:rsidP="00DB309F">
      <w:pPr>
        <w:pStyle w:val="Kop3"/>
      </w:pPr>
      <w:bookmarkStart w:id="30" w:name="_Toc65156246"/>
      <w:r>
        <w:t>Samenhang in de tweede graad</w:t>
      </w:r>
      <w:bookmarkEnd w:id="30"/>
    </w:p>
    <w:p w14:paraId="38CDD1A8" w14:textId="217B0E99" w:rsidR="00AF16A9" w:rsidRDefault="00AF16A9" w:rsidP="00AF16A9">
      <w:r>
        <w:t xml:space="preserve">Elektrotechnieken heeft een samenhang met Wiskunde, Biologie, Chemie en Aadrijkskunde. </w:t>
      </w:r>
      <w:r w:rsidR="006753B1">
        <w:t>Wiskunde leren leerlingen probleem oplossen, rekenen met reële getallen, 2D-voorstellingen van 3D-situaties analyseren, rekenen met vectoren, formules omvormen, eerstegraadsfuncties gebruiken, verbanden beschrijven en beschrijvende statistiek. Via de STEM-doelen is het zeker ook interessant samen te werken met het vak Biologie en Chemie. In functie van een duurzame samenleving is er een samenhang met Aardrijkskunde</w:t>
      </w:r>
      <w:r>
        <w:t>.</w:t>
      </w:r>
    </w:p>
    <w:p w14:paraId="69B27910" w14:textId="77777777" w:rsidR="00DB309F" w:rsidRDefault="00DB309F" w:rsidP="00DB309F">
      <w:pPr>
        <w:pStyle w:val="Kop3"/>
      </w:pPr>
      <w:bookmarkStart w:id="31" w:name="_Toc65156247"/>
      <w:r>
        <w:lastRenderedPageBreak/>
        <w:t>Samenhang met de derde graad</w:t>
      </w:r>
      <w:bookmarkEnd w:id="31"/>
    </w:p>
    <w:p w14:paraId="7EDB3972" w14:textId="3479EA60" w:rsidR="00DB309F" w:rsidRPr="00AA5070" w:rsidRDefault="00DB309F" w:rsidP="00DB309F">
      <w:r>
        <w:t>Het leerplan Elektrotechnieken is de logische studierichting in de 2</w:t>
      </w:r>
      <w:r w:rsidRPr="000374A8">
        <w:rPr>
          <w:vertAlign w:val="superscript"/>
        </w:rPr>
        <w:t>de</w:t>
      </w:r>
      <w:r>
        <w:t xml:space="preserve"> graad voor de studierichtingen Elektrotechnieken,</w:t>
      </w:r>
      <w:r w:rsidR="00AE358E">
        <w:t xml:space="preserve"> </w:t>
      </w:r>
      <w:r>
        <w:t>Elektronicatechnieken, Industriële ICT, Podiumtechnieken in de derde graad.</w:t>
      </w:r>
    </w:p>
    <w:p w14:paraId="3B37B410" w14:textId="77777777" w:rsidR="00DB309F" w:rsidRDefault="00DB309F" w:rsidP="00DB309F">
      <w:pPr>
        <w:pStyle w:val="Kop2"/>
      </w:pPr>
      <w:bookmarkStart w:id="32" w:name="_Toc65156248"/>
      <w:r>
        <w:t>Aandachtspunten</w:t>
      </w:r>
      <w:bookmarkEnd w:id="32"/>
    </w:p>
    <w:p w14:paraId="6B37952D" w14:textId="3260CB31" w:rsidR="00DB309F" w:rsidRDefault="00DB309F" w:rsidP="00DB309F">
      <w:r>
        <w:t>Het leerplan Elektrotechnieken is een graadleerplan. Het lerarenteam dient de leerplandoelen te spreiden over de twee leerjaren, overleg en een planmatige aanpak is hierbij belangrijk.</w:t>
      </w:r>
      <w:r w:rsidR="00FE0747">
        <w:t xml:space="preserve"> </w:t>
      </w:r>
      <w:r>
        <w:t xml:space="preserve">Het samenspel van kennis, vaardigheden en attitudes onderschrijft het geïntegreerd projectmatig werken volgens het </w:t>
      </w:r>
      <w:r w:rsidRPr="00480738">
        <w:rPr>
          <w:b/>
          <w:bCs/>
        </w:rPr>
        <w:t>technisch- proces</w:t>
      </w:r>
      <w:r>
        <w:t xml:space="preserve">. Hierbij omschrijven we het geheel vanuit een reële behoefte gekoppeld aan het samengaan van verschillende leerplandoelen: elektrotechnieken en STEM-doelen. Tijdens de voorbereiding van de opdracht wordt </w:t>
      </w:r>
      <w:r w:rsidRPr="00480738">
        <w:rPr>
          <w:b/>
          <w:bCs/>
        </w:rPr>
        <w:t>relevante kennis en inzichten</w:t>
      </w:r>
      <w:r>
        <w:t xml:space="preserve"> aangboden om de opdracht voldoende sterk aan te vatten. De leerlingen leren ook gemaakte keuzes binnen het technisch-proces te beargumenteren. Vervolgens leren de leerlingen een planning opstellen en hun werkplek organiseren. Vaardigheden en handelingen oefenen de leerlingen in gedurende de uitvoering en realisatie. Hierbij wordt zowel het </w:t>
      </w:r>
      <w:r w:rsidRPr="00480738">
        <w:rPr>
          <w:b/>
          <w:bCs/>
        </w:rPr>
        <w:t>realiseren van een product als het doorlopen proces</w:t>
      </w:r>
      <w:r>
        <w:t xml:space="preserve"> centraal gesteld. Reflectie op het doorlopen proces kan een belangrijk leermoment zijn voor de leerlingen en biedt kans tot remediëring.</w:t>
      </w:r>
    </w:p>
    <w:p w14:paraId="69A82DA9" w14:textId="77777777" w:rsidR="003B4D71" w:rsidRPr="006507E5" w:rsidRDefault="003B4D71" w:rsidP="003B4D71">
      <w:r w:rsidRPr="00E72789">
        <w:t>Om de beroepsgerichte vorming in de D/A-finaliteit effectief te realiseren</w:t>
      </w:r>
      <w:r w:rsidRPr="006560CF">
        <w:t>, is het van belang dat leerlingen een aantal generieke competenties verwerven. Zij fungeren als onderbouw van de beroepsgerichte vorming, ze zijn de voorwaarde om die vorming te kunnen realiseren. In sommige gevallen worden die generieke competenties in het leerplan binnen specifieke doelen uitgediept of geconcretiseerd, maar in alle gevallen is het belangrijk dat je er als leraar en lerarenteam oog voor hebt. Je vindt die generieke onderbouwende competenties voorafgaand aan de eigenlijke leerplandoelen</w:t>
      </w:r>
      <w:r>
        <w:t xml:space="preserve"> in volgende omschrijving: “Om de leerplandoelen te realiseren werken de leerlingen in teamverband, handelen ze economisch en duurzaam, handelen ze veilig, ergonomisch en hygiënisch en hebben ze oog voor de kwaliteit van hun werk (proces en resultaat). Die onderliggende elementen zijn fundamenteel; ze zijn belangrijk om de leerplandoelen kwaliteitsvol te realiseren.”</w:t>
      </w:r>
    </w:p>
    <w:p w14:paraId="38D90CDF" w14:textId="77777777" w:rsidR="00F16D62" w:rsidRPr="00154E3F" w:rsidRDefault="00F16D62" w:rsidP="00F16D62">
      <w:pPr>
        <w:pStyle w:val="Kop3"/>
      </w:pPr>
      <w:bookmarkStart w:id="33" w:name="_Toc58265932"/>
      <w:bookmarkStart w:id="34" w:name="_Toc57746847"/>
      <w:bookmarkStart w:id="35" w:name="_Toc65156249"/>
      <w:bookmarkStart w:id="36" w:name="_Toc57286580"/>
      <w:bookmarkStart w:id="37" w:name="_Toc57746848"/>
      <w:bookmarkEnd w:id="33"/>
      <w:r w:rsidRPr="00154E3F">
        <w:t>Mogelijke organisatievormen</w:t>
      </w:r>
      <w:bookmarkEnd w:id="34"/>
      <w:bookmarkEnd w:id="35"/>
    </w:p>
    <w:p w14:paraId="79CF93CF" w14:textId="736BEC2F" w:rsidR="00F16D62" w:rsidRPr="00154E3F" w:rsidRDefault="00F16D62" w:rsidP="00F16D62">
      <w:pPr>
        <w:jc w:val="both"/>
      </w:pPr>
      <w:r w:rsidRPr="00154E3F">
        <w:t>Het raakvlak tussen de leerplandoelen STEM en elektrotechnieken is groot. De clusters van leerplandoelen interfereren sterk met elkaar en verdienen bijzondere aandacht. Het staat de school, de vakwerkgroep en/of de leraar vrij hoe concreet men met deze verwevenheid omgaat. De leeromgeving, de expertise van de leraren, de leerling in zijn klasgroep … zijn kritische factoren in de keuze van de geschikte organisatievorm.</w:t>
      </w:r>
    </w:p>
    <w:p w14:paraId="1464D111" w14:textId="68238A2E" w:rsidR="00F16D62" w:rsidRPr="00154E3F" w:rsidRDefault="00F16D62">
      <w:pPr>
        <w:pStyle w:val="Opsomming1"/>
        <w:numPr>
          <w:ilvl w:val="0"/>
          <w:numId w:val="0"/>
        </w:numPr>
      </w:pPr>
      <w:r w:rsidRPr="00154E3F">
        <w:t>De interactie tussen de STEM-disciplines vraagt een doorgedreven vorm van integratie in het leerplan en ook met vakken buiten het leerplan. Om een idee te geven van de mogelijkheden, schetsen we twee uiterste organisatievormen de concept-context-benadering enerzijds en de context-concept-benadering anderzijds, uiteraard behoort elke tussenvorm tot de mogelijkheden.</w:t>
      </w:r>
    </w:p>
    <w:p w14:paraId="7AB52C93" w14:textId="10DF415E" w:rsidR="00F16D62" w:rsidRPr="00154E3F" w:rsidRDefault="00F16D62" w:rsidP="00480738">
      <w:r w:rsidRPr="00154E3F">
        <w:t xml:space="preserve">Men kan ervoor kiezen om de kennis en inzichten (concepten) van de leerdoelen </w:t>
      </w:r>
      <w:r w:rsidR="00BC4431" w:rsidRPr="00154E3F">
        <w:t>elektrotechnieken</w:t>
      </w:r>
      <w:r w:rsidRPr="00154E3F">
        <w:t xml:space="preserve"> integraal toe te wijzen aan een cluster </w:t>
      </w:r>
      <w:r w:rsidR="009D36B5" w:rsidRPr="00154E3F">
        <w:t>elektro</w:t>
      </w:r>
      <w:r w:rsidR="009A4941">
        <w:t>te</w:t>
      </w:r>
      <w:r w:rsidR="009D36B5" w:rsidRPr="00154E3F">
        <w:t xml:space="preserve">chnieken </w:t>
      </w:r>
      <w:r w:rsidRPr="00154E3F">
        <w:t xml:space="preserve">en het ontwikkelen van competenties </w:t>
      </w:r>
      <w:r w:rsidR="001031C6" w:rsidRPr="00154E3F">
        <w:t>STEM</w:t>
      </w:r>
      <w:r w:rsidRPr="00154E3F">
        <w:t xml:space="preserve"> te integreren in functie van de context. Deze werkvorm noemen we de </w:t>
      </w:r>
      <w:r w:rsidRPr="00154E3F">
        <w:rPr>
          <w:b/>
          <w:bCs/>
        </w:rPr>
        <w:t>concept-context benadering</w:t>
      </w:r>
      <w:r w:rsidRPr="00154E3F">
        <w:t xml:space="preserve">. In dat geval stelt men de </w:t>
      </w:r>
      <w:r w:rsidRPr="00154E3F">
        <w:rPr>
          <w:b/>
          <w:bCs/>
        </w:rPr>
        <w:t>technisch-technologische, wetenschappelijke en wiskundige kennis</w:t>
      </w:r>
      <w:r w:rsidRPr="00154E3F">
        <w:t xml:space="preserve">, nodig om een probleem binnen een gekozen </w:t>
      </w:r>
      <w:r w:rsidR="001031C6" w:rsidRPr="00154E3F">
        <w:t>STEM-</w:t>
      </w:r>
      <w:r w:rsidRPr="00154E3F">
        <w:t xml:space="preserve">project op te lossen </w:t>
      </w:r>
      <w:r w:rsidRPr="00154E3F">
        <w:rPr>
          <w:b/>
          <w:bCs/>
        </w:rPr>
        <w:t>centraal</w:t>
      </w:r>
      <w:r w:rsidRPr="00154E3F">
        <w:t xml:space="preserve"> in de cluster </w:t>
      </w:r>
      <w:r w:rsidR="001031C6" w:rsidRPr="00154E3F">
        <w:t>elektrotechnieken</w:t>
      </w:r>
      <w:r w:rsidRPr="00154E3F">
        <w:t xml:space="preserve">. In deze organisatievorm wordt de keuze van projecten hoofdzakelijk gedacht vanuit de leerplandoelen </w:t>
      </w:r>
      <w:r w:rsidR="00C07BDF" w:rsidRPr="00154E3F">
        <w:t>elektrotechnieken</w:t>
      </w:r>
      <w:r w:rsidRPr="00154E3F">
        <w:t>.</w:t>
      </w:r>
    </w:p>
    <w:p w14:paraId="137BF479" w14:textId="47D36BC8" w:rsidR="00F16D62" w:rsidRPr="00154E3F" w:rsidRDefault="00F16D62" w:rsidP="00480738">
      <w:r w:rsidRPr="00154E3F">
        <w:t xml:space="preserve">Men kan ook kiezen voor de </w:t>
      </w:r>
      <w:r w:rsidRPr="00154E3F">
        <w:rPr>
          <w:b/>
          <w:bCs/>
        </w:rPr>
        <w:t>context-concept benadering</w:t>
      </w:r>
      <w:r w:rsidRPr="00154E3F">
        <w:t xml:space="preserve"> en de clusters integreren. In dat geval vertrekt men van een probleem (context) binnen een gekozen </w:t>
      </w:r>
      <w:r w:rsidR="000E73BE" w:rsidRPr="00154E3F">
        <w:t>STEM-</w:t>
      </w:r>
      <w:r w:rsidRPr="00154E3F">
        <w:t>project en koppelt er de relevante technisch-</w:t>
      </w:r>
      <w:r w:rsidRPr="00154E3F">
        <w:lastRenderedPageBreak/>
        <w:t xml:space="preserve">technologische, wetenschappelijke en wiskundige inzichten (concepten) aan die nodig zijn om het probleem op te lossen, de </w:t>
      </w:r>
      <w:r w:rsidRPr="00154E3F">
        <w:rPr>
          <w:b/>
          <w:bCs/>
        </w:rPr>
        <w:t xml:space="preserve">leerplandoelen </w:t>
      </w:r>
      <w:r w:rsidR="00BC5F69" w:rsidRPr="00154E3F">
        <w:rPr>
          <w:b/>
          <w:bCs/>
        </w:rPr>
        <w:t>STEM</w:t>
      </w:r>
      <w:r w:rsidRPr="00154E3F">
        <w:t xml:space="preserve"> staan hier </w:t>
      </w:r>
      <w:r w:rsidRPr="00154E3F">
        <w:rPr>
          <w:b/>
          <w:bCs/>
        </w:rPr>
        <w:t>centraal</w:t>
      </w:r>
      <w:r w:rsidRPr="00154E3F">
        <w:t>.</w:t>
      </w:r>
    </w:p>
    <w:p w14:paraId="0B175822" w14:textId="77777777" w:rsidR="00F32CE4" w:rsidRPr="00A2293F" w:rsidRDefault="00F32CE4" w:rsidP="00F32CE4">
      <w:pPr>
        <w:pStyle w:val="Kop3"/>
      </w:pPr>
      <w:bookmarkStart w:id="38" w:name="_Toc65156250"/>
      <w:r>
        <w:t>Samenhang tussen wetenschappen</w:t>
      </w:r>
      <w:bookmarkEnd w:id="36"/>
      <w:bookmarkEnd w:id="37"/>
      <w:bookmarkEnd w:id="38"/>
    </w:p>
    <w:p w14:paraId="199CCD6C" w14:textId="77777777" w:rsidR="00F32CE4" w:rsidRDefault="00F32CE4" w:rsidP="005B5355">
      <w:r>
        <w:t>Betekenisvol STEM-onderwijs doorbreekt de grenzen van traditionele disciplines en leert verbanden leggen tussen concepten, fenomenen en toepassingen. Deze samenhang komt op vier verschillende manieren in het leerplan aan bod:</w:t>
      </w:r>
    </w:p>
    <w:p w14:paraId="28726921" w14:textId="77777777" w:rsidR="004D5251" w:rsidRPr="0027056B" w:rsidRDefault="004D5251" w:rsidP="00480738">
      <w:pPr>
        <w:pStyle w:val="Opsomming1"/>
      </w:pPr>
      <w:r w:rsidRPr="0027056B">
        <w:t>Vertrekken vanuit de ideeën en interesses van de leerlingen. Om dit concreet vorm te geven in de didactische praktijk kan je als leraar de concept-contextbenadering of context-concept-benadering hanteren.</w:t>
      </w:r>
    </w:p>
    <w:p w14:paraId="10DEC456" w14:textId="44792555" w:rsidR="00F32CE4" w:rsidRPr="007608F4" w:rsidRDefault="00F32CE4" w:rsidP="00480738">
      <w:pPr>
        <w:pStyle w:val="Opsomming1"/>
      </w:pPr>
      <w:r w:rsidRPr="007608F4">
        <w:t xml:space="preserve">De </w:t>
      </w:r>
      <w:r>
        <w:t>STEM-doelen</w:t>
      </w:r>
      <w:r w:rsidRPr="007608F4">
        <w:t xml:space="preserve"> in het leerplan doelgericht combineren met inhoudelijke doelen </w:t>
      </w:r>
      <w:r w:rsidR="00FA2900" w:rsidRPr="0027056B">
        <w:t>e</w:t>
      </w:r>
      <w:r w:rsidR="00D137CC" w:rsidRPr="0027056B">
        <w:t>le</w:t>
      </w:r>
      <w:r w:rsidR="00D137CC" w:rsidRPr="00837FC6">
        <w:t>ktro</w:t>
      </w:r>
      <w:r w:rsidRPr="00837FC6">
        <w:t>technieken</w:t>
      </w:r>
      <w:r w:rsidRPr="007608F4">
        <w:t xml:space="preserve">. Aan de hand van deze </w:t>
      </w:r>
      <w:r>
        <w:t>STEM-doelen</w:t>
      </w:r>
      <w:r w:rsidRPr="007608F4">
        <w:t xml:space="preserve"> kunnen leerlingen de rol van een aantal vakdiscipline-overschrijdende werkwijzen ervaren.</w:t>
      </w:r>
    </w:p>
    <w:p w14:paraId="4D1EC8B2" w14:textId="5FDB73BC" w:rsidR="00F32CE4" w:rsidRPr="007608F4" w:rsidRDefault="00F32CE4" w:rsidP="00480738">
      <w:pPr>
        <w:pStyle w:val="Opsomming1"/>
      </w:pPr>
      <w:r w:rsidRPr="007608F4">
        <w:t xml:space="preserve">Gebruik maken van STEM-concepten. Dit zijn vakdiscipline-overschrijdende denkwijzen (in de vakdidactische literatuur ook soms perspectieven genoemd) om natuurlijke en technische systemen te analyseren. Deze concepten kunnen leerlingen ondersteunen bij het onderzoeken. Om dit aan bod te laten komen zet je als leraar of lerarenteam het </w:t>
      </w:r>
      <w:r w:rsidR="00FA2900">
        <w:t xml:space="preserve">leerplandoel </w:t>
      </w:r>
      <w:r>
        <w:t>STEM LPD 2</w:t>
      </w:r>
      <w:r w:rsidRPr="007608F4">
        <w:t xml:space="preserve"> in.</w:t>
      </w:r>
    </w:p>
    <w:p w14:paraId="31062A02" w14:textId="00F3E32B" w:rsidR="00F32CE4" w:rsidRDefault="00F32CE4" w:rsidP="00480738">
      <w:pPr>
        <w:pStyle w:val="Opsomming1"/>
      </w:pPr>
      <w:r>
        <w:t xml:space="preserve">Focussen op </w:t>
      </w:r>
      <w:r w:rsidRPr="007608F4">
        <w:t>breed-wetenschappelijke kernideeën</w:t>
      </w:r>
      <w:r>
        <w:t xml:space="preserve"> die toepasbaar zijn in meerdere contexten en die de grenzen van individuele disciplines overschrijden. Nadruk op deze </w:t>
      </w:r>
      <w:r w:rsidRPr="007608F4">
        <w:t>kernideeën</w:t>
      </w:r>
      <w:r>
        <w:t xml:space="preserve"> kan leerlingen helpen om het overzicht te bewaren, om meer complexe ideeën en fenomenen te begrijpen en om problemen op te lossen.</w:t>
      </w:r>
    </w:p>
    <w:p w14:paraId="5486644B" w14:textId="77777777" w:rsidR="00F32CE4" w:rsidRDefault="00F32CE4" w:rsidP="005B5355">
      <w:r>
        <w:t>Deze vier manieren om meer samenhang en betekenisgeving in het STEM-onderwijs te verkrijgen overschrijden de grenzen van dit leerplan want ze komen over de graden en over de finaliteiten heen aan bod. Een lerarenteam dat de samenhang tussen S,T,E en M via de geschetste vier manieren oordeelkundig nastreeft, realiseert STEM op niveau van het leerplan.</w:t>
      </w:r>
    </w:p>
    <w:p w14:paraId="42C27BB8" w14:textId="315C2F86" w:rsidR="00F32CE4" w:rsidRDefault="00F32CE4" w:rsidP="00F32CE4">
      <w:pPr>
        <w:pStyle w:val="Kop3"/>
      </w:pPr>
      <w:bookmarkStart w:id="39" w:name="_Toc57746850"/>
      <w:bookmarkStart w:id="40" w:name="_Toc65156251"/>
      <w:bookmarkStart w:id="41" w:name="_Hlk51852066"/>
      <w:r>
        <w:t xml:space="preserve">Methodische samenhang tussen wetenschappen vanuit de </w:t>
      </w:r>
      <w:bookmarkEnd w:id="39"/>
      <w:r w:rsidR="000A40F9">
        <w:t>STEM-doelen</w:t>
      </w:r>
      <w:bookmarkEnd w:id="40"/>
    </w:p>
    <w:p w14:paraId="3A111FF4" w14:textId="275EA35E" w:rsidR="00F32CE4" w:rsidRDefault="00F32CE4" w:rsidP="00F32CE4">
      <w:r>
        <w:t xml:space="preserve">De STEM-doelen zijn overkoepelende, breed-wetenschappelijke werkwijzen/procedures. Deze doelen verwijzen naar karakteristieke werkwijzen die terug te vinden zijn bij onderzoekers, ingenieurs, ontwerpers, technici… De STEM-doelen bouwen voort op </w:t>
      </w:r>
      <w:r w:rsidRPr="00241D77">
        <w:t>de STEM-doelen in het</w:t>
      </w:r>
      <w:r w:rsidRPr="00E1197F">
        <w:rPr>
          <w:color w:val="auto"/>
        </w:rPr>
        <w:t xml:space="preserve"> </w:t>
      </w:r>
      <w:r>
        <w:t>leerplan ‘Natuur, ruimte &amp; techniek’ of de aparte leerplannen Aardrijkskunde, Natuurwetenschappen, Techniek binnen de eerste graad.</w:t>
      </w:r>
    </w:p>
    <w:p w14:paraId="3E03B2E0" w14:textId="74AE1035" w:rsidR="00F32CE4" w:rsidRDefault="00F32CE4" w:rsidP="00F32CE4">
      <w:r>
        <w:t>Als leerlingen deze STEM-doelen inoefenen met verschillende inhouden en in verschillende contexten krijgen zij kansen om vlotter tot transfer te komen. Daarom komen de STEM-doelen steeds in combinatie met doelen uit de leerplanrubrieken van</w:t>
      </w:r>
      <w:r w:rsidRPr="00837FC6">
        <w:t xml:space="preserve"> </w:t>
      </w:r>
      <w:r w:rsidR="00837FC6" w:rsidRPr="00837FC6">
        <w:t>elektro</w:t>
      </w:r>
      <w:r w:rsidRPr="00837FC6">
        <w:t>technieken</w:t>
      </w:r>
      <w:r>
        <w:t xml:space="preserve"> aan bod. Hierdoor kan het schoolteam verbanden tussen kennis en vaardigheden op verschillende manieren benaderen en meer betekenis geven aan de doelen.</w:t>
      </w:r>
    </w:p>
    <w:p w14:paraId="2EF2100C" w14:textId="77777777" w:rsidR="00F32CE4" w:rsidRDefault="00F32CE4" w:rsidP="00F32CE4">
      <w:pPr>
        <w:pStyle w:val="Kop3"/>
      </w:pPr>
      <w:bookmarkStart w:id="42" w:name="_Toc57746851"/>
      <w:bookmarkStart w:id="43" w:name="_Toc65156252"/>
      <w:r>
        <w:t>Onderzoekend leren, leren onderzoeken</w:t>
      </w:r>
      <w:bookmarkEnd w:id="42"/>
      <w:bookmarkEnd w:id="43"/>
      <w:r>
        <w:t xml:space="preserve"> </w:t>
      </w:r>
    </w:p>
    <w:p w14:paraId="175E5994" w14:textId="77777777" w:rsidR="00F32CE4" w:rsidRDefault="00F32CE4" w:rsidP="00B23C7D">
      <w:r>
        <w:rPr>
          <w:rStyle w:val="Opsomming1Char"/>
        </w:rPr>
        <w:t>Onderzoekend leren en leren onderzoeken is een belangrijk item in de STEM-doelen</w:t>
      </w:r>
      <w:r>
        <w:t>. Het biedt kansen om:</w:t>
      </w:r>
    </w:p>
    <w:p w14:paraId="199F459B" w14:textId="54B0BC66" w:rsidR="00F32CE4" w:rsidRDefault="00F32CE4" w:rsidP="00480738">
      <w:pPr>
        <w:pStyle w:val="Opsomming1"/>
      </w:pPr>
      <w:r>
        <w:t>leerlingen te motiveren vanuit hun verwondering bij het waarnemen van verschijnselen;</w:t>
      </w:r>
    </w:p>
    <w:p w14:paraId="0E3DFFB0" w14:textId="1B386FF2" w:rsidR="00F32CE4" w:rsidRDefault="00F32CE4" w:rsidP="00480738">
      <w:pPr>
        <w:pStyle w:val="Opsomming1"/>
      </w:pPr>
      <w:r>
        <w:t>geïnformeerd te leren werken met meetinstrumenten, hulpmiddelen en stoffen;</w:t>
      </w:r>
    </w:p>
    <w:p w14:paraId="7B86B523" w14:textId="77777777" w:rsidR="00F32CE4" w:rsidRDefault="00F32CE4" w:rsidP="00480738">
      <w:pPr>
        <w:pStyle w:val="Opsomming1"/>
      </w:pPr>
      <w:r>
        <w:t>ideeën over fenomenen en systemen experimenteel te toetsen en te reflecteren over het wetenschappelijk belang van het empirisch testen van die ideeën;</w:t>
      </w:r>
    </w:p>
    <w:p w14:paraId="79DFF460" w14:textId="2353F587" w:rsidR="00F32CE4" w:rsidRDefault="00F32CE4" w:rsidP="00480738">
      <w:pPr>
        <w:pStyle w:val="Opsomming1"/>
      </w:pPr>
      <w:r>
        <w:lastRenderedPageBreak/>
        <w:t>ontwikkelen van onderzoeksvaardigheden en een onderzoekende houding (kritisch willen zijn, willen begrijpen, willen delen, willen vernieuwen, nauwkeurigheid, objectief waarnemen, planmatig werken…).</w:t>
      </w:r>
    </w:p>
    <w:p w14:paraId="1FAF0009" w14:textId="12EF4849" w:rsidR="00F32CE4" w:rsidRDefault="00F32CE4" w:rsidP="00F32CE4">
      <w:pPr>
        <w:pStyle w:val="Kop3"/>
      </w:pPr>
      <w:bookmarkStart w:id="44" w:name="_Toc58265937"/>
      <w:bookmarkStart w:id="45" w:name="_Toc58265938"/>
      <w:bookmarkStart w:id="46" w:name="_Toc57746852"/>
      <w:bookmarkStart w:id="47" w:name="_Toc65156253"/>
      <w:bookmarkEnd w:id="44"/>
      <w:bookmarkEnd w:id="45"/>
      <w:r>
        <w:t>Ontwerpend leren, leren ontwerpen</w:t>
      </w:r>
      <w:bookmarkEnd w:id="46"/>
      <w:bookmarkEnd w:id="47"/>
    </w:p>
    <w:p w14:paraId="17A1282C" w14:textId="00B4D1FE" w:rsidR="00F32CE4" w:rsidRDefault="00F32CE4" w:rsidP="00480738">
      <w:r>
        <w:t xml:space="preserve">Ontwerpend leren en leren ontwerpen benoemen we in het leerplan </w:t>
      </w:r>
      <w:r w:rsidR="00837FC6" w:rsidRPr="00837FC6">
        <w:t>Elektro</w:t>
      </w:r>
      <w:r w:rsidRPr="00837FC6">
        <w:t xml:space="preserve">technieken </w:t>
      </w:r>
      <w:r>
        <w:t>met de leerdoel</w:t>
      </w:r>
      <w:r w:rsidR="0087672C">
        <w:t>e</w:t>
      </w:r>
      <w:r>
        <w:t>n STEM. Het biedt leerlingen de kans om creërend, verbeeldend (nieuwe) ontwikkelingen of vebeteringen aan te brengen door:</w:t>
      </w:r>
    </w:p>
    <w:p w14:paraId="1C8EDDBA" w14:textId="77777777" w:rsidR="00F32CE4" w:rsidRPr="00072196" w:rsidRDefault="00F32CE4" w:rsidP="00480738">
      <w:pPr>
        <w:pStyle w:val="Opsomming1"/>
      </w:pPr>
      <w:r w:rsidRPr="0087672C">
        <w:t>een oorspronkelijke idee/probleem te verbreden en verscheidene mogelijkheden/opportuniteiten te onderzoeken;</w:t>
      </w:r>
    </w:p>
    <w:p w14:paraId="2FDCF5D3" w14:textId="77777777" w:rsidR="00F32CE4" w:rsidRPr="00A77750" w:rsidRDefault="00F32CE4" w:rsidP="00480738">
      <w:pPr>
        <w:pStyle w:val="Opsomming1"/>
      </w:pPr>
      <w:r w:rsidRPr="00613C7F">
        <w:t>vervolgens de mogelijkheden/opportuniteiten afwegen en verfijnen tot een idee van oplossing;</w:t>
      </w:r>
    </w:p>
    <w:p w14:paraId="4ACF5D8B" w14:textId="77777777" w:rsidR="00F32CE4" w:rsidRPr="0087672C" w:rsidRDefault="00F32CE4" w:rsidP="00480738">
      <w:pPr>
        <w:pStyle w:val="Opsomming1"/>
      </w:pPr>
      <w:r w:rsidRPr="0035574A">
        <w:t xml:space="preserve">het idee van oplossing omzetten in een prototype en testen in functie van het </w:t>
      </w:r>
      <w:r w:rsidRPr="004B6683">
        <w:t>proces en het product;</w:t>
      </w:r>
    </w:p>
    <w:p w14:paraId="104478B0" w14:textId="77777777" w:rsidR="00F32CE4" w:rsidRPr="0087672C" w:rsidRDefault="00F32CE4" w:rsidP="00480738">
      <w:pPr>
        <w:pStyle w:val="Opsomming1"/>
      </w:pPr>
      <w:r w:rsidRPr="0087672C">
        <w:t>om tenslotte een degelijk ontwerp te realiseren.</w:t>
      </w:r>
    </w:p>
    <w:p w14:paraId="2DD6AD96" w14:textId="6891CD02" w:rsidR="00F32CE4" w:rsidRDefault="00F32CE4" w:rsidP="00480738">
      <w:r>
        <w:t xml:space="preserve">Het is </w:t>
      </w:r>
      <w:r w:rsidR="00904817">
        <w:t xml:space="preserve">meestal </w:t>
      </w:r>
      <w:r>
        <w:t>een groepsdynamisch gebeuren waarbij de individuen elkaar inspireren bij de verschillende ontwerpfasen. Het gericht inzetten van vergadermethodieken en -technieken zal het probleemoplossend denken ondersteunen.</w:t>
      </w:r>
    </w:p>
    <w:p w14:paraId="1FCE2F6E" w14:textId="77777777" w:rsidR="00F32CE4" w:rsidRDefault="00F32CE4" w:rsidP="00F32CE4">
      <w:pPr>
        <w:pStyle w:val="Kop3"/>
      </w:pPr>
      <w:bookmarkStart w:id="48" w:name="_Toc57746853"/>
      <w:bookmarkStart w:id="49" w:name="_Toc65156254"/>
      <w:r>
        <w:t>Samenhang vanuit het gebruik van STEM-concepten</w:t>
      </w:r>
      <w:bookmarkEnd w:id="48"/>
      <w:bookmarkEnd w:id="49"/>
    </w:p>
    <w:bookmarkEnd w:id="41"/>
    <w:p w14:paraId="43FE63EE" w14:textId="77777777" w:rsidR="00F32CE4" w:rsidRDefault="00F32CE4" w:rsidP="00C81D74">
      <w:r>
        <w:t xml:space="preserve">STEM-professionals hanteren STEM-concepten </w:t>
      </w:r>
      <w:r w:rsidRPr="00663A84">
        <w:t>(internationaal ook ‘crosscutting concepts’ genoemd)</w:t>
      </w:r>
      <w:r>
        <w:t xml:space="preserve"> als ‘typische denkwijzen’ die kennis uit verschillende disciplines met elkaar kunnen verbinden. Voor leerlingen kunnen deze concepten toegangspoorten zijn om verbanden tussen disciplines te ontdekken.</w:t>
      </w:r>
    </w:p>
    <w:p w14:paraId="114C7A8E" w14:textId="77777777" w:rsidR="00F32CE4" w:rsidRPr="00684C97" w:rsidRDefault="00F32CE4" w:rsidP="00F32CE4">
      <w:r>
        <w:t>STEM-</w:t>
      </w:r>
      <w:r w:rsidRPr="00684C97">
        <w:t>concepten</w:t>
      </w:r>
      <w:r>
        <w:t>:</w:t>
      </w:r>
    </w:p>
    <w:p w14:paraId="3E064BF0" w14:textId="0F79776C" w:rsidR="00F32CE4" w:rsidRDefault="00611C64" w:rsidP="00480738">
      <w:pPr>
        <w:pStyle w:val="Opsomming1"/>
      </w:pPr>
      <w:r>
        <w:t>p</w:t>
      </w:r>
      <w:r w:rsidR="00F32CE4">
        <w:t>atronen</w:t>
      </w:r>
      <w:r w:rsidR="00AE1403">
        <w:t>;</w:t>
      </w:r>
    </w:p>
    <w:p w14:paraId="129C126D" w14:textId="6A8FA649" w:rsidR="00F32CE4" w:rsidRDefault="00611C64" w:rsidP="00480738">
      <w:pPr>
        <w:pStyle w:val="Opsomming1"/>
        <w:rPr>
          <w:rFonts w:eastAsiaTheme="minorEastAsia"/>
        </w:rPr>
      </w:pPr>
      <w:r>
        <w:t>s</w:t>
      </w:r>
      <w:r w:rsidR="00F32CE4">
        <w:t>ystemen</w:t>
      </w:r>
      <w:r w:rsidR="00AE1403">
        <w:t>;</w:t>
      </w:r>
    </w:p>
    <w:p w14:paraId="087BAA15" w14:textId="2304B60F" w:rsidR="00F32CE4" w:rsidRDefault="00611C64" w:rsidP="00480738">
      <w:pPr>
        <w:pStyle w:val="Opsomming1"/>
      </w:pPr>
      <w:r>
        <w:t>m</w:t>
      </w:r>
      <w:r w:rsidR="00F32CE4">
        <w:t>odellen</w:t>
      </w:r>
      <w:r w:rsidR="00AE1403">
        <w:t>;</w:t>
      </w:r>
    </w:p>
    <w:p w14:paraId="0B3889E0" w14:textId="58CAEFC8" w:rsidR="00F32CE4" w:rsidRDefault="00AE1403" w:rsidP="00480738">
      <w:pPr>
        <w:pStyle w:val="Opsomming1"/>
      </w:pPr>
      <w:r>
        <w:t>s</w:t>
      </w:r>
      <w:r w:rsidR="00F32CE4">
        <w:t>chaal, verhouding en hoeveelheid</w:t>
      </w:r>
      <w:r>
        <w:t>;</w:t>
      </w:r>
    </w:p>
    <w:p w14:paraId="130E0A3A" w14:textId="05F97852" w:rsidR="00F32CE4" w:rsidRDefault="00AE1403" w:rsidP="00480738">
      <w:pPr>
        <w:pStyle w:val="Opsomming1"/>
      </w:pPr>
      <w:r>
        <w:t>o</w:t>
      </w:r>
      <w:r w:rsidR="00F32CE4">
        <w:t>orzaak en gevolg</w:t>
      </w:r>
      <w:r>
        <w:t>;</w:t>
      </w:r>
    </w:p>
    <w:p w14:paraId="1CAB2139" w14:textId="4E899DE2" w:rsidR="00F32CE4" w:rsidRDefault="00AE1403" w:rsidP="00480738">
      <w:pPr>
        <w:pStyle w:val="Opsomming1"/>
      </w:pPr>
      <w:r>
        <w:t>s</w:t>
      </w:r>
      <w:r w:rsidR="00F32CE4">
        <w:t>tructuur en functie</w:t>
      </w:r>
      <w:r>
        <w:t>;</w:t>
      </w:r>
    </w:p>
    <w:p w14:paraId="6C264C7D" w14:textId="0DCE4D40" w:rsidR="00F32CE4" w:rsidRDefault="00AE1403" w:rsidP="00480738">
      <w:pPr>
        <w:pStyle w:val="Opsomming1"/>
      </w:pPr>
      <w:r>
        <w:t>s</w:t>
      </w:r>
      <w:r w:rsidR="00F32CE4">
        <w:t>tabiliteit en verandering</w:t>
      </w:r>
      <w:r>
        <w:t>;</w:t>
      </w:r>
    </w:p>
    <w:p w14:paraId="53EECC10" w14:textId="351E4F7C" w:rsidR="00F32CE4" w:rsidRDefault="00AE1403" w:rsidP="00480738">
      <w:pPr>
        <w:pStyle w:val="Opsomming1"/>
      </w:pPr>
      <w:r>
        <w:t>b</w:t>
      </w:r>
      <w:r w:rsidR="00F32CE4">
        <w:t>ehoud, transport en kringloop van energie en materie</w:t>
      </w:r>
      <w:r w:rsidR="00611C64">
        <w:t>.</w:t>
      </w:r>
    </w:p>
    <w:p w14:paraId="11C0EB0D" w14:textId="77777777" w:rsidR="007A2233" w:rsidRDefault="007A2233" w:rsidP="007A2233">
      <w:pPr>
        <w:pStyle w:val="Kop3"/>
      </w:pPr>
      <w:bookmarkStart w:id="50" w:name="_Toc65156255"/>
      <w:r>
        <w:t>Samenhang vanuit inzicht in ‘wetenschappelijke kernideeën’ (Big Ideas)</w:t>
      </w:r>
      <w:bookmarkEnd w:id="50"/>
    </w:p>
    <w:p w14:paraId="310614EF" w14:textId="77777777" w:rsidR="007A2233" w:rsidRDefault="007A2233" w:rsidP="00C81D74">
      <w:r>
        <w:t xml:space="preserve">Het is belangrijk dat leerlingen er door het wetenschapscurriculum heen in slagen om een zeker overzicht te behouden en de samenhang te zien tussen wetenschappelijke ideeën. Binnen het omvangrijk geheel van ideeën die in een wetenschapscurriculum aan bod komen zijn er een aantal kernideeën die breed kunnen ingezet worden. </w:t>
      </w:r>
    </w:p>
    <w:p w14:paraId="515DEC0A" w14:textId="77777777" w:rsidR="007A2233" w:rsidRDefault="007A2233" w:rsidP="00072196">
      <w:r>
        <w:t>Onderstaande kernideeën worden in de literatuur vaak onderscheiden:</w:t>
      </w:r>
    </w:p>
    <w:p w14:paraId="1B3525F5" w14:textId="2E73FF68" w:rsidR="007A2233" w:rsidRDefault="007A2233" w:rsidP="00480738">
      <w:pPr>
        <w:pStyle w:val="Opsomming1"/>
      </w:pPr>
      <w:r>
        <w:t>levende wezens bestaan uit cellen met een gelijkaardige structuur;</w:t>
      </w:r>
    </w:p>
    <w:p w14:paraId="60FDF82D" w14:textId="357142D2" w:rsidR="007A2233" w:rsidRDefault="007A2233" w:rsidP="00480738">
      <w:pPr>
        <w:pStyle w:val="Opsomming1"/>
      </w:pPr>
      <w:r>
        <w:t>organismen evolueren door overerving, variatie en selectie van kenmerken;</w:t>
      </w:r>
    </w:p>
    <w:p w14:paraId="0A26BDD4" w14:textId="44C95A04" w:rsidR="007A2233" w:rsidRDefault="007A2233" w:rsidP="00480738">
      <w:pPr>
        <w:pStyle w:val="Opsomming1"/>
      </w:pPr>
      <w:r>
        <w:t>in ecosystemen concurreren organismen om materie en energie;</w:t>
      </w:r>
    </w:p>
    <w:p w14:paraId="0B4D1B93" w14:textId="7BDC5683" w:rsidR="007A2233" w:rsidRDefault="007A2233" w:rsidP="00480738">
      <w:pPr>
        <w:pStyle w:val="Opsomming1"/>
      </w:pPr>
      <w:r>
        <w:t>materie bestaat uit deeltjes;</w:t>
      </w:r>
    </w:p>
    <w:p w14:paraId="28279AAA" w14:textId="49EE72F1" w:rsidR="007A2233" w:rsidRDefault="007A2233" w:rsidP="00480738">
      <w:pPr>
        <w:pStyle w:val="Opsomming1"/>
      </w:pPr>
      <w:r>
        <w:t>bij elk proces wordt energie omgezet van één vorm in een andere;</w:t>
      </w:r>
    </w:p>
    <w:p w14:paraId="12653172" w14:textId="76F95CC3" w:rsidR="007A2233" w:rsidRDefault="007A2233" w:rsidP="00480738">
      <w:pPr>
        <w:pStyle w:val="Opsomming1"/>
      </w:pPr>
      <w:r>
        <w:t>wijziging van beweging vereist interactie met een ander object;</w:t>
      </w:r>
    </w:p>
    <w:p w14:paraId="4F26930B" w14:textId="46358602" w:rsidR="007A2233" w:rsidRDefault="007A2233" w:rsidP="00480738">
      <w:pPr>
        <w:pStyle w:val="Opsomming1"/>
      </w:pPr>
      <w:r>
        <w:lastRenderedPageBreak/>
        <w:t>straling is overal;</w:t>
      </w:r>
    </w:p>
    <w:p w14:paraId="15E3E26B" w14:textId="3B7C8280" w:rsidR="007A2233" w:rsidRDefault="007A2233" w:rsidP="00480738">
      <w:pPr>
        <w:pStyle w:val="Opsomming1"/>
      </w:pPr>
      <w:r>
        <w:t>er is een sterke wisselwerking tussen wetenschap, techniek en de samenleving.</w:t>
      </w:r>
    </w:p>
    <w:p w14:paraId="2D077284" w14:textId="5399A53D" w:rsidR="007A2233" w:rsidRDefault="007A2233" w:rsidP="00C81D74">
      <w:r>
        <w:t>In dit leerplan krijgt de aandacht voor kernconcepten over de graden en finaliteiten heen vooral vorm vanuit de leerplanrubrieken. Zij geven de structuur aan waarbinnen een netwerk van begripsvorming zich verder kan uitkristalliseren doorheen het leerproces.</w:t>
      </w:r>
    </w:p>
    <w:p w14:paraId="246EEF81" w14:textId="77777777" w:rsidR="006557B9" w:rsidRDefault="006557B9" w:rsidP="006557B9">
      <w:pPr>
        <w:pStyle w:val="Kop3"/>
      </w:pPr>
      <w:bookmarkStart w:id="51" w:name="_Toc55832817"/>
      <w:bookmarkStart w:id="52" w:name="_Toc55911612"/>
      <w:bookmarkStart w:id="53" w:name="_Toc65156256"/>
      <w:r>
        <w:t>Samenhang met andere leerplannen binnen de finaliteit</w:t>
      </w:r>
      <w:bookmarkEnd w:id="51"/>
      <w:bookmarkEnd w:id="52"/>
      <w:bookmarkEnd w:id="53"/>
    </w:p>
    <w:tbl>
      <w:tblPr>
        <w:tblStyle w:val="Tabelraster"/>
        <w:tblW w:w="10681" w:type="dxa"/>
        <w:tblLayout w:type="fixed"/>
        <w:tblLook w:val="04A0" w:firstRow="1" w:lastRow="0" w:firstColumn="1" w:lastColumn="0" w:noHBand="0" w:noVBand="1"/>
      </w:tblPr>
      <w:tblGrid>
        <w:gridCol w:w="2669"/>
        <w:gridCol w:w="2670"/>
        <w:gridCol w:w="2670"/>
        <w:gridCol w:w="2672"/>
      </w:tblGrid>
      <w:tr w:rsidR="006557B9" w14:paraId="681A7FDE" w14:textId="77777777" w:rsidTr="0049117A">
        <w:trPr>
          <w:trHeight w:val="515"/>
        </w:trPr>
        <w:tc>
          <w:tcPr>
            <w:tcW w:w="2669" w:type="dxa"/>
            <w:shd w:val="clear" w:color="auto" w:fill="A6A6A6" w:themeFill="background1" w:themeFillShade="A6"/>
          </w:tcPr>
          <w:p w14:paraId="4EE6FBDB" w14:textId="77777777" w:rsidR="006557B9" w:rsidRPr="004D191F" w:rsidRDefault="006557B9" w:rsidP="00812792">
            <w:pPr>
              <w:rPr>
                <w:lang w:val="nl-NL"/>
              </w:rPr>
            </w:pPr>
            <w:r w:rsidRPr="004D191F">
              <w:rPr>
                <w:lang w:val="nl-NL"/>
              </w:rPr>
              <w:t>Elektrotechnieken</w:t>
            </w:r>
          </w:p>
        </w:tc>
        <w:tc>
          <w:tcPr>
            <w:tcW w:w="2670" w:type="dxa"/>
            <w:shd w:val="clear" w:color="auto" w:fill="A6A6A6" w:themeFill="background1" w:themeFillShade="A6"/>
          </w:tcPr>
          <w:p w14:paraId="0E58F227" w14:textId="77777777" w:rsidR="006557B9" w:rsidRPr="004D191F" w:rsidRDefault="006557B9" w:rsidP="00812792">
            <w:pPr>
              <w:rPr>
                <w:lang w:val="nl-NL"/>
              </w:rPr>
            </w:pPr>
            <w:r w:rsidRPr="004D191F">
              <w:rPr>
                <w:lang w:val="nl-NL"/>
              </w:rPr>
              <w:t>Elektromechanische technieken</w:t>
            </w:r>
          </w:p>
        </w:tc>
        <w:tc>
          <w:tcPr>
            <w:tcW w:w="2670" w:type="dxa"/>
            <w:shd w:val="clear" w:color="auto" w:fill="A6A6A6" w:themeFill="background1" w:themeFillShade="A6"/>
          </w:tcPr>
          <w:p w14:paraId="054E83BC" w14:textId="77777777" w:rsidR="006557B9" w:rsidRPr="004D191F" w:rsidRDefault="006557B9" w:rsidP="00812792">
            <w:pPr>
              <w:rPr>
                <w:lang w:val="nl-NL"/>
              </w:rPr>
            </w:pPr>
            <w:r w:rsidRPr="004D191F">
              <w:rPr>
                <w:lang w:val="nl-NL"/>
              </w:rPr>
              <w:t>Mechanische technieken</w:t>
            </w:r>
          </w:p>
        </w:tc>
        <w:tc>
          <w:tcPr>
            <w:tcW w:w="2672" w:type="dxa"/>
            <w:shd w:val="clear" w:color="auto" w:fill="A6A6A6" w:themeFill="background1" w:themeFillShade="A6"/>
          </w:tcPr>
          <w:p w14:paraId="3020744D" w14:textId="77777777" w:rsidR="006557B9" w:rsidRPr="004D191F" w:rsidRDefault="006557B9" w:rsidP="00812792">
            <w:pPr>
              <w:rPr>
                <w:lang w:val="nl-NL"/>
              </w:rPr>
            </w:pPr>
            <w:r w:rsidRPr="004D191F">
              <w:rPr>
                <w:lang w:val="nl-NL"/>
              </w:rPr>
              <w:t>Voertuigtechnieken</w:t>
            </w:r>
          </w:p>
        </w:tc>
      </w:tr>
      <w:tr w:rsidR="006557B9" w14:paraId="63F5E6C6" w14:textId="77777777" w:rsidTr="00812792">
        <w:trPr>
          <w:trHeight w:val="263"/>
        </w:trPr>
        <w:tc>
          <w:tcPr>
            <w:tcW w:w="10681" w:type="dxa"/>
            <w:gridSpan w:val="4"/>
            <w:shd w:val="clear" w:color="auto" w:fill="D9D9D9" w:themeFill="background1" w:themeFillShade="D9"/>
          </w:tcPr>
          <w:p w14:paraId="5BA855F1" w14:textId="77777777" w:rsidR="006557B9" w:rsidRPr="004D191F" w:rsidRDefault="006557B9" w:rsidP="00812792">
            <w:pPr>
              <w:rPr>
                <w:lang w:val="nl-NL"/>
              </w:rPr>
            </w:pPr>
            <w:r w:rsidRPr="004D191F">
              <w:rPr>
                <w:lang w:val="nl-NL"/>
              </w:rPr>
              <w:t>Kernwetenschappen:</w:t>
            </w:r>
          </w:p>
        </w:tc>
      </w:tr>
      <w:tr w:rsidR="006557B9" w14:paraId="25D23162" w14:textId="77777777" w:rsidTr="0049117A">
        <w:trPr>
          <w:trHeight w:val="515"/>
        </w:trPr>
        <w:tc>
          <w:tcPr>
            <w:tcW w:w="2669" w:type="dxa"/>
          </w:tcPr>
          <w:p w14:paraId="6BA32D2B" w14:textId="77777777" w:rsidR="006557B9" w:rsidRPr="004D191F" w:rsidRDefault="006557B9" w:rsidP="00812792">
            <w:pPr>
              <w:rPr>
                <w:lang w:val="nl-NL"/>
              </w:rPr>
            </w:pPr>
            <w:r w:rsidRPr="004D191F">
              <w:rPr>
                <w:lang w:val="nl-NL"/>
              </w:rPr>
              <w:t xml:space="preserve">Elektriciteit </w:t>
            </w:r>
            <w:r>
              <w:rPr>
                <w:lang w:val="nl-NL"/>
              </w:rPr>
              <w:t xml:space="preserve">+ </w:t>
            </w:r>
            <w:r w:rsidRPr="004D191F">
              <w:rPr>
                <w:lang w:val="nl-NL"/>
              </w:rPr>
              <w:t>elektronica</w:t>
            </w:r>
          </w:p>
        </w:tc>
        <w:tc>
          <w:tcPr>
            <w:tcW w:w="2670" w:type="dxa"/>
          </w:tcPr>
          <w:p w14:paraId="6E08B265" w14:textId="77777777" w:rsidR="006557B9" w:rsidRPr="004D191F" w:rsidRDefault="006557B9" w:rsidP="00812792">
            <w:pPr>
              <w:rPr>
                <w:lang w:val="nl-NL"/>
              </w:rPr>
            </w:pPr>
            <w:r w:rsidRPr="004D191F">
              <w:rPr>
                <w:lang w:val="nl-NL"/>
              </w:rPr>
              <w:t>Elektriciteit</w:t>
            </w:r>
            <w:r>
              <w:rPr>
                <w:lang w:val="nl-NL"/>
              </w:rPr>
              <w:t xml:space="preserve"> + </w:t>
            </w:r>
            <w:r w:rsidRPr="004D191F">
              <w:rPr>
                <w:lang w:val="nl-NL"/>
              </w:rPr>
              <w:t>elektronica</w:t>
            </w:r>
          </w:p>
        </w:tc>
        <w:tc>
          <w:tcPr>
            <w:tcW w:w="2670" w:type="dxa"/>
          </w:tcPr>
          <w:p w14:paraId="5EB0BC8F" w14:textId="77777777" w:rsidR="006557B9" w:rsidRPr="004D191F" w:rsidRDefault="006557B9" w:rsidP="00812792">
            <w:pPr>
              <w:rPr>
                <w:lang w:val="nl-NL"/>
              </w:rPr>
            </w:pPr>
            <w:r w:rsidRPr="004D191F">
              <w:rPr>
                <w:lang w:val="nl-NL"/>
              </w:rPr>
              <w:t>Elektrische gelijkstroomkringen</w:t>
            </w:r>
          </w:p>
        </w:tc>
        <w:tc>
          <w:tcPr>
            <w:tcW w:w="2672" w:type="dxa"/>
          </w:tcPr>
          <w:p w14:paraId="3D3E9B22" w14:textId="77777777" w:rsidR="006557B9" w:rsidRPr="004D191F" w:rsidRDefault="006557B9" w:rsidP="00812792">
            <w:pPr>
              <w:rPr>
                <w:lang w:val="nl-NL"/>
              </w:rPr>
            </w:pPr>
            <w:r w:rsidRPr="004D191F">
              <w:rPr>
                <w:lang w:val="nl-NL"/>
              </w:rPr>
              <w:t xml:space="preserve">Elektriciteit </w:t>
            </w:r>
            <w:r>
              <w:rPr>
                <w:lang w:val="nl-NL"/>
              </w:rPr>
              <w:t xml:space="preserve">+ </w:t>
            </w:r>
            <w:r w:rsidRPr="004D191F">
              <w:rPr>
                <w:lang w:val="nl-NL"/>
              </w:rPr>
              <w:t>elektronica</w:t>
            </w:r>
          </w:p>
        </w:tc>
      </w:tr>
      <w:tr w:rsidR="006557B9" w14:paraId="5CEA05FA" w14:textId="77777777" w:rsidTr="0049117A">
        <w:trPr>
          <w:trHeight w:val="263"/>
        </w:trPr>
        <w:tc>
          <w:tcPr>
            <w:tcW w:w="2669" w:type="dxa"/>
          </w:tcPr>
          <w:p w14:paraId="0BBD41C4" w14:textId="77777777" w:rsidR="006557B9" w:rsidRPr="004D191F" w:rsidRDefault="006557B9" w:rsidP="00812792">
            <w:pPr>
              <w:rPr>
                <w:lang w:val="nl-NL"/>
              </w:rPr>
            </w:pPr>
            <w:r w:rsidRPr="004D191F">
              <w:rPr>
                <w:lang w:val="nl-NL"/>
              </w:rPr>
              <w:t>Mechanica</w:t>
            </w:r>
          </w:p>
        </w:tc>
        <w:tc>
          <w:tcPr>
            <w:tcW w:w="2670" w:type="dxa"/>
          </w:tcPr>
          <w:p w14:paraId="7690A26A" w14:textId="77777777" w:rsidR="006557B9" w:rsidRPr="004D191F" w:rsidRDefault="006557B9" w:rsidP="00812792">
            <w:pPr>
              <w:rPr>
                <w:lang w:val="nl-NL"/>
              </w:rPr>
            </w:pPr>
            <w:r w:rsidRPr="004D191F">
              <w:rPr>
                <w:lang w:val="nl-NL"/>
              </w:rPr>
              <w:t>Mechanica</w:t>
            </w:r>
          </w:p>
        </w:tc>
        <w:tc>
          <w:tcPr>
            <w:tcW w:w="2670" w:type="dxa"/>
          </w:tcPr>
          <w:p w14:paraId="25B3AEC7" w14:textId="77777777" w:rsidR="006557B9" w:rsidRPr="004D191F" w:rsidRDefault="006557B9" w:rsidP="00812792">
            <w:pPr>
              <w:rPr>
                <w:lang w:val="nl-NL"/>
              </w:rPr>
            </w:pPr>
            <w:r w:rsidRPr="004D191F">
              <w:rPr>
                <w:lang w:val="nl-NL"/>
              </w:rPr>
              <w:t>Mechanica</w:t>
            </w:r>
            <w:r>
              <w:rPr>
                <w:lang w:val="nl-NL"/>
              </w:rPr>
              <w:t xml:space="preserve"> + constructieleer</w:t>
            </w:r>
          </w:p>
        </w:tc>
        <w:tc>
          <w:tcPr>
            <w:tcW w:w="2672" w:type="dxa"/>
          </w:tcPr>
          <w:p w14:paraId="7944BBEA" w14:textId="77777777" w:rsidR="006557B9" w:rsidRPr="004D191F" w:rsidRDefault="006557B9" w:rsidP="00812792">
            <w:pPr>
              <w:rPr>
                <w:lang w:val="nl-NL"/>
              </w:rPr>
            </w:pPr>
            <w:r w:rsidRPr="004D191F">
              <w:rPr>
                <w:lang w:val="nl-NL"/>
              </w:rPr>
              <w:t>Mechanica</w:t>
            </w:r>
          </w:p>
        </w:tc>
      </w:tr>
      <w:tr w:rsidR="006557B9" w14:paraId="5B9ECEA9" w14:textId="77777777" w:rsidTr="0049117A">
        <w:trPr>
          <w:trHeight w:val="263"/>
        </w:trPr>
        <w:tc>
          <w:tcPr>
            <w:tcW w:w="2669" w:type="dxa"/>
          </w:tcPr>
          <w:p w14:paraId="18F43F55" w14:textId="77777777" w:rsidR="006557B9" w:rsidRPr="004D191F" w:rsidRDefault="006557B9" w:rsidP="00812792">
            <w:pPr>
              <w:rPr>
                <w:lang w:val="nl-NL"/>
              </w:rPr>
            </w:pPr>
            <w:r w:rsidRPr="004D191F">
              <w:rPr>
                <w:lang w:val="nl-NL"/>
              </w:rPr>
              <w:t>Thermodynamica</w:t>
            </w:r>
          </w:p>
        </w:tc>
        <w:tc>
          <w:tcPr>
            <w:tcW w:w="2670" w:type="dxa"/>
          </w:tcPr>
          <w:p w14:paraId="6D2E6EDA" w14:textId="77777777" w:rsidR="006557B9" w:rsidRPr="004D191F" w:rsidRDefault="006557B9" w:rsidP="00812792">
            <w:pPr>
              <w:rPr>
                <w:lang w:val="nl-NL"/>
              </w:rPr>
            </w:pPr>
            <w:r w:rsidRPr="004D191F">
              <w:rPr>
                <w:lang w:val="nl-NL"/>
              </w:rPr>
              <w:t>Thermodynamica</w:t>
            </w:r>
          </w:p>
        </w:tc>
        <w:tc>
          <w:tcPr>
            <w:tcW w:w="2670" w:type="dxa"/>
          </w:tcPr>
          <w:p w14:paraId="295F8C45" w14:textId="77777777" w:rsidR="006557B9" w:rsidRPr="004D191F" w:rsidRDefault="006557B9" w:rsidP="00812792">
            <w:pPr>
              <w:rPr>
                <w:lang w:val="nl-NL"/>
              </w:rPr>
            </w:pPr>
            <w:r w:rsidRPr="004D191F">
              <w:rPr>
                <w:lang w:val="nl-NL"/>
              </w:rPr>
              <w:t>Thermodynamica</w:t>
            </w:r>
          </w:p>
        </w:tc>
        <w:tc>
          <w:tcPr>
            <w:tcW w:w="2672" w:type="dxa"/>
          </w:tcPr>
          <w:p w14:paraId="5194FC45" w14:textId="77777777" w:rsidR="006557B9" w:rsidRPr="004D191F" w:rsidRDefault="006557B9" w:rsidP="00812792">
            <w:pPr>
              <w:rPr>
                <w:lang w:val="nl-NL"/>
              </w:rPr>
            </w:pPr>
            <w:r w:rsidRPr="004D191F">
              <w:rPr>
                <w:lang w:val="nl-NL"/>
              </w:rPr>
              <w:t xml:space="preserve"> Thermodynamica</w:t>
            </w:r>
          </w:p>
        </w:tc>
      </w:tr>
      <w:tr w:rsidR="006557B9" w14:paraId="72F3FC64" w14:textId="77777777" w:rsidTr="0049117A">
        <w:trPr>
          <w:trHeight w:val="252"/>
        </w:trPr>
        <w:tc>
          <w:tcPr>
            <w:tcW w:w="2669" w:type="dxa"/>
          </w:tcPr>
          <w:p w14:paraId="766B234D" w14:textId="77777777" w:rsidR="006557B9" w:rsidRPr="004D191F" w:rsidRDefault="006557B9" w:rsidP="00812792">
            <w:pPr>
              <w:rPr>
                <w:lang w:val="nl-NL"/>
              </w:rPr>
            </w:pPr>
            <w:r w:rsidRPr="004D191F">
              <w:rPr>
                <w:lang w:val="nl-NL"/>
              </w:rPr>
              <w:t xml:space="preserve"> </w:t>
            </w:r>
            <w:r>
              <w:rPr>
                <w:lang w:val="nl-NL"/>
              </w:rPr>
              <w:t>Hydrostatica</w:t>
            </w:r>
          </w:p>
        </w:tc>
        <w:tc>
          <w:tcPr>
            <w:tcW w:w="2670" w:type="dxa"/>
          </w:tcPr>
          <w:p w14:paraId="07362F1F" w14:textId="77777777" w:rsidR="006557B9" w:rsidRPr="004D191F" w:rsidRDefault="006557B9" w:rsidP="00812792">
            <w:pPr>
              <w:rPr>
                <w:lang w:val="nl-NL"/>
              </w:rPr>
            </w:pPr>
            <w:r>
              <w:rPr>
                <w:lang w:val="nl-NL"/>
              </w:rPr>
              <w:t>Hydrostatica</w:t>
            </w:r>
          </w:p>
        </w:tc>
        <w:tc>
          <w:tcPr>
            <w:tcW w:w="2670" w:type="dxa"/>
          </w:tcPr>
          <w:p w14:paraId="44BA6C56" w14:textId="77777777" w:rsidR="006557B9" w:rsidRPr="004D191F" w:rsidRDefault="006557B9" w:rsidP="00812792">
            <w:pPr>
              <w:rPr>
                <w:lang w:val="nl-NL"/>
              </w:rPr>
            </w:pPr>
          </w:p>
        </w:tc>
        <w:tc>
          <w:tcPr>
            <w:tcW w:w="2672" w:type="dxa"/>
          </w:tcPr>
          <w:p w14:paraId="3EDB024C" w14:textId="77777777" w:rsidR="006557B9" w:rsidRPr="004D191F" w:rsidRDefault="006557B9" w:rsidP="00812792">
            <w:pPr>
              <w:rPr>
                <w:lang w:val="nl-NL"/>
              </w:rPr>
            </w:pPr>
            <w:r>
              <w:rPr>
                <w:lang w:val="nl-NL"/>
              </w:rPr>
              <w:t>Hydrostatica</w:t>
            </w:r>
          </w:p>
        </w:tc>
      </w:tr>
      <w:tr w:rsidR="006557B9" w14:paraId="010609F4" w14:textId="77777777" w:rsidTr="00812792">
        <w:trPr>
          <w:trHeight w:val="263"/>
        </w:trPr>
        <w:tc>
          <w:tcPr>
            <w:tcW w:w="10681" w:type="dxa"/>
            <w:gridSpan w:val="4"/>
            <w:shd w:val="clear" w:color="auto" w:fill="D9D9D9" w:themeFill="background1" w:themeFillShade="D9"/>
          </w:tcPr>
          <w:p w14:paraId="15267FEB" w14:textId="77777777" w:rsidR="006557B9" w:rsidRPr="004D191F" w:rsidRDefault="006557B9" w:rsidP="00812792">
            <w:pPr>
              <w:rPr>
                <w:lang w:val="nl-NL"/>
              </w:rPr>
            </w:pPr>
            <w:r w:rsidRPr="004D191F">
              <w:rPr>
                <w:lang w:val="nl-NL"/>
              </w:rPr>
              <w:t>Technologisch denken en vaardig zijn:</w:t>
            </w:r>
          </w:p>
        </w:tc>
      </w:tr>
      <w:tr w:rsidR="006557B9" w14:paraId="00238401" w14:textId="77777777" w:rsidTr="0049117A">
        <w:trPr>
          <w:trHeight w:val="1042"/>
        </w:trPr>
        <w:tc>
          <w:tcPr>
            <w:tcW w:w="2669" w:type="dxa"/>
          </w:tcPr>
          <w:p w14:paraId="5FB8963A" w14:textId="77777777" w:rsidR="006557B9" w:rsidRPr="004D191F" w:rsidRDefault="006557B9" w:rsidP="00812792">
            <w:pPr>
              <w:rPr>
                <w:lang w:val="nl-NL"/>
              </w:rPr>
            </w:pPr>
            <w:r w:rsidRPr="004D191F">
              <w:rPr>
                <w:lang w:val="nl-NL"/>
              </w:rPr>
              <w:t xml:space="preserve">Elektrotechnische realisaties: </w:t>
            </w:r>
          </w:p>
          <w:p w14:paraId="47681EF0" w14:textId="77777777" w:rsidR="006557B9" w:rsidRPr="004D191F" w:rsidRDefault="006557B9" w:rsidP="00812792">
            <w:pPr>
              <w:ind w:left="709"/>
              <w:rPr>
                <w:lang w:val="nl-NL"/>
              </w:rPr>
            </w:pPr>
            <w:r w:rsidRPr="004D191F">
              <w:rPr>
                <w:lang w:val="nl-NL"/>
              </w:rPr>
              <w:t xml:space="preserve">huishoudelijke </w:t>
            </w:r>
          </w:p>
          <w:p w14:paraId="0077C9C3" w14:textId="77777777" w:rsidR="006557B9" w:rsidRPr="004D191F" w:rsidRDefault="006557B9" w:rsidP="00812792">
            <w:pPr>
              <w:ind w:left="709"/>
              <w:rPr>
                <w:lang w:val="nl-NL"/>
              </w:rPr>
            </w:pPr>
            <w:r w:rsidRPr="004D191F">
              <w:rPr>
                <w:lang w:val="nl-NL"/>
              </w:rPr>
              <w:t>niet-huishoudelijke installaties</w:t>
            </w:r>
          </w:p>
        </w:tc>
        <w:tc>
          <w:tcPr>
            <w:tcW w:w="2670" w:type="dxa"/>
          </w:tcPr>
          <w:p w14:paraId="0E83F8E3" w14:textId="77777777" w:rsidR="006557B9" w:rsidRPr="004D191F" w:rsidRDefault="006557B9" w:rsidP="00812792">
            <w:pPr>
              <w:rPr>
                <w:lang w:val="nl-NL"/>
              </w:rPr>
            </w:pPr>
            <w:r w:rsidRPr="004D191F">
              <w:rPr>
                <w:lang w:val="nl-NL"/>
              </w:rPr>
              <w:t xml:space="preserve">Elektrotechnische realisaties: </w:t>
            </w:r>
          </w:p>
          <w:p w14:paraId="77EFD509" w14:textId="77777777" w:rsidR="006557B9" w:rsidRPr="004D191F" w:rsidRDefault="006557B9" w:rsidP="00812792">
            <w:pPr>
              <w:ind w:left="709"/>
              <w:rPr>
                <w:lang w:val="nl-NL"/>
              </w:rPr>
            </w:pPr>
            <w:r w:rsidRPr="004D191F">
              <w:rPr>
                <w:lang w:val="nl-NL"/>
              </w:rPr>
              <w:t xml:space="preserve">automatisatie </w:t>
            </w:r>
          </w:p>
          <w:p w14:paraId="46CCA4EE" w14:textId="77777777" w:rsidR="006557B9" w:rsidRPr="004D191F" w:rsidRDefault="006557B9" w:rsidP="00812792">
            <w:pPr>
              <w:ind w:left="709"/>
              <w:rPr>
                <w:lang w:val="nl-NL"/>
              </w:rPr>
            </w:pPr>
            <w:r w:rsidRPr="004D191F">
              <w:rPr>
                <w:lang w:val="nl-NL"/>
              </w:rPr>
              <w:t>niet-huishoudelijke installaties</w:t>
            </w:r>
          </w:p>
        </w:tc>
        <w:tc>
          <w:tcPr>
            <w:tcW w:w="2670" w:type="dxa"/>
          </w:tcPr>
          <w:p w14:paraId="33E01AD9" w14:textId="77777777" w:rsidR="006557B9" w:rsidRPr="004D191F" w:rsidRDefault="006557B9" w:rsidP="00812792">
            <w:pPr>
              <w:rPr>
                <w:lang w:val="nl-NL"/>
              </w:rPr>
            </w:pPr>
          </w:p>
        </w:tc>
        <w:tc>
          <w:tcPr>
            <w:tcW w:w="2672" w:type="dxa"/>
          </w:tcPr>
          <w:p w14:paraId="3772CF40" w14:textId="77777777" w:rsidR="006557B9" w:rsidRPr="004D191F" w:rsidRDefault="006557B9" w:rsidP="00812792">
            <w:pPr>
              <w:rPr>
                <w:lang w:val="nl-NL"/>
              </w:rPr>
            </w:pPr>
            <w:r w:rsidRPr="004D191F">
              <w:rPr>
                <w:lang w:val="nl-NL"/>
              </w:rPr>
              <w:t xml:space="preserve">Elektrotechnische realisaties: </w:t>
            </w:r>
          </w:p>
          <w:p w14:paraId="4A858A9D" w14:textId="77777777" w:rsidR="006557B9" w:rsidRPr="004D191F" w:rsidRDefault="006557B9" w:rsidP="00812792">
            <w:pPr>
              <w:ind w:left="709"/>
              <w:rPr>
                <w:lang w:val="nl-NL"/>
              </w:rPr>
            </w:pPr>
            <w:r w:rsidRPr="004D191F">
              <w:rPr>
                <w:lang w:val="nl-NL"/>
              </w:rPr>
              <w:t>auto-elektriciteit</w:t>
            </w:r>
          </w:p>
        </w:tc>
      </w:tr>
      <w:tr w:rsidR="006557B9" w14:paraId="5965F4FB" w14:textId="77777777" w:rsidTr="0049117A">
        <w:trPr>
          <w:trHeight w:val="252"/>
        </w:trPr>
        <w:tc>
          <w:tcPr>
            <w:tcW w:w="2669" w:type="dxa"/>
          </w:tcPr>
          <w:p w14:paraId="6D8BBB1B" w14:textId="77777777" w:rsidR="006557B9" w:rsidRPr="004D191F" w:rsidRDefault="006557B9" w:rsidP="00812792">
            <w:pPr>
              <w:rPr>
                <w:lang w:val="nl-NL"/>
              </w:rPr>
            </w:pPr>
            <w:r w:rsidRPr="004D191F">
              <w:rPr>
                <w:lang w:val="nl-NL"/>
              </w:rPr>
              <w:t>Programmeerbare sturingen</w:t>
            </w:r>
          </w:p>
        </w:tc>
        <w:tc>
          <w:tcPr>
            <w:tcW w:w="2670" w:type="dxa"/>
          </w:tcPr>
          <w:p w14:paraId="2495E31D" w14:textId="77777777" w:rsidR="006557B9" w:rsidRPr="004D191F" w:rsidRDefault="006557B9" w:rsidP="00812792">
            <w:pPr>
              <w:rPr>
                <w:lang w:val="nl-NL"/>
              </w:rPr>
            </w:pPr>
            <w:r w:rsidRPr="004D191F">
              <w:rPr>
                <w:lang w:val="nl-NL"/>
              </w:rPr>
              <w:t>Programmeerbare sturingen</w:t>
            </w:r>
          </w:p>
        </w:tc>
        <w:tc>
          <w:tcPr>
            <w:tcW w:w="2670" w:type="dxa"/>
          </w:tcPr>
          <w:p w14:paraId="25368B68" w14:textId="77777777" w:rsidR="006557B9" w:rsidRPr="004D191F" w:rsidRDefault="006557B9" w:rsidP="00812792">
            <w:pPr>
              <w:rPr>
                <w:lang w:val="nl-NL"/>
              </w:rPr>
            </w:pPr>
          </w:p>
        </w:tc>
        <w:tc>
          <w:tcPr>
            <w:tcW w:w="2672" w:type="dxa"/>
          </w:tcPr>
          <w:p w14:paraId="388ECD47" w14:textId="77777777" w:rsidR="006557B9" w:rsidRPr="004D191F" w:rsidRDefault="006557B9" w:rsidP="00812792">
            <w:pPr>
              <w:rPr>
                <w:lang w:val="nl-NL"/>
              </w:rPr>
            </w:pPr>
            <w:r w:rsidRPr="004D191F">
              <w:rPr>
                <w:lang w:val="nl-NL"/>
              </w:rPr>
              <w:t>Programmeerbare sturingen</w:t>
            </w:r>
          </w:p>
        </w:tc>
      </w:tr>
      <w:tr w:rsidR="006557B9" w14:paraId="674506E1" w14:textId="77777777" w:rsidTr="0049117A">
        <w:trPr>
          <w:trHeight w:val="527"/>
        </w:trPr>
        <w:tc>
          <w:tcPr>
            <w:tcW w:w="2669" w:type="dxa"/>
          </w:tcPr>
          <w:p w14:paraId="3774395F" w14:textId="77777777" w:rsidR="006557B9" w:rsidRPr="004D191F" w:rsidRDefault="006557B9" w:rsidP="00812792">
            <w:pPr>
              <w:rPr>
                <w:lang w:val="nl-NL"/>
              </w:rPr>
            </w:pPr>
            <w:r w:rsidRPr="004D191F">
              <w:rPr>
                <w:lang w:val="nl-NL"/>
              </w:rPr>
              <w:t>Elektropneumatica</w:t>
            </w:r>
          </w:p>
        </w:tc>
        <w:tc>
          <w:tcPr>
            <w:tcW w:w="2670" w:type="dxa"/>
          </w:tcPr>
          <w:p w14:paraId="00C9B27B" w14:textId="77777777" w:rsidR="006557B9" w:rsidRPr="004D191F" w:rsidRDefault="006557B9" w:rsidP="00812792">
            <w:pPr>
              <w:rPr>
                <w:lang w:val="nl-NL"/>
              </w:rPr>
            </w:pPr>
            <w:r w:rsidRPr="004D191F">
              <w:rPr>
                <w:lang w:val="nl-NL"/>
              </w:rPr>
              <w:t>Elektropneumatica</w:t>
            </w:r>
          </w:p>
        </w:tc>
        <w:tc>
          <w:tcPr>
            <w:tcW w:w="2670" w:type="dxa"/>
          </w:tcPr>
          <w:p w14:paraId="54D0B84D" w14:textId="77777777" w:rsidR="006557B9" w:rsidRPr="004D191F" w:rsidRDefault="006557B9" w:rsidP="00812792">
            <w:pPr>
              <w:rPr>
                <w:lang w:val="nl-NL"/>
              </w:rPr>
            </w:pPr>
          </w:p>
        </w:tc>
        <w:tc>
          <w:tcPr>
            <w:tcW w:w="2672" w:type="dxa"/>
          </w:tcPr>
          <w:p w14:paraId="663B54D6" w14:textId="77777777" w:rsidR="006557B9" w:rsidRPr="004D191F" w:rsidRDefault="006557B9" w:rsidP="00812792">
            <w:pPr>
              <w:rPr>
                <w:lang w:val="nl-NL"/>
              </w:rPr>
            </w:pPr>
            <w:r w:rsidRPr="004D191F">
              <w:rPr>
                <w:lang w:val="nl-NL"/>
              </w:rPr>
              <w:t xml:space="preserve">Elektropneumatica </w:t>
            </w:r>
          </w:p>
          <w:p w14:paraId="0D328C82" w14:textId="77777777" w:rsidR="006557B9" w:rsidRPr="004D191F" w:rsidRDefault="006557B9" w:rsidP="00812792">
            <w:pPr>
              <w:rPr>
                <w:lang w:val="nl-NL"/>
              </w:rPr>
            </w:pPr>
            <w:r w:rsidRPr="004D191F">
              <w:rPr>
                <w:lang w:val="nl-NL"/>
              </w:rPr>
              <w:t>Elektrohydraulica</w:t>
            </w:r>
          </w:p>
        </w:tc>
      </w:tr>
      <w:tr w:rsidR="006557B9" w14:paraId="3A1E994A" w14:textId="77777777" w:rsidTr="0049117A">
        <w:trPr>
          <w:trHeight w:val="252"/>
        </w:trPr>
        <w:tc>
          <w:tcPr>
            <w:tcW w:w="2669" w:type="dxa"/>
          </w:tcPr>
          <w:p w14:paraId="5E25D3A8" w14:textId="77777777" w:rsidR="006557B9" w:rsidRPr="004D191F" w:rsidRDefault="006557B9" w:rsidP="00812792">
            <w:pPr>
              <w:rPr>
                <w:lang w:val="nl-NL"/>
              </w:rPr>
            </w:pPr>
            <w:r w:rsidRPr="004D191F">
              <w:rPr>
                <w:lang w:val="nl-NL"/>
              </w:rPr>
              <w:t>(de)Montagetechnieken</w:t>
            </w:r>
          </w:p>
        </w:tc>
        <w:tc>
          <w:tcPr>
            <w:tcW w:w="2670" w:type="dxa"/>
          </w:tcPr>
          <w:p w14:paraId="6C35BFC7" w14:textId="77777777" w:rsidR="006557B9" w:rsidRPr="004D191F" w:rsidRDefault="006557B9" w:rsidP="00812792">
            <w:pPr>
              <w:rPr>
                <w:lang w:val="nl-NL"/>
              </w:rPr>
            </w:pPr>
            <w:r w:rsidRPr="004D191F">
              <w:rPr>
                <w:lang w:val="nl-NL"/>
              </w:rPr>
              <w:t>(de)Montagetechnieken</w:t>
            </w:r>
          </w:p>
        </w:tc>
        <w:tc>
          <w:tcPr>
            <w:tcW w:w="2670" w:type="dxa"/>
          </w:tcPr>
          <w:p w14:paraId="650B16C6" w14:textId="77777777" w:rsidR="006557B9" w:rsidRPr="004D191F" w:rsidRDefault="006557B9" w:rsidP="00812792">
            <w:pPr>
              <w:rPr>
                <w:lang w:val="nl-NL"/>
              </w:rPr>
            </w:pPr>
            <w:r w:rsidRPr="004D191F">
              <w:rPr>
                <w:lang w:val="nl-NL"/>
              </w:rPr>
              <w:t>(de)Montagetechnieken</w:t>
            </w:r>
          </w:p>
        </w:tc>
        <w:tc>
          <w:tcPr>
            <w:tcW w:w="2672" w:type="dxa"/>
          </w:tcPr>
          <w:p w14:paraId="75758FE7" w14:textId="77777777" w:rsidR="006557B9" w:rsidRPr="004D191F" w:rsidRDefault="006557B9" w:rsidP="00812792">
            <w:pPr>
              <w:rPr>
                <w:lang w:val="nl-NL"/>
              </w:rPr>
            </w:pPr>
            <w:r w:rsidRPr="004D191F">
              <w:rPr>
                <w:lang w:val="nl-NL"/>
              </w:rPr>
              <w:t>(de)Montagetechnieken</w:t>
            </w:r>
          </w:p>
        </w:tc>
      </w:tr>
      <w:tr w:rsidR="006557B9" w14:paraId="73D78F81" w14:textId="77777777" w:rsidTr="0049117A">
        <w:trPr>
          <w:trHeight w:val="515"/>
        </w:trPr>
        <w:tc>
          <w:tcPr>
            <w:tcW w:w="2669" w:type="dxa"/>
          </w:tcPr>
          <w:p w14:paraId="42EB75D6" w14:textId="77777777" w:rsidR="006557B9" w:rsidRPr="004D191F" w:rsidRDefault="006557B9" w:rsidP="00812792">
            <w:pPr>
              <w:rPr>
                <w:lang w:val="nl-NL"/>
              </w:rPr>
            </w:pPr>
            <w:r w:rsidRPr="004D191F">
              <w:rPr>
                <w:lang w:val="nl-NL"/>
              </w:rPr>
              <w:t>Onderhouds- en diagnosetechnieken</w:t>
            </w:r>
          </w:p>
        </w:tc>
        <w:tc>
          <w:tcPr>
            <w:tcW w:w="2670" w:type="dxa"/>
          </w:tcPr>
          <w:p w14:paraId="5E14774B" w14:textId="77777777" w:rsidR="006557B9" w:rsidRPr="004D191F" w:rsidRDefault="006557B9" w:rsidP="00812792">
            <w:pPr>
              <w:rPr>
                <w:lang w:val="nl-NL"/>
              </w:rPr>
            </w:pPr>
            <w:r w:rsidRPr="004D191F">
              <w:rPr>
                <w:lang w:val="nl-NL"/>
              </w:rPr>
              <w:t>Onderhouds- en diagnosetechnieken</w:t>
            </w:r>
          </w:p>
        </w:tc>
        <w:tc>
          <w:tcPr>
            <w:tcW w:w="2670" w:type="dxa"/>
          </w:tcPr>
          <w:p w14:paraId="52316F4E" w14:textId="77777777" w:rsidR="006557B9" w:rsidRPr="004D191F" w:rsidRDefault="006557B9" w:rsidP="00812792">
            <w:pPr>
              <w:rPr>
                <w:lang w:val="nl-NL"/>
              </w:rPr>
            </w:pPr>
          </w:p>
        </w:tc>
        <w:tc>
          <w:tcPr>
            <w:tcW w:w="2672" w:type="dxa"/>
          </w:tcPr>
          <w:p w14:paraId="4D87F53A" w14:textId="77777777" w:rsidR="006557B9" w:rsidRPr="004D191F" w:rsidRDefault="006557B9" w:rsidP="00812792">
            <w:pPr>
              <w:rPr>
                <w:lang w:val="nl-NL"/>
              </w:rPr>
            </w:pPr>
            <w:r w:rsidRPr="004D191F">
              <w:rPr>
                <w:lang w:val="nl-NL"/>
              </w:rPr>
              <w:t>Onderhouds- en diagnosetechnieken</w:t>
            </w:r>
          </w:p>
        </w:tc>
      </w:tr>
      <w:tr w:rsidR="006557B9" w14:paraId="41CAC3A0" w14:textId="77777777" w:rsidTr="0049117A">
        <w:trPr>
          <w:trHeight w:val="263"/>
        </w:trPr>
        <w:tc>
          <w:tcPr>
            <w:tcW w:w="2669" w:type="dxa"/>
          </w:tcPr>
          <w:p w14:paraId="2FA9351C" w14:textId="77777777" w:rsidR="006557B9" w:rsidRPr="004D191F" w:rsidRDefault="006557B9" w:rsidP="00812792">
            <w:pPr>
              <w:rPr>
                <w:lang w:val="nl-NL"/>
              </w:rPr>
            </w:pPr>
          </w:p>
        </w:tc>
        <w:tc>
          <w:tcPr>
            <w:tcW w:w="2670" w:type="dxa"/>
          </w:tcPr>
          <w:p w14:paraId="096746B8" w14:textId="77777777" w:rsidR="006557B9" w:rsidRPr="004D191F" w:rsidRDefault="006557B9" w:rsidP="00812792">
            <w:pPr>
              <w:rPr>
                <w:lang w:val="nl-NL"/>
              </w:rPr>
            </w:pPr>
          </w:p>
        </w:tc>
        <w:tc>
          <w:tcPr>
            <w:tcW w:w="2670" w:type="dxa"/>
          </w:tcPr>
          <w:p w14:paraId="5A10C8A0" w14:textId="77777777" w:rsidR="006557B9" w:rsidRPr="004D191F" w:rsidRDefault="006557B9" w:rsidP="00812792">
            <w:pPr>
              <w:rPr>
                <w:lang w:val="nl-NL"/>
              </w:rPr>
            </w:pPr>
            <w:r w:rsidRPr="004D191F">
              <w:rPr>
                <w:lang w:val="nl-NL"/>
              </w:rPr>
              <w:t>CAD/CAM</w:t>
            </w:r>
          </w:p>
        </w:tc>
        <w:tc>
          <w:tcPr>
            <w:tcW w:w="2672" w:type="dxa"/>
          </w:tcPr>
          <w:p w14:paraId="50ED7C6A" w14:textId="77777777" w:rsidR="006557B9" w:rsidRPr="004D191F" w:rsidRDefault="006557B9" w:rsidP="00812792">
            <w:pPr>
              <w:rPr>
                <w:lang w:val="nl-NL"/>
              </w:rPr>
            </w:pPr>
          </w:p>
        </w:tc>
      </w:tr>
      <w:tr w:rsidR="006557B9" w14:paraId="258C544C" w14:textId="77777777" w:rsidTr="0049117A">
        <w:trPr>
          <w:trHeight w:val="263"/>
        </w:trPr>
        <w:tc>
          <w:tcPr>
            <w:tcW w:w="2669" w:type="dxa"/>
          </w:tcPr>
          <w:p w14:paraId="1ABFB827" w14:textId="77777777" w:rsidR="006557B9" w:rsidRPr="004D191F" w:rsidRDefault="006557B9" w:rsidP="00812792">
            <w:pPr>
              <w:rPr>
                <w:lang w:val="nl-NL"/>
              </w:rPr>
            </w:pPr>
          </w:p>
        </w:tc>
        <w:tc>
          <w:tcPr>
            <w:tcW w:w="2670" w:type="dxa"/>
          </w:tcPr>
          <w:p w14:paraId="480880A4" w14:textId="77777777" w:rsidR="006557B9" w:rsidRPr="004D191F" w:rsidRDefault="006557B9" w:rsidP="00812792">
            <w:pPr>
              <w:rPr>
                <w:lang w:val="nl-NL"/>
              </w:rPr>
            </w:pPr>
          </w:p>
        </w:tc>
        <w:tc>
          <w:tcPr>
            <w:tcW w:w="2670" w:type="dxa"/>
          </w:tcPr>
          <w:p w14:paraId="093BF091" w14:textId="77777777" w:rsidR="006557B9" w:rsidRPr="004D191F" w:rsidRDefault="006557B9" w:rsidP="00812792">
            <w:pPr>
              <w:rPr>
                <w:lang w:val="nl-NL"/>
              </w:rPr>
            </w:pPr>
            <w:r w:rsidRPr="004D191F">
              <w:rPr>
                <w:lang w:val="nl-NL"/>
              </w:rPr>
              <w:t>Verspanende technieken</w:t>
            </w:r>
          </w:p>
        </w:tc>
        <w:tc>
          <w:tcPr>
            <w:tcW w:w="2672" w:type="dxa"/>
          </w:tcPr>
          <w:p w14:paraId="5B88AE1C" w14:textId="77777777" w:rsidR="006557B9" w:rsidRPr="004D191F" w:rsidRDefault="006557B9" w:rsidP="00812792">
            <w:pPr>
              <w:rPr>
                <w:lang w:val="nl-NL"/>
              </w:rPr>
            </w:pPr>
          </w:p>
        </w:tc>
      </w:tr>
      <w:tr w:rsidR="006557B9" w14:paraId="43310AF4" w14:textId="77777777" w:rsidTr="0049117A">
        <w:trPr>
          <w:trHeight w:val="252"/>
        </w:trPr>
        <w:tc>
          <w:tcPr>
            <w:tcW w:w="2669" w:type="dxa"/>
          </w:tcPr>
          <w:p w14:paraId="138A9F36" w14:textId="77777777" w:rsidR="006557B9" w:rsidRPr="004D191F" w:rsidRDefault="006557B9" w:rsidP="00812792">
            <w:pPr>
              <w:rPr>
                <w:lang w:val="nl-NL"/>
              </w:rPr>
            </w:pPr>
          </w:p>
        </w:tc>
        <w:tc>
          <w:tcPr>
            <w:tcW w:w="2670" w:type="dxa"/>
          </w:tcPr>
          <w:p w14:paraId="480A858D" w14:textId="77777777" w:rsidR="006557B9" w:rsidRPr="004D191F" w:rsidRDefault="006557B9" w:rsidP="00812792">
            <w:pPr>
              <w:rPr>
                <w:lang w:val="nl-NL"/>
              </w:rPr>
            </w:pPr>
          </w:p>
        </w:tc>
        <w:tc>
          <w:tcPr>
            <w:tcW w:w="2670" w:type="dxa"/>
          </w:tcPr>
          <w:p w14:paraId="56B24F22" w14:textId="4144AE2F" w:rsidR="006557B9" w:rsidRPr="004D191F" w:rsidRDefault="006557B9" w:rsidP="00812792">
            <w:pPr>
              <w:rPr>
                <w:lang w:val="nl-NL"/>
              </w:rPr>
            </w:pPr>
            <w:r w:rsidRPr="004D191F">
              <w:rPr>
                <w:lang w:val="nl-NL"/>
              </w:rPr>
              <w:t xml:space="preserve">Niet-verspanende </w:t>
            </w:r>
            <w:r w:rsidR="00BA1C7E" w:rsidRPr="004D191F">
              <w:rPr>
                <w:lang w:val="nl-NL"/>
              </w:rPr>
              <w:t>technieken</w:t>
            </w:r>
          </w:p>
        </w:tc>
        <w:tc>
          <w:tcPr>
            <w:tcW w:w="2672" w:type="dxa"/>
          </w:tcPr>
          <w:p w14:paraId="1192AE2F" w14:textId="77777777" w:rsidR="006557B9" w:rsidRPr="004D191F" w:rsidRDefault="006557B9" w:rsidP="00812792">
            <w:pPr>
              <w:rPr>
                <w:lang w:val="nl-NL"/>
              </w:rPr>
            </w:pPr>
          </w:p>
        </w:tc>
      </w:tr>
    </w:tbl>
    <w:p w14:paraId="4B7E103A" w14:textId="045E6121" w:rsidR="006557B9" w:rsidRDefault="00565435" w:rsidP="006557B9">
      <w:pPr>
        <w:pStyle w:val="Kop3"/>
      </w:pPr>
      <w:bookmarkStart w:id="54" w:name="_Toc65156257"/>
      <w:r>
        <w:t xml:space="preserve">Samenhang </w:t>
      </w:r>
      <w:r w:rsidR="0049117A" w:rsidRPr="00086685">
        <w:t>over de finaliteiten heen</w:t>
      </w:r>
      <w:bookmarkEnd w:id="54"/>
    </w:p>
    <w:tbl>
      <w:tblPr>
        <w:tblStyle w:val="Tabelraster"/>
        <w:tblW w:w="9739" w:type="dxa"/>
        <w:tblLook w:val="04A0" w:firstRow="1" w:lastRow="0" w:firstColumn="1" w:lastColumn="0" w:noHBand="0" w:noVBand="1"/>
      </w:tblPr>
      <w:tblGrid>
        <w:gridCol w:w="3246"/>
        <w:gridCol w:w="3246"/>
        <w:gridCol w:w="3247"/>
      </w:tblGrid>
      <w:tr w:rsidR="006557B9" w:rsidRPr="00EC2193" w14:paraId="198C0CB8" w14:textId="77777777" w:rsidTr="00812792">
        <w:trPr>
          <w:trHeight w:val="260"/>
        </w:trPr>
        <w:tc>
          <w:tcPr>
            <w:tcW w:w="2775" w:type="dxa"/>
            <w:shd w:val="clear" w:color="auto" w:fill="A6A6A6" w:themeFill="background1" w:themeFillShade="A6"/>
          </w:tcPr>
          <w:p w14:paraId="3E4155E4" w14:textId="77777777" w:rsidR="006557B9" w:rsidRPr="000374A8" w:rsidRDefault="006557B9" w:rsidP="00812792">
            <w:pPr>
              <w:rPr>
                <w:lang w:val="nl-NL"/>
              </w:rPr>
            </w:pPr>
            <w:r w:rsidRPr="000374A8">
              <w:rPr>
                <w:lang w:val="nl-NL"/>
              </w:rPr>
              <w:t>D-finaliteit</w:t>
            </w:r>
          </w:p>
        </w:tc>
        <w:tc>
          <w:tcPr>
            <w:tcW w:w="2775" w:type="dxa"/>
            <w:shd w:val="clear" w:color="auto" w:fill="A6A6A6" w:themeFill="background1" w:themeFillShade="A6"/>
          </w:tcPr>
          <w:p w14:paraId="6B88D6FB" w14:textId="77777777" w:rsidR="006557B9" w:rsidRPr="000374A8" w:rsidRDefault="006557B9" w:rsidP="00812792">
            <w:pPr>
              <w:rPr>
                <w:lang w:val="nl-NL"/>
              </w:rPr>
            </w:pPr>
            <w:r w:rsidRPr="000374A8">
              <w:rPr>
                <w:lang w:val="nl-NL"/>
              </w:rPr>
              <w:t>D/A-finaliteit</w:t>
            </w:r>
          </w:p>
        </w:tc>
        <w:tc>
          <w:tcPr>
            <w:tcW w:w="2776" w:type="dxa"/>
            <w:shd w:val="clear" w:color="auto" w:fill="A6A6A6" w:themeFill="background1" w:themeFillShade="A6"/>
          </w:tcPr>
          <w:p w14:paraId="7BAC3C23" w14:textId="77777777" w:rsidR="006557B9" w:rsidRPr="000374A8" w:rsidRDefault="006557B9" w:rsidP="00812792">
            <w:pPr>
              <w:rPr>
                <w:lang w:val="nl-NL"/>
              </w:rPr>
            </w:pPr>
            <w:r w:rsidRPr="000374A8">
              <w:rPr>
                <w:lang w:val="nl-NL"/>
              </w:rPr>
              <w:t>A-finaliteit</w:t>
            </w:r>
          </w:p>
        </w:tc>
      </w:tr>
      <w:tr w:rsidR="006557B9" w:rsidRPr="00EC2193" w14:paraId="6A3B00CE" w14:textId="77777777" w:rsidTr="00812792">
        <w:trPr>
          <w:trHeight w:val="1176"/>
        </w:trPr>
        <w:tc>
          <w:tcPr>
            <w:tcW w:w="2775" w:type="dxa"/>
          </w:tcPr>
          <w:p w14:paraId="2CD0A804" w14:textId="77777777" w:rsidR="006557B9" w:rsidRPr="000374A8" w:rsidRDefault="006557B9" w:rsidP="00812792">
            <w:pPr>
              <w:pStyle w:val="Opsomming1"/>
              <w:numPr>
                <w:ilvl w:val="0"/>
                <w:numId w:val="0"/>
              </w:numPr>
              <w:ind w:left="37"/>
              <w:rPr>
                <w:lang w:val="nl-NL"/>
              </w:rPr>
            </w:pPr>
            <w:r w:rsidRPr="000374A8">
              <w:rPr>
                <w:lang w:val="nl-NL"/>
              </w:rPr>
              <w:t>Ontwikkelen van wiskundig, (empirisch) natuur- en technisch-wetenschappelijk denken en vaardig zijn</w:t>
            </w:r>
            <w:r>
              <w:rPr>
                <w:lang w:val="nl-NL"/>
              </w:rPr>
              <w:t>:</w:t>
            </w:r>
          </w:p>
          <w:p w14:paraId="5BCA6BA1" w14:textId="77777777" w:rsidR="006557B9" w:rsidRPr="000374A8" w:rsidRDefault="006557B9" w:rsidP="00812792">
            <w:pPr>
              <w:pStyle w:val="Opsomming1"/>
              <w:numPr>
                <w:ilvl w:val="0"/>
                <w:numId w:val="29"/>
              </w:numPr>
              <w:rPr>
                <w:lang w:val="nl-NL"/>
              </w:rPr>
            </w:pPr>
            <w:r w:rsidRPr="000374A8">
              <w:rPr>
                <w:lang w:val="nl-NL"/>
              </w:rPr>
              <w:t>onderzoekend</w:t>
            </w:r>
            <w:r>
              <w:rPr>
                <w:lang w:val="nl-NL"/>
              </w:rPr>
              <w:t>;</w:t>
            </w:r>
          </w:p>
          <w:p w14:paraId="7F8FF8F2" w14:textId="77777777" w:rsidR="006557B9" w:rsidRPr="000374A8" w:rsidRDefault="006557B9" w:rsidP="00812792">
            <w:pPr>
              <w:pStyle w:val="Opsomming1"/>
              <w:numPr>
                <w:ilvl w:val="0"/>
                <w:numId w:val="29"/>
              </w:numPr>
              <w:rPr>
                <w:lang w:val="nl-NL"/>
              </w:rPr>
            </w:pPr>
            <w:r w:rsidRPr="000374A8">
              <w:rPr>
                <w:lang w:val="nl-NL"/>
              </w:rPr>
              <w:t>experimenterend</w:t>
            </w:r>
            <w:r>
              <w:rPr>
                <w:lang w:val="nl-NL"/>
              </w:rPr>
              <w:t>;</w:t>
            </w:r>
          </w:p>
          <w:p w14:paraId="514E469C" w14:textId="77777777" w:rsidR="006557B9" w:rsidRPr="000374A8" w:rsidRDefault="006557B9" w:rsidP="00812792">
            <w:pPr>
              <w:pStyle w:val="Opsomming1"/>
              <w:numPr>
                <w:ilvl w:val="0"/>
                <w:numId w:val="29"/>
              </w:numPr>
              <w:rPr>
                <w:lang w:val="nl-NL"/>
              </w:rPr>
            </w:pPr>
            <w:r w:rsidRPr="000374A8">
              <w:rPr>
                <w:lang w:val="nl-NL"/>
              </w:rPr>
              <w:t>exploratief</w:t>
            </w:r>
            <w:r>
              <w:rPr>
                <w:lang w:val="nl-NL"/>
              </w:rPr>
              <w:t>.</w:t>
            </w:r>
          </w:p>
        </w:tc>
        <w:tc>
          <w:tcPr>
            <w:tcW w:w="2775" w:type="dxa"/>
          </w:tcPr>
          <w:p w14:paraId="42F7C1B0" w14:textId="77777777" w:rsidR="006557B9" w:rsidRPr="000374A8" w:rsidRDefault="006557B9" w:rsidP="00812792">
            <w:pPr>
              <w:pStyle w:val="Opsomming1"/>
              <w:numPr>
                <w:ilvl w:val="0"/>
                <w:numId w:val="0"/>
              </w:numPr>
              <w:rPr>
                <w:lang w:val="nl-NL"/>
              </w:rPr>
            </w:pPr>
            <w:r w:rsidRPr="000374A8">
              <w:rPr>
                <w:lang w:val="nl-NL"/>
              </w:rPr>
              <w:t>Ontwikkelen van technologisch denken en vaardig zijn (techniek/wetenschap)</w:t>
            </w:r>
            <w:r>
              <w:rPr>
                <w:lang w:val="nl-NL"/>
              </w:rPr>
              <w:t>:</w:t>
            </w:r>
          </w:p>
          <w:p w14:paraId="35CE4FCF" w14:textId="77777777" w:rsidR="006557B9" w:rsidRPr="000374A8" w:rsidRDefault="006557B9" w:rsidP="00812792">
            <w:pPr>
              <w:pStyle w:val="Opsomming1"/>
              <w:numPr>
                <w:ilvl w:val="0"/>
                <w:numId w:val="28"/>
              </w:numPr>
              <w:rPr>
                <w:lang w:val="nl-NL"/>
              </w:rPr>
            </w:pPr>
            <w:r w:rsidRPr="000374A8">
              <w:rPr>
                <w:lang w:val="nl-NL"/>
              </w:rPr>
              <w:t>onderzoekend</w:t>
            </w:r>
            <w:r>
              <w:rPr>
                <w:lang w:val="nl-NL"/>
              </w:rPr>
              <w:t>;</w:t>
            </w:r>
          </w:p>
          <w:p w14:paraId="46D88DFE" w14:textId="77777777" w:rsidR="006557B9" w:rsidRPr="000374A8" w:rsidRDefault="006557B9" w:rsidP="00812792">
            <w:pPr>
              <w:pStyle w:val="Opsomming1"/>
              <w:numPr>
                <w:ilvl w:val="0"/>
                <w:numId w:val="28"/>
              </w:numPr>
              <w:rPr>
                <w:lang w:val="nl-NL"/>
              </w:rPr>
            </w:pPr>
            <w:r w:rsidRPr="000374A8">
              <w:rPr>
                <w:lang w:val="nl-NL"/>
              </w:rPr>
              <w:t>toegepaste wiskunde en wetenschappen</w:t>
            </w:r>
            <w:r>
              <w:rPr>
                <w:lang w:val="nl-NL"/>
              </w:rPr>
              <w:t>;</w:t>
            </w:r>
          </w:p>
          <w:p w14:paraId="7CCC2249" w14:textId="77777777" w:rsidR="006557B9" w:rsidRPr="000374A8" w:rsidRDefault="006557B9" w:rsidP="00812792">
            <w:pPr>
              <w:pStyle w:val="Opsomming1"/>
              <w:numPr>
                <w:ilvl w:val="0"/>
                <w:numId w:val="28"/>
              </w:numPr>
              <w:rPr>
                <w:lang w:val="nl-NL"/>
              </w:rPr>
            </w:pPr>
            <w:r w:rsidRPr="000374A8">
              <w:rPr>
                <w:lang w:val="nl-NL"/>
              </w:rPr>
              <w:t>diagnose</w:t>
            </w:r>
            <w:r>
              <w:rPr>
                <w:lang w:val="nl-NL"/>
              </w:rPr>
              <w:t>.</w:t>
            </w:r>
          </w:p>
        </w:tc>
        <w:tc>
          <w:tcPr>
            <w:tcW w:w="2776" w:type="dxa"/>
          </w:tcPr>
          <w:p w14:paraId="3E4C42A1" w14:textId="77777777" w:rsidR="006557B9" w:rsidRPr="000374A8" w:rsidRDefault="006557B9" w:rsidP="00812792">
            <w:pPr>
              <w:rPr>
                <w:lang w:val="nl-NL"/>
              </w:rPr>
            </w:pPr>
            <w:r w:rsidRPr="000374A8">
              <w:rPr>
                <w:lang w:val="nl-NL"/>
              </w:rPr>
              <w:t>Ontwikkelen van technisch-operationele vaardigheden en kennis van</w:t>
            </w:r>
            <w:r>
              <w:rPr>
                <w:lang w:val="nl-NL"/>
              </w:rPr>
              <w:t xml:space="preserve"> </w:t>
            </w:r>
            <w:r w:rsidRPr="000374A8">
              <w:rPr>
                <w:lang w:val="nl-NL"/>
              </w:rPr>
              <w:t>materialen</w:t>
            </w:r>
            <w:r>
              <w:rPr>
                <w:lang w:val="nl-NL"/>
              </w:rPr>
              <w:t xml:space="preserve"> en </w:t>
            </w:r>
            <w:r w:rsidRPr="000374A8">
              <w:rPr>
                <w:lang w:val="nl-NL"/>
              </w:rPr>
              <w:t>gereedschappen</w:t>
            </w:r>
          </w:p>
          <w:p w14:paraId="0EA4FAED" w14:textId="77777777" w:rsidR="006557B9" w:rsidRPr="000374A8" w:rsidRDefault="006557B9" w:rsidP="00812792">
            <w:pPr>
              <w:rPr>
                <w:lang w:val="nl-NL"/>
              </w:rPr>
            </w:pPr>
          </w:p>
        </w:tc>
      </w:tr>
      <w:tr w:rsidR="006557B9" w:rsidRPr="00EC2193" w14:paraId="57BED69C" w14:textId="77777777" w:rsidTr="00812792">
        <w:trPr>
          <w:trHeight w:val="192"/>
        </w:trPr>
        <w:tc>
          <w:tcPr>
            <w:tcW w:w="2775" w:type="dxa"/>
          </w:tcPr>
          <w:p w14:paraId="749ACD34" w14:textId="77777777" w:rsidR="006557B9" w:rsidRPr="000374A8" w:rsidRDefault="006557B9" w:rsidP="00812792">
            <w:pPr>
              <w:pStyle w:val="Opsomming1"/>
              <w:numPr>
                <w:ilvl w:val="0"/>
                <w:numId w:val="0"/>
              </w:numPr>
              <w:ind w:left="37"/>
              <w:rPr>
                <w:lang w:val="nl-NL"/>
              </w:rPr>
            </w:pPr>
            <w:r w:rsidRPr="000374A8">
              <w:rPr>
                <w:lang w:val="nl-NL"/>
              </w:rPr>
              <w:t>Transfertgericht in ontwikkeling</w:t>
            </w:r>
          </w:p>
        </w:tc>
        <w:tc>
          <w:tcPr>
            <w:tcW w:w="2775" w:type="dxa"/>
          </w:tcPr>
          <w:p w14:paraId="71BF3315" w14:textId="77777777" w:rsidR="006557B9" w:rsidRPr="000374A8" w:rsidRDefault="006557B9" w:rsidP="00812792">
            <w:pPr>
              <w:pStyle w:val="Opsomming1"/>
              <w:numPr>
                <w:ilvl w:val="0"/>
                <w:numId w:val="0"/>
              </w:numPr>
              <w:rPr>
                <w:lang w:val="nl-NL"/>
              </w:rPr>
            </w:pPr>
            <w:r w:rsidRPr="000374A8">
              <w:rPr>
                <w:lang w:val="nl-NL"/>
              </w:rPr>
              <w:t>Contextgericht in implementatie</w:t>
            </w:r>
          </w:p>
        </w:tc>
        <w:tc>
          <w:tcPr>
            <w:tcW w:w="2776" w:type="dxa"/>
          </w:tcPr>
          <w:p w14:paraId="4F179BBF" w14:textId="77777777" w:rsidR="006557B9" w:rsidRPr="000374A8" w:rsidRDefault="006557B9" w:rsidP="00812792">
            <w:pPr>
              <w:rPr>
                <w:lang w:val="nl-NL"/>
              </w:rPr>
            </w:pPr>
            <w:r w:rsidRPr="000374A8">
              <w:rPr>
                <w:lang w:val="nl-NL"/>
              </w:rPr>
              <w:t>Taakgericht in concretisering</w:t>
            </w:r>
          </w:p>
        </w:tc>
      </w:tr>
      <w:tr w:rsidR="006557B9" w:rsidRPr="00EC2193" w14:paraId="1286A2E6" w14:textId="77777777" w:rsidTr="00812792">
        <w:trPr>
          <w:trHeight w:val="345"/>
        </w:trPr>
        <w:tc>
          <w:tcPr>
            <w:tcW w:w="2775" w:type="dxa"/>
          </w:tcPr>
          <w:p w14:paraId="4F3C11E9" w14:textId="77777777" w:rsidR="006557B9" w:rsidRPr="000374A8" w:rsidRDefault="006557B9" w:rsidP="00812792">
            <w:pPr>
              <w:pStyle w:val="Opsomming1"/>
              <w:numPr>
                <w:ilvl w:val="0"/>
                <w:numId w:val="0"/>
              </w:numPr>
              <w:ind w:left="37"/>
              <w:rPr>
                <w:lang w:val="nl-NL"/>
              </w:rPr>
            </w:pPr>
            <w:r w:rsidRPr="000374A8">
              <w:rPr>
                <w:lang w:val="nl-NL"/>
              </w:rPr>
              <w:t>Denken in functie van het concept, modelleren (prototype)</w:t>
            </w:r>
          </w:p>
        </w:tc>
        <w:tc>
          <w:tcPr>
            <w:tcW w:w="2775" w:type="dxa"/>
          </w:tcPr>
          <w:p w14:paraId="4E87FF6B" w14:textId="77777777" w:rsidR="006557B9" w:rsidRPr="000374A8" w:rsidRDefault="006557B9" w:rsidP="00812792">
            <w:pPr>
              <w:pStyle w:val="Opsomming1"/>
              <w:numPr>
                <w:ilvl w:val="0"/>
                <w:numId w:val="0"/>
              </w:numPr>
              <w:rPr>
                <w:lang w:val="nl-NL"/>
              </w:rPr>
            </w:pPr>
            <w:r w:rsidRPr="000374A8">
              <w:rPr>
                <w:lang w:val="nl-NL"/>
              </w:rPr>
              <w:t>Denken in functie van het proces</w:t>
            </w:r>
          </w:p>
        </w:tc>
        <w:tc>
          <w:tcPr>
            <w:tcW w:w="2776" w:type="dxa"/>
          </w:tcPr>
          <w:p w14:paraId="525E9BAA" w14:textId="77777777" w:rsidR="006557B9" w:rsidRPr="000374A8" w:rsidRDefault="006557B9" w:rsidP="00812792">
            <w:pPr>
              <w:rPr>
                <w:lang w:val="nl-NL"/>
              </w:rPr>
            </w:pPr>
            <w:r w:rsidRPr="000374A8">
              <w:rPr>
                <w:lang w:val="nl-NL"/>
              </w:rPr>
              <w:t>Denken in functie van het product</w:t>
            </w:r>
          </w:p>
        </w:tc>
      </w:tr>
      <w:tr w:rsidR="006557B9" w:rsidRPr="00EC2193" w14:paraId="7DCDFA15" w14:textId="77777777" w:rsidTr="00812792">
        <w:trPr>
          <w:trHeight w:val="280"/>
        </w:trPr>
        <w:tc>
          <w:tcPr>
            <w:tcW w:w="2775" w:type="dxa"/>
          </w:tcPr>
          <w:p w14:paraId="522418BC" w14:textId="77777777" w:rsidR="006557B9" w:rsidRPr="000374A8" w:rsidRDefault="006557B9" w:rsidP="00812792">
            <w:pPr>
              <w:pStyle w:val="Opsomming1"/>
              <w:numPr>
                <w:ilvl w:val="0"/>
                <w:numId w:val="0"/>
              </w:numPr>
              <w:ind w:left="37"/>
              <w:rPr>
                <w:lang w:val="nl-NL"/>
              </w:rPr>
            </w:pPr>
            <w:r w:rsidRPr="000374A8">
              <w:rPr>
                <w:lang w:val="nl-NL"/>
              </w:rPr>
              <w:t>Groei in complexiteit en transfert</w:t>
            </w:r>
          </w:p>
        </w:tc>
        <w:tc>
          <w:tcPr>
            <w:tcW w:w="2775" w:type="dxa"/>
          </w:tcPr>
          <w:p w14:paraId="4DD5D391" w14:textId="77777777" w:rsidR="006557B9" w:rsidRPr="000374A8" w:rsidRDefault="006557B9" w:rsidP="00812792">
            <w:pPr>
              <w:pStyle w:val="Opsomming1"/>
              <w:numPr>
                <w:ilvl w:val="0"/>
                <w:numId w:val="0"/>
              </w:numPr>
              <w:rPr>
                <w:lang w:val="nl-NL"/>
              </w:rPr>
            </w:pPr>
            <w:r w:rsidRPr="000374A8">
              <w:rPr>
                <w:lang w:val="nl-NL"/>
              </w:rPr>
              <w:t>Groei in complexiteit van processen</w:t>
            </w:r>
          </w:p>
        </w:tc>
        <w:tc>
          <w:tcPr>
            <w:tcW w:w="2776" w:type="dxa"/>
          </w:tcPr>
          <w:p w14:paraId="1F223167" w14:textId="77777777" w:rsidR="006557B9" w:rsidRPr="000374A8" w:rsidRDefault="006557B9" w:rsidP="00812792">
            <w:pPr>
              <w:rPr>
                <w:lang w:val="nl-NL"/>
              </w:rPr>
            </w:pPr>
            <w:r w:rsidRPr="000374A8">
              <w:rPr>
                <w:lang w:val="nl-NL"/>
              </w:rPr>
              <w:t>Groei in verfijning van de specialisatie</w:t>
            </w:r>
          </w:p>
        </w:tc>
      </w:tr>
    </w:tbl>
    <w:p w14:paraId="1714D044" w14:textId="7E33A4A2" w:rsidR="00FF2D61" w:rsidRDefault="00FF2D61" w:rsidP="00FF2D61">
      <w:pPr>
        <w:pStyle w:val="Kop2"/>
        <w:rPr>
          <w:lang w:val="nl-NL"/>
        </w:rPr>
      </w:pPr>
      <w:bookmarkStart w:id="55" w:name="_Toc65156258"/>
      <w:r>
        <w:rPr>
          <w:lang w:val="nl-NL"/>
        </w:rPr>
        <w:lastRenderedPageBreak/>
        <w:t>Leerplanformularium</w:t>
      </w:r>
      <w:bookmarkEnd w:id="55"/>
    </w:p>
    <w:p w14:paraId="1E3FDB0E" w14:textId="3F96D19B" w:rsidR="00FF2D61" w:rsidRDefault="00FF2D61" w:rsidP="00FF2D61">
      <w:r>
        <w:t>Ter ondersteuning van de leerplandoelen werden de formules eigen aan het leerplan opgenomen in een leerplanformularium. Hierin werd een onderscheid gemaakt in formules met het label ‘te kennen, te begrijpen en toe te passen’ enerzijds en formules ‘te begrijpen en toe te passen’ anderzijds. De formu</w:t>
      </w:r>
      <w:r w:rsidR="007A423E">
        <w:t>le</w:t>
      </w:r>
      <w:r>
        <w:t xml:space="preserve">s uit de kolom ‘te begrijpen en toe te passen’ kunnen in </w:t>
      </w:r>
      <w:r w:rsidR="00A82141">
        <w:t xml:space="preserve">een aangepast </w:t>
      </w:r>
      <w:r>
        <w:t xml:space="preserve">formularium aangereikt worden </w:t>
      </w:r>
      <w:r w:rsidR="00A82141">
        <w:t xml:space="preserve">in functie van het leertraject </w:t>
      </w:r>
      <w:r w:rsidR="00A70C93">
        <w:t>van</w:t>
      </w:r>
      <w:r>
        <w:t xml:space="preserve"> de leerling.</w:t>
      </w:r>
    </w:p>
    <w:p w14:paraId="3D73E46D" w14:textId="5B16CF05" w:rsidR="006D4D0D" w:rsidRDefault="006D4D0D" w:rsidP="00882CAA">
      <w:pPr>
        <w:pStyle w:val="Kop3"/>
        <w:rPr>
          <w:lang w:val="nl-NL"/>
        </w:rPr>
      </w:pPr>
      <w:bookmarkStart w:id="56" w:name="_Toc65156259"/>
      <w:r>
        <w:rPr>
          <w:lang w:val="nl-NL"/>
        </w:rPr>
        <w:t>Mechanica</w:t>
      </w:r>
      <w:r w:rsidR="00611C64">
        <w:rPr>
          <w:lang w:val="nl-NL"/>
        </w:rPr>
        <w:t>.</w:t>
      </w:r>
      <w:bookmarkEnd w:id="56"/>
    </w:p>
    <w:p w14:paraId="220EEEFC" w14:textId="41E71DB6" w:rsidR="006D4D0D" w:rsidRDefault="006D4D0D" w:rsidP="006D4D0D">
      <w:pPr>
        <w:rPr>
          <w:lang w:val="nl-NL"/>
        </w:rPr>
      </w:pPr>
      <w:r>
        <w:rPr>
          <w:lang w:val="nl-NL"/>
        </w:rPr>
        <w:t>De wetten van Newton, bewegingsleer, statisch evenwicht in het vlak, materialenleer</w:t>
      </w:r>
      <w:r w:rsidR="00611C64">
        <w:rPr>
          <w:lang w:val="nl-NL"/>
        </w:rPr>
        <w:t>.</w:t>
      </w:r>
    </w:p>
    <w:tbl>
      <w:tblPr>
        <w:tblStyle w:val="Tabelraster"/>
        <w:tblW w:w="0" w:type="auto"/>
        <w:tblLook w:val="04A0" w:firstRow="1" w:lastRow="0" w:firstColumn="1" w:lastColumn="0" w:noHBand="0" w:noVBand="1"/>
      </w:tblPr>
      <w:tblGrid>
        <w:gridCol w:w="4299"/>
        <w:gridCol w:w="4299"/>
      </w:tblGrid>
      <w:tr w:rsidR="006D4D0D" w14:paraId="4C16456F" w14:textId="77777777" w:rsidTr="00812792">
        <w:trPr>
          <w:trHeight w:val="409"/>
        </w:trPr>
        <w:tc>
          <w:tcPr>
            <w:tcW w:w="4299" w:type="dxa"/>
          </w:tcPr>
          <w:p w14:paraId="31F2F4AB" w14:textId="77777777" w:rsidR="006D4D0D" w:rsidRPr="009936E2" w:rsidRDefault="006D4D0D" w:rsidP="00812792">
            <w:pPr>
              <w:rPr>
                <w:b/>
                <w:bCs/>
                <w:lang w:val="nl-NL"/>
              </w:rPr>
            </w:pPr>
            <w:r>
              <w:rPr>
                <w:b/>
                <w:bCs/>
                <w:lang w:val="nl-NL"/>
              </w:rPr>
              <w:t>Minimum te kennen, begrijpen, toepassen</w:t>
            </w:r>
          </w:p>
        </w:tc>
        <w:tc>
          <w:tcPr>
            <w:tcW w:w="4299" w:type="dxa"/>
          </w:tcPr>
          <w:p w14:paraId="50A103A9" w14:textId="77777777" w:rsidR="006D4D0D" w:rsidRPr="009936E2" w:rsidRDefault="006D4D0D" w:rsidP="00812792">
            <w:pPr>
              <w:rPr>
                <w:b/>
                <w:bCs/>
                <w:lang w:val="nl-NL"/>
              </w:rPr>
            </w:pPr>
            <w:r w:rsidRPr="009936E2">
              <w:rPr>
                <w:b/>
                <w:bCs/>
                <w:lang w:val="nl-NL"/>
              </w:rPr>
              <w:t>Te begrijpen, toepassen</w:t>
            </w:r>
          </w:p>
        </w:tc>
      </w:tr>
      <w:tr w:rsidR="006D4D0D" w14:paraId="7A247403" w14:textId="77777777" w:rsidTr="00812792">
        <w:trPr>
          <w:trHeight w:val="433"/>
        </w:trPr>
        <w:tc>
          <w:tcPr>
            <w:tcW w:w="4299" w:type="dxa"/>
          </w:tcPr>
          <w:p w14:paraId="0D728167" w14:textId="77777777" w:rsidR="006D4D0D" w:rsidRPr="009936E2" w:rsidRDefault="006D4D0D" w:rsidP="00812792">
            <w:pPr>
              <w:rPr>
                <w:rFonts w:eastAsiaTheme="minorEastAsia"/>
                <w:lang w:val="nl-NL"/>
              </w:rPr>
            </w:pPr>
            <w:r>
              <w:rPr>
                <w:lang w:val="nl-NL"/>
              </w:rPr>
              <w:t>2</w:t>
            </w:r>
            <w:r w:rsidRPr="009936E2">
              <w:rPr>
                <w:vertAlign w:val="superscript"/>
                <w:lang w:val="nl-NL"/>
              </w:rPr>
              <w:t>de</w:t>
            </w:r>
            <w:r>
              <w:rPr>
                <w:lang w:val="nl-NL"/>
              </w:rPr>
              <w:t xml:space="preserve"> wet van newton </w:t>
            </w:r>
            <m:oMath>
              <m:r>
                <w:rPr>
                  <w:rFonts w:ascii="Cambria Math" w:hAnsi="Cambria Math"/>
                  <w:lang w:val="nl-NL"/>
                </w:rPr>
                <m:t>F=m.a</m:t>
              </m:r>
            </m:oMath>
          </w:p>
        </w:tc>
        <w:tc>
          <w:tcPr>
            <w:tcW w:w="4299" w:type="dxa"/>
          </w:tcPr>
          <w:p w14:paraId="7CDB0A3B" w14:textId="77777777" w:rsidR="006D4D0D" w:rsidRDefault="006D4D0D" w:rsidP="00812792">
            <w:pPr>
              <w:rPr>
                <w:lang w:val="nl-NL"/>
              </w:rPr>
            </w:pPr>
            <w:r>
              <w:rPr>
                <w:lang w:val="nl-NL"/>
              </w:rPr>
              <w:t xml:space="preserve">Wrijvingskracht </w:t>
            </w:r>
            <m:oMath>
              <m:sSub>
                <m:sSubPr>
                  <m:ctrlPr>
                    <w:rPr>
                      <w:rFonts w:ascii="Cambria Math" w:hAnsi="Cambria Math"/>
                      <w:i/>
                      <w:lang w:val="nl-NL"/>
                    </w:rPr>
                  </m:ctrlPr>
                </m:sSubPr>
                <m:e>
                  <m:r>
                    <w:rPr>
                      <w:rFonts w:ascii="Cambria Math" w:hAnsi="Cambria Math"/>
                      <w:lang w:val="nl-NL"/>
                    </w:rPr>
                    <m:t>F</m:t>
                  </m:r>
                </m:e>
                <m:sub>
                  <m:r>
                    <w:rPr>
                      <w:rFonts w:ascii="Cambria Math" w:hAnsi="Cambria Math"/>
                      <w:lang w:val="nl-NL"/>
                    </w:rPr>
                    <m:t>w</m:t>
                  </m:r>
                </m:sub>
              </m:sSub>
              <m:r>
                <w:rPr>
                  <w:rFonts w:ascii="Cambria Math" w:hAnsi="Cambria Math"/>
                  <w:lang w:val="nl-NL"/>
                </w:rPr>
                <m:t>=μ.</m:t>
              </m:r>
              <m:sSub>
                <m:sSubPr>
                  <m:ctrlPr>
                    <w:rPr>
                      <w:rFonts w:ascii="Cambria Math" w:hAnsi="Cambria Math"/>
                      <w:i/>
                      <w:lang w:val="nl-NL"/>
                    </w:rPr>
                  </m:ctrlPr>
                </m:sSubPr>
                <m:e>
                  <m:r>
                    <w:rPr>
                      <w:rFonts w:ascii="Cambria Math" w:hAnsi="Cambria Math"/>
                      <w:lang w:val="nl-NL"/>
                    </w:rPr>
                    <m:t>F</m:t>
                  </m:r>
                </m:e>
                <m:sub>
                  <m:r>
                    <w:rPr>
                      <w:rFonts w:ascii="Cambria Math" w:hAnsi="Cambria Math"/>
                      <w:lang w:val="nl-NL"/>
                    </w:rPr>
                    <m:t>n</m:t>
                  </m:r>
                </m:sub>
              </m:sSub>
            </m:oMath>
          </w:p>
        </w:tc>
      </w:tr>
      <w:tr w:rsidR="006D4D0D" w14:paraId="25EB5473" w14:textId="77777777" w:rsidTr="00812792">
        <w:trPr>
          <w:trHeight w:val="409"/>
        </w:trPr>
        <w:tc>
          <w:tcPr>
            <w:tcW w:w="4299" w:type="dxa"/>
          </w:tcPr>
          <w:p w14:paraId="63839D96" w14:textId="77777777" w:rsidR="006D4D0D" w:rsidRDefault="006D4D0D" w:rsidP="00812792">
            <w:pPr>
              <w:rPr>
                <w:lang w:val="nl-NL"/>
              </w:rPr>
            </w:pPr>
            <w:r>
              <w:rPr>
                <w:lang w:val="nl-NL"/>
              </w:rPr>
              <w:t xml:space="preserve">Zwaartekracht </w:t>
            </w:r>
            <m:oMath>
              <m:r>
                <w:rPr>
                  <w:rFonts w:ascii="Cambria Math" w:hAnsi="Cambria Math"/>
                  <w:lang w:val="nl-NL"/>
                </w:rPr>
                <m:t>F=m.g</m:t>
              </m:r>
            </m:oMath>
          </w:p>
        </w:tc>
        <w:tc>
          <w:tcPr>
            <w:tcW w:w="4299" w:type="dxa"/>
          </w:tcPr>
          <w:p w14:paraId="4B415F21" w14:textId="77777777" w:rsidR="006D4D0D" w:rsidRDefault="006D4D0D" w:rsidP="00812792">
            <w:pPr>
              <w:rPr>
                <w:lang w:val="nl-NL"/>
              </w:rPr>
            </w:pPr>
            <w:r>
              <w:rPr>
                <w:lang w:val="nl-NL"/>
              </w:rPr>
              <w:t xml:space="preserve">Veerkracht </w:t>
            </w:r>
            <m:oMath>
              <m:r>
                <w:rPr>
                  <w:rFonts w:ascii="Cambria Math" w:hAnsi="Cambria Math"/>
                  <w:lang w:val="nl-NL"/>
                </w:rPr>
                <m:t>F=k.∆l</m:t>
              </m:r>
            </m:oMath>
          </w:p>
        </w:tc>
      </w:tr>
      <w:tr w:rsidR="006D4D0D" w14:paraId="4972E4F3" w14:textId="77777777" w:rsidTr="00812792">
        <w:trPr>
          <w:trHeight w:val="409"/>
        </w:trPr>
        <w:tc>
          <w:tcPr>
            <w:tcW w:w="4299" w:type="dxa"/>
          </w:tcPr>
          <w:p w14:paraId="501382FD" w14:textId="3A03FD39" w:rsidR="006D4D0D" w:rsidRPr="009936E2" w:rsidRDefault="00541003" w:rsidP="00812792">
            <w:pPr>
              <w:rPr>
                <w:rFonts w:eastAsiaTheme="minorEastAsia"/>
                <w:lang w:val="nl-NL"/>
              </w:rPr>
            </w:pPr>
            <w:r>
              <w:rPr>
                <w:rFonts w:eastAsiaTheme="minorEastAsia"/>
                <w:lang w:val="nl-NL"/>
              </w:rPr>
              <w:t xml:space="preserve">Constante snelheid </w:t>
            </w:r>
            <m:oMath>
              <m:r>
                <w:rPr>
                  <w:rFonts w:ascii="Cambria Math" w:eastAsiaTheme="minorEastAsia" w:hAnsi="Cambria Math"/>
                  <w:lang w:val="nl-NL"/>
                </w:rPr>
                <m:t>∆x=v.∆t</m:t>
              </m:r>
            </m:oMath>
          </w:p>
        </w:tc>
        <w:tc>
          <w:tcPr>
            <w:tcW w:w="4299" w:type="dxa"/>
          </w:tcPr>
          <w:p w14:paraId="1794FB21" w14:textId="77777777" w:rsidR="006D4D0D" w:rsidRDefault="006D4D0D" w:rsidP="00812792">
            <w:pPr>
              <w:rPr>
                <w:lang w:val="nl-NL"/>
              </w:rPr>
            </w:pPr>
            <w:r>
              <w:rPr>
                <w:lang w:val="nl-NL"/>
              </w:rPr>
              <w:t xml:space="preserve">Krachtmoment </w:t>
            </w:r>
            <m:oMath>
              <m:r>
                <w:rPr>
                  <w:rFonts w:ascii="Cambria Math" w:hAnsi="Cambria Math"/>
                  <w:lang w:val="nl-NL"/>
                </w:rPr>
                <m:t>M=r.F.sinα</m:t>
              </m:r>
            </m:oMath>
          </w:p>
        </w:tc>
      </w:tr>
      <w:tr w:rsidR="006D4D0D" w14:paraId="03124689" w14:textId="77777777" w:rsidTr="00812792">
        <w:trPr>
          <w:trHeight w:val="409"/>
        </w:trPr>
        <w:tc>
          <w:tcPr>
            <w:tcW w:w="4299" w:type="dxa"/>
          </w:tcPr>
          <w:p w14:paraId="57C60E73" w14:textId="77777777" w:rsidR="006D4D0D" w:rsidRPr="0023256A" w:rsidRDefault="006D4D0D" w:rsidP="00812792">
            <w:pPr>
              <w:rPr>
                <w:rFonts w:eastAsiaTheme="minorEastAsia"/>
              </w:rPr>
            </w:pPr>
          </w:p>
        </w:tc>
        <w:tc>
          <w:tcPr>
            <w:tcW w:w="4299" w:type="dxa"/>
          </w:tcPr>
          <w:p w14:paraId="64253940" w14:textId="77777777" w:rsidR="006D4D0D" w:rsidRDefault="006D4D0D" w:rsidP="00812792">
            <w:pPr>
              <w:rPr>
                <w:lang w:val="nl-NL"/>
              </w:rPr>
            </w:pPr>
            <w:r>
              <w:rPr>
                <w:lang w:val="nl-NL"/>
              </w:rPr>
              <w:t xml:space="preserve">Gemiddelde snelheid </w:t>
            </w:r>
            <m:oMath>
              <m:sSub>
                <m:sSubPr>
                  <m:ctrlPr>
                    <w:rPr>
                      <w:rFonts w:ascii="Cambria Math" w:hAnsi="Cambria Math"/>
                      <w:i/>
                      <w:lang w:val="nl-NL"/>
                    </w:rPr>
                  </m:ctrlPr>
                </m:sSubPr>
                <m:e>
                  <m:r>
                    <w:rPr>
                      <w:rFonts w:ascii="Cambria Math" w:hAnsi="Cambria Math"/>
                      <w:lang w:val="nl-NL"/>
                    </w:rPr>
                    <m:t>v</m:t>
                  </m:r>
                </m:e>
                <m:sub>
                  <m:r>
                    <w:rPr>
                      <w:rFonts w:ascii="Cambria Math" w:hAnsi="Cambria Math"/>
                      <w:lang w:val="nl-NL"/>
                    </w:rPr>
                    <m:t>g</m:t>
                  </m:r>
                </m:sub>
              </m:sSub>
              <m:r>
                <w:rPr>
                  <w:rFonts w:ascii="Cambria Math" w:hAnsi="Cambria Math"/>
                  <w:lang w:val="nl-NL"/>
                </w:rPr>
                <m:t>=</m:t>
              </m:r>
              <m:f>
                <m:fPr>
                  <m:ctrlPr>
                    <w:rPr>
                      <w:rFonts w:ascii="Cambria Math" w:hAnsi="Cambria Math"/>
                      <w:i/>
                      <w:lang w:val="nl-NL"/>
                    </w:rPr>
                  </m:ctrlPr>
                </m:fPr>
                <m:num>
                  <m:r>
                    <w:rPr>
                      <w:rFonts w:ascii="Cambria Math" w:hAnsi="Cambria Math"/>
                      <w:lang w:val="nl-NL"/>
                    </w:rPr>
                    <m:t>∆x</m:t>
                  </m:r>
                </m:num>
                <m:den>
                  <m:r>
                    <w:rPr>
                      <w:rFonts w:ascii="Cambria Math" w:hAnsi="Cambria Math"/>
                      <w:lang w:val="nl-NL"/>
                    </w:rPr>
                    <m:t>∆t</m:t>
                  </m:r>
                </m:den>
              </m:f>
            </m:oMath>
          </w:p>
        </w:tc>
      </w:tr>
      <w:tr w:rsidR="006D4D0D" w:rsidRPr="007C36CA" w14:paraId="2052B0ED" w14:textId="77777777" w:rsidTr="00812792">
        <w:trPr>
          <w:trHeight w:val="409"/>
        </w:trPr>
        <w:tc>
          <w:tcPr>
            <w:tcW w:w="4299" w:type="dxa"/>
          </w:tcPr>
          <w:p w14:paraId="6F28BA07" w14:textId="77777777" w:rsidR="006D4D0D" w:rsidRDefault="006D4D0D" w:rsidP="00812792">
            <w:pPr>
              <w:rPr>
                <w:lang w:val="nl-NL"/>
              </w:rPr>
            </w:pPr>
          </w:p>
        </w:tc>
        <w:tc>
          <w:tcPr>
            <w:tcW w:w="4299" w:type="dxa"/>
          </w:tcPr>
          <w:p w14:paraId="08758A98" w14:textId="77777777" w:rsidR="006D4D0D" w:rsidRDefault="006D4D0D" w:rsidP="00812792">
            <w:pPr>
              <w:rPr>
                <w:lang w:val="nl-NL"/>
              </w:rPr>
            </w:pPr>
            <w:r>
              <w:rPr>
                <w:lang w:val="nl-NL"/>
              </w:rPr>
              <w:t xml:space="preserve">Gemiddelde versnelling </w:t>
            </w:r>
            <m:oMath>
              <m:sSub>
                <m:sSubPr>
                  <m:ctrlPr>
                    <w:rPr>
                      <w:rFonts w:ascii="Cambria Math" w:hAnsi="Cambria Math"/>
                      <w:i/>
                      <w:lang w:val="nl-NL"/>
                    </w:rPr>
                  </m:ctrlPr>
                </m:sSubPr>
                <m:e>
                  <m:r>
                    <w:rPr>
                      <w:rFonts w:ascii="Cambria Math" w:hAnsi="Cambria Math"/>
                      <w:lang w:val="nl-NL"/>
                    </w:rPr>
                    <m:t>a</m:t>
                  </m:r>
                </m:e>
                <m:sub>
                  <m:r>
                    <w:rPr>
                      <w:rFonts w:ascii="Cambria Math" w:hAnsi="Cambria Math"/>
                      <w:lang w:val="nl-NL"/>
                    </w:rPr>
                    <m:t>g</m:t>
                  </m:r>
                </m:sub>
              </m:sSub>
              <m:r>
                <w:rPr>
                  <w:rFonts w:ascii="Cambria Math" w:hAnsi="Cambria Math"/>
                  <w:lang w:val="nl-NL"/>
                </w:rPr>
                <m:t>=</m:t>
              </m:r>
              <m:f>
                <m:fPr>
                  <m:ctrlPr>
                    <w:rPr>
                      <w:rFonts w:ascii="Cambria Math" w:hAnsi="Cambria Math"/>
                      <w:i/>
                      <w:lang w:val="nl-NL"/>
                    </w:rPr>
                  </m:ctrlPr>
                </m:fPr>
                <m:num>
                  <m:r>
                    <w:rPr>
                      <w:rFonts w:ascii="Cambria Math" w:hAnsi="Cambria Math"/>
                      <w:lang w:val="nl-NL"/>
                    </w:rPr>
                    <m:t>∆v</m:t>
                  </m:r>
                </m:num>
                <m:den>
                  <m:r>
                    <w:rPr>
                      <w:rFonts w:ascii="Cambria Math" w:hAnsi="Cambria Math"/>
                      <w:lang w:val="nl-NL"/>
                    </w:rPr>
                    <m:t>∆t</m:t>
                  </m:r>
                </m:den>
              </m:f>
            </m:oMath>
          </w:p>
        </w:tc>
      </w:tr>
    </w:tbl>
    <w:p w14:paraId="03C04E9D" w14:textId="01D81E80" w:rsidR="006D4D0D" w:rsidRDefault="006D4D0D" w:rsidP="00882CAA">
      <w:pPr>
        <w:pStyle w:val="Kop3"/>
        <w:rPr>
          <w:lang w:val="nl-NL"/>
        </w:rPr>
      </w:pPr>
      <w:bookmarkStart w:id="57" w:name="_Toc65156260"/>
      <w:r>
        <w:rPr>
          <w:lang w:val="nl-NL"/>
        </w:rPr>
        <w:t>Arbeid, energie, vermogen en rendement</w:t>
      </w:r>
      <w:r w:rsidR="00611C64">
        <w:rPr>
          <w:lang w:val="nl-NL"/>
        </w:rPr>
        <w:t>.</w:t>
      </w:r>
      <w:bookmarkEnd w:id="57"/>
    </w:p>
    <w:tbl>
      <w:tblPr>
        <w:tblStyle w:val="Tabelraster"/>
        <w:tblW w:w="0" w:type="auto"/>
        <w:tblLook w:val="04A0" w:firstRow="1" w:lastRow="0" w:firstColumn="1" w:lastColumn="0" w:noHBand="0" w:noVBand="1"/>
      </w:tblPr>
      <w:tblGrid>
        <w:gridCol w:w="4292"/>
        <w:gridCol w:w="4292"/>
      </w:tblGrid>
      <w:tr w:rsidR="006D4D0D" w14:paraId="335E2DFD" w14:textId="77777777" w:rsidTr="00812792">
        <w:trPr>
          <w:trHeight w:val="451"/>
        </w:trPr>
        <w:tc>
          <w:tcPr>
            <w:tcW w:w="4292" w:type="dxa"/>
          </w:tcPr>
          <w:p w14:paraId="03947F35" w14:textId="77777777" w:rsidR="006D4D0D" w:rsidRPr="009936E2" w:rsidRDefault="006D4D0D" w:rsidP="00812792">
            <w:pPr>
              <w:rPr>
                <w:b/>
                <w:bCs/>
                <w:lang w:val="nl-NL"/>
              </w:rPr>
            </w:pPr>
            <w:r>
              <w:rPr>
                <w:b/>
                <w:bCs/>
                <w:lang w:val="nl-NL"/>
              </w:rPr>
              <w:t>Te kennen</w:t>
            </w:r>
          </w:p>
        </w:tc>
        <w:tc>
          <w:tcPr>
            <w:tcW w:w="4292" w:type="dxa"/>
          </w:tcPr>
          <w:p w14:paraId="72E0C122" w14:textId="77777777" w:rsidR="006D4D0D" w:rsidRPr="009936E2" w:rsidRDefault="006D4D0D" w:rsidP="00812792">
            <w:pPr>
              <w:rPr>
                <w:b/>
                <w:bCs/>
                <w:lang w:val="nl-NL"/>
              </w:rPr>
            </w:pPr>
            <w:r w:rsidRPr="009936E2">
              <w:rPr>
                <w:b/>
                <w:bCs/>
                <w:lang w:val="nl-NL"/>
              </w:rPr>
              <w:t>Te begrijpen, toepassen</w:t>
            </w:r>
          </w:p>
        </w:tc>
      </w:tr>
      <w:tr w:rsidR="006D4D0D" w14:paraId="4C5666AD" w14:textId="77777777" w:rsidTr="00812792">
        <w:trPr>
          <w:trHeight w:val="478"/>
        </w:trPr>
        <w:tc>
          <w:tcPr>
            <w:tcW w:w="4292" w:type="dxa"/>
          </w:tcPr>
          <w:p w14:paraId="3F170778" w14:textId="75BC6948" w:rsidR="006D4D0D" w:rsidRPr="009936E2" w:rsidRDefault="006D4D0D" w:rsidP="00812792">
            <w:pPr>
              <w:rPr>
                <w:rFonts w:eastAsiaTheme="minorEastAsia"/>
                <w:lang w:val="nl-NL"/>
              </w:rPr>
            </w:pPr>
            <w:r>
              <w:rPr>
                <w:rFonts w:eastAsiaTheme="minorEastAsia"/>
                <w:lang w:val="nl-NL"/>
              </w:rPr>
              <w:t xml:space="preserve">Rendement </w:t>
            </w:r>
            <m:oMath>
              <m:r>
                <w:rPr>
                  <w:rFonts w:ascii="Cambria Math" w:eastAsiaTheme="minorEastAsia" w:hAnsi="Cambria Math"/>
                  <w:lang w:val="nl-NL"/>
                </w:rPr>
                <m:t>η=</m:t>
              </m:r>
              <m:sSub>
                <m:sSubPr>
                  <m:ctrlPr>
                    <w:rPr>
                      <w:rFonts w:ascii="Cambria Math" w:eastAsiaTheme="minorEastAsia" w:hAnsi="Cambria Math"/>
                      <w:i/>
                      <w:lang w:val="nl-NL"/>
                    </w:rPr>
                  </m:ctrlPr>
                </m:sSubPr>
                <m:e>
                  <m:r>
                    <w:rPr>
                      <w:rFonts w:ascii="Cambria Math" w:eastAsiaTheme="minorEastAsia" w:hAnsi="Cambria Math"/>
                      <w:lang w:val="nl-NL"/>
                    </w:rPr>
                    <m:t>E</m:t>
                  </m:r>
                </m:e>
                <m:sub>
                  <m:r>
                    <w:rPr>
                      <w:rFonts w:ascii="Cambria Math" w:eastAsiaTheme="minorEastAsia" w:hAnsi="Cambria Math"/>
                      <w:lang w:val="nl-NL"/>
                    </w:rPr>
                    <m:t>nuttig</m:t>
                  </m:r>
                </m:sub>
              </m:sSub>
              <m:r>
                <w:rPr>
                  <w:rFonts w:ascii="Cambria Math" w:eastAsiaTheme="minorEastAsia" w:hAnsi="Cambria Math"/>
                  <w:lang w:val="nl-NL"/>
                </w:rPr>
                <m:t>/</m:t>
              </m:r>
              <m:sSub>
                <m:sSubPr>
                  <m:ctrlPr>
                    <w:rPr>
                      <w:rFonts w:ascii="Cambria Math" w:eastAsiaTheme="minorEastAsia" w:hAnsi="Cambria Math"/>
                      <w:i/>
                      <w:lang w:val="nl-NL"/>
                    </w:rPr>
                  </m:ctrlPr>
                </m:sSubPr>
                <m:e>
                  <m:r>
                    <w:rPr>
                      <w:rFonts w:ascii="Cambria Math" w:eastAsiaTheme="minorEastAsia" w:hAnsi="Cambria Math"/>
                      <w:lang w:val="nl-NL"/>
                    </w:rPr>
                    <m:t>E</m:t>
                  </m:r>
                </m:e>
                <m:sub>
                  <m:r>
                    <w:rPr>
                      <w:rFonts w:ascii="Cambria Math" w:eastAsiaTheme="minorEastAsia" w:hAnsi="Cambria Math"/>
                      <w:lang w:val="nl-NL"/>
                    </w:rPr>
                    <m:t>toegevoegd</m:t>
                  </m:r>
                </m:sub>
              </m:sSub>
            </m:oMath>
          </w:p>
        </w:tc>
        <w:tc>
          <w:tcPr>
            <w:tcW w:w="4292" w:type="dxa"/>
          </w:tcPr>
          <w:p w14:paraId="71866826" w14:textId="77777777" w:rsidR="006D4D0D" w:rsidRDefault="006D4D0D" w:rsidP="00812792">
            <w:pPr>
              <w:rPr>
                <w:lang w:val="nl-NL"/>
              </w:rPr>
            </w:pPr>
          </w:p>
        </w:tc>
      </w:tr>
      <w:tr w:rsidR="006D4D0D" w:rsidRPr="008F48C0" w14:paraId="2632C338" w14:textId="77777777" w:rsidTr="00812792">
        <w:trPr>
          <w:trHeight w:val="451"/>
        </w:trPr>
        <w:tc>
          <w:tcPr>
            <w:tcW w:w="4292" w:type="dxa"/>
          </w:tcPr>
          <w:p w14:paraId="29ADD1D7" w14:textId="77777777" w:rsidR="006D4D0D" w:rsidRPr="00B17005" w:rsidRDefault="006D4D0D" w:rsidP="00812792">
            <w:pPr>
              <w:rPr>
                <w:rFonts w:eastAsiaTheme="minorEastAsia"/>
                <w:lang w:val="nl-NL"/>
              </w:rPr>
            </w:pPr>
            <w:r>
              <w:rPr>
                <w:lang w:val="nl-NL"/>
              </w:rPr>
              <w:t xml:space="preserve">Gemiddeld vermogen </w:t>
            </w:r>
            <m:oMath>
              <m:r>
                <w:rPr>
                  <w:rFonts w:ascii="Cambria Math" w:hAnsi="Cambria Math"/>
                  <w:lang w:val="nl-NL"/>
                </w:rPr>
                <m:t>P=</m:t>
              </m:r>
              <m:f>
                <m:fPr>
                  <m:ctrlPr>
                    <w:rPr>
                      <w:rFonts w:ascii="Cambria Math" w:hAnsi="Cambria Math"/>
                      <w:i/>
                      <w:lang w:val="nl-NL"/>
                    </w:rPr>
                  </m:ctrlPr>
                </m:fPr>
                <m:num>
                  <m:r>
                    <w:rPr>
                      <w:rFonts w:ascii="Cambria Math" w:hAnsi="Cambria Math"/>
                      <w:lang w:val="nl-NL"/>
                    </w:rPr>
                    <m:t>∆E</m:t>
                  </m:r>
                </m:num>
                <m:den>
                  <m:r>
                    <w:rPr>
                      <w:rFonts w:ascii="Cambria Math" w:hAnsi="Cambria Math"/>
                      <w:lang w:val="nl-NL"/>
                    </w:rPr>
                    <m:t>∆t</m:t>
                  </m:r>
                </m:den>
              </m:f>
            </m:oMath>
          </w:p>
        </w:tc>
        <w:tc>
          <w:tcPr>
            <w:tcW w:w="4292" w:type="dxa"/>
          </w:tcPr>
          <w:p w14:paraId="0C57FA87" w14:textId="77777777" w:rsidR="006D4D0D" w:rsidRPr="006C0A66" w:rsidRDefault="006D4D0D" w:rsidP="00812792">
            <w:pPr>
              <w:rPr>
                <w:rFonts w:eastAsiaTheme="minorEastAsia"/>
                <w:lang w:val="en-US"/>
              </w:rPr>
            </w:pPr>
            <w:r w:rsidRPr="006C0A66">
              <w:rPr>
                <w:lang w:val="en-US"/>
              </w:rPr>
              <w:t xml:space="preserve">Joule-effect </w:t>
            </w:r>
            <m:oMath>
              <m:r>
                <w:rPr>
                  <w:rFonts w:ascii="Cambria Math" w:hAnsi="Cambria Math"/>
                  <w:lang w:val="nl-NL"/>
                </w:rPr>
                <m:t>Q</m:t>
              </m:r>
              <m:r>
                <w:rPr>
                  <w:rFonts w:ascii="Cambria Math" w:hAnsi="Cambria Math"/>
                  <w:lang w:val="en-US"/>
                </w:rPr>
                <m:t>=</m:t>
              </m:r>
              <m:r>
                <w:rPr>
                  <w:rFonts w:ascii="Cambria Math" w:hAnsi="Cambria Math"/>
                  <w:lang w:val="nl-NL"/>
                </w:rPr>
                <m:t>R</m:t>
              </m:r>
              <m:r>
                <w:rPr>
                  <w:rFonts w:ascii="Cambria Math" w:hAnsi="Cambria Math"/>
                  <w:lang w:val="en-US"/>
                </w:rPr>
                <m:t>.</m:t>
              </m:r>
              <m:sSup>
                <m:sSupPr>
                  <m:ctrlPr>
                    <w:rPr>
                      <w:rFonts w:ascii="Cambria Math" w:hAnsi="Cambria Math"/>
                      <w:i/>
                      <w:lang w:val="nl-NL"/>
                    </w:rPr>
                  </m:ctrlPr>
                </m:sSupPr>
                <m:e>
                  <m:r>
                    <w:rPr>
                      <w:rFonts w:ascii="Cambria Math" w:hAnsi="Cambria Math"/>
                      <w:lang w:val="nl-NL"/>
                    </w:rPr>
                    <m:t>I</m:t>
                  </m:r>
                </m:e>
                <m:sup>
                  <m:r>
                    <w:rPr>
                      <w:rFonts w:ascii="Cambria Math" w:hAnsi="Cambria Math"/>
                      <w:lang w:val="en-US"/>
                    </w:rPr>
                    <m:t>2</m:t>
                  </m:r>
                </m:sup>
              </m:sSup>
              <m:r>
                <w:rPr>
                  <w:rFonts w:ascii="Cambria Math" w:hAnsi="Cambria Math"/>
                  <w:lang w:val="en-US"/>
                </w:rPr>
                <m:t>.∆</m:t>
              </m:r>
              <m:r>
                <w:rPr>
                  <w:rFonts w:ascii="Cambria Math" w:hAnsi="Cambria Math"/>
                  <w:lang w:val="nl-NL"/>
                </w:rPr>
                <m:t>t</m:t>
              </m:r>
            </m:oMath>
          </w:p>
        </w:tc>
      </w:tr>
      <w:tr w:rsidR="006D4D0D" w14:paraId="1BED2D80" w14:textId="77777777" w:rsidTr="00812792">
        <w:trPr>
          <w:trHeight w:val="451"/>
        </w:trPr>
        <w:tc>
          <w:tcPr>
            <w:tcW w:w="4292" w:type="dxa"/>
          </w:tcPr>
          <w:p w14:paraId="0477FB56" w14:textId="77777777" w:rsidR="006D4D0D" w:rsidRDefault="006D4D0D" w:rsidP="00812792">
            <w:pPr>
              <w:rPr>
                <w:lang w:val="nl-NL"/>
              </w:rPr>
            </w:pPr>
            <w:r>
              <w:rPr>
                <w:lang w:val="nl-NL"/>
              </w:rPr>
              <w:t xml:space="preserve">Vermogen </w:t>
            </w:r>
            <m:oMath>
              <m:r>
                <w:rPr>
                  <w:rFonts w:ascii="Cambria Math" w:hAnsi="Cambria Math"/>
                  <w:lang w:val="nl-NL"/>
                </w:rPr>
                <m:t>P=U.I</m:t>
              </m:r>
            </m:oMath>
          </w:p>
        </w:tc>
        <w:tc>
          <w:tcPr>
            <w:tcW w:w="4292" w:type="dxa"/>
          </w:tcPr>
          <w:p w14:paraId="09F1CA5E" w14:textId="77777777" w:rsidR="006D4D0D" w:rsidRDefault="006D4D0D" w:rsidP="00812792">
            <w:pPr>
              <w:rPr>
                <w:lang w:val="nl-NL"/>
              </w:rPr>
            </w:pPr>
          </w:p>
        </w:tc>
      </w:tr>
      <w:tr w:rsidR="006D4D0D" w14:paraId="7337EAF1" w14:textId="77777777" w:rsidTr="00812792">
        <w:trPr>
          <w:trHeight w:val="451"/>
        </w:trPr>
        <w:tc>
          <w:tcPr>
            <w:tcW w:w="4292" w:type="dxa"/>
          </w:tcPr>
          <w:p w14:paraId="74F74790" w14:textId="77777777" w:rsidR="006D4D0D" w:rsidRPr="009936E2" w:rsidRDefault="006D4D0D" w:rsidP="00812792">
            <w:pPr>
              <w:rPr>
                <w:rFonts w:eastAsiaTheme="minorEastAsia"/>
                <w:lang w:val="nl-NL"/>
              </w:rPr>
            </w:pPr>
          </w:p>
        </w:tc>
        <w:tc>
          <w:tcPr>
            <w:tcW w:w="4292" w:type="dxa"/>
          </w:tcPr>
          <w:p w14:paraId="4D8144C4" w14:textId="77777777" w:rsidR="006D4D0D" w:rsidRPr="00DF2DE0" w:rsidRDefault="006D4D0D" w:rsidP="00812792">
            <w:pPr>
              <w:rPr>
                <w:rFonts w:eastAsiaTheme="minorEastAsia"/>
                <w:lang w:val="nl-NL"/>
              </w:rPr>
            </w:pPr>
            <w:r>
              <w:rPr>
                <w:lang w:val="nl-NL"/>
              </w:rPr>
              <w:t xml:space="preserve">Gravitationele energie </w:t>
            </w:r>
            <m:oMath>
              <m:r>
                <w:rPr>
                  <w:rFonts w:ascii="Cambria Math" w:hAnsi="Cambria Math"/>
                  <w:lang w:val="nl-NL"/>
                </w:rPr>
                <m:t>E=m.g.h</m:t>
              </m:r>
            </m:oMath>
          </w:p>
        </w:tc>
      </w:tr>
      <w:tr w:rsidR="006D4D0D" w14:paraId="4F336EE1" w14:textId="77777777" w:rsidTr="00812792">
        <w:trPr>
          <w:trHeight w:val="451"/>
        </w:trPr>
        <w:tc>
          <w:tcPr>
            <w:tcW w:w="4292" w:type="dxa"/>
          </w:tcPr>
          <w:p w14:paraId="433D144A" w14:textId="77777777" w:rsidR="006D4D0D" w:rsidRPr="009936E2" w:rsidRDefault="006D4D0D" w:rsidP="00812792">
            <w:pPr>
              <w:rPr>
                <w:rFonts w:eastAsiaTheme="minorEastAsia"/>
                <w:lang w:val="nl-NL"/>
              </w:rPr>
            </w:pPr>
          </w:p>
        </w:tc>
        <w:tc>
          <w:tcPr>
            <w:tcW w:w="4292" w:type="dxa"/>
          </w:tcPr>
          <w:p w14:paraId="194034B9" w14:textId="77777777" w:rsidR="006D4D0D" w:rsidRPr="00DF2DE0" w:rsidRDefault="006D4D0D" w:rsidP="00812792">
            <w:pPr>
              <w:rPr>
                <w:rFonts w:eastAsiaTheme="minorEastAsia"/>
                <w:lang w:val="nl-NL"/>
              </w:rPr>
            </w:pPr>
            <w:r>
              <w:rPr>
                <w:lang w:val="nl-NL"/>
              </w:rPr>
              <w:t xml:space="preserve">Elastische energie </w:t>
            </w:r>
            <m:oMath>
              <m:r>
                <w:rPr>
                  <w:rFonts w:ascii="Cambria Math" w:hAnsi="Cambria Math"/>
                  <w:lang w:val="nl-NL"/>
                </w:rPr>
                <m:t>E=</m:t>
              </m:r>
              <m:f>
                <m:fPr>
                  <m:ctrlPr>
                    <w:rPr>
                      <w:rFonts w:ascii="Cambria Math" w:hAnsi="Cambria Math"/>
                      <w:i/>
                      <w:lang w:val="nl-NL"/>
                    </w:rPr>
                  </m:ctrlPr>
                </m:fPr>
                <m:num>
                  <m:r>
                    <w:rPr>
                      <w:rFonts w:ascii="Cambria Math" w:hAnsi="Cambria Math"/>
                      <w:lang w:val="nl-NL"/>
                    </w:rPr>
                    <m:t>1</m:t>
                  </m:r>
                </m:num>
                <m:den>
                  <m:r>
                    <w:rPr>
                      <w:rFonts w:ascii="Cambria Math" w:hAnsi="Cambria Math"/>
                      <w:lang w:val="nl-NL"/>
                    </w:rPr>
                    <m:t>2</m:t>
                  </m:r>
                </m:den>
              </m:f>
              <m:r>
                <w:rPr>
                  <w:rFonts w:ascii="Cambria Math" w:hAnsi="Cambria Math"/>
                  <w:lang w:val="nl-NL"/>
                </w:rPr>
                <m:t>.k.</m:t>
              </m:r>
              <m:sSup>
                <m:sSupPr>
                  <m:ctrlPr>
                    <w:rPr>
                      <w:rFonts w:ascii="Cambria Math" w:hAnsi="Cambria Math"/>
                      <w:i/>
                      <w:lang w:val="nl-NL"/>
                    </w:rPr>
                  </m:ctrlPr>
                </m:sSupPr>
                <m:e>
                  <m:r>
                    <w:rPr>
                      <w:rFonts w:ascii="Cambria Math" w:hAnsi="Cambria Math"/>
                      <w:lang w:val="nl-NL"/>
                    </w:rPr>
                    <m:t>(∆l)</m:t>
                  </m:r>
                </m:e>
                <m:sup>
                  <m:r>
                    <w:rPr>
                      <w:rFonts w:ascii="Cambria Math" w:hAnsi="Cambria Math"/>
                      <w:lang w:val="nl-NL"/>
                    </w:rPr>
                    <m:t>2</m:t>
                  </m:r>
                </m:sup>
              </m:sSup>
            </m:oMath>
          </w:p>
        </w:tc>
      </w:tr>
      <w:tr w:rsidR="006D4D0D" w14:paraId="5E95C8BC" w14:textId="77777777" w:rsidTr="00812792">
        <w:trPr>
          <w:trHeight w:val="451"/>
        </w:trPr>
        <w:tc>
          <w:tcPr>
            <w:tcW w:w="4292" w:type="dxa"/>
          </w:tcPr>
          <w:p w14:paraId="03318722" w14:textId="77777777" w:rsidR="006D4D0D" w:rsidRDefault="006D4D0D" w:rsidP="00812792">
            <w:pPr>
              <w:rPr>
                <w:lang w:val="nl-NL"/>
              </w:rPr>
            </w:pPr>
          </w:p>
        </w:tc>
        <w:tc>
          <w:tcPr>
            <w:tcW w:w="4292" w:type="dxa"/>
          </w:tcPr>
          <w:p w14:paraId="1E19CB37" w14:textId="77777777" w:rsidR="006D4D0D" w:rsidRDefault="006D4D0D" w:rsidP="00812792">
            <w:pPr>
              <w:rPr>
                <w:lang w:val="nl-NL"/>
              </w:rPr>
            </w:pPr>
            <w:r>
              <w:rPr>
                <w:lang w:val="nl-NL"/>
              </w:rPr>
              <w:t xml:space="preserve">Kinetische energie </w:t>
            </w:r>
            <m:oMath>
              <m:r>
                <w:rPr>
                  <w:rFonts w:ascii="Cambria Math" w:hAnsi="Cambria Math"/>
                  <w:lang w:val="nl-NL"/>
                </w:rPr>
                <m:t>E=</m:t>
              </m:r>
              <m:f>
                <m:fPr>
                  <m:ctrlPr>
                    <w:rPr>
                      <w:rFonts w:ascii="Cambria Math" w:hAnsi="Cambria Math"/>
                      <w:i/>
                      <w:lang w:val="nl-NL"/>
                    </w:rPr>
                  </m:ctrlPr>
                </m:fPr>
                <m:num>
                  <m:r>
                    <w:rPr>
                      <w:rFonts w:ascii="Cambria Math" w:hAnsi="Cambria Math"/>
                      <w:lang w:val="nl-NL"/>
                    </w:rPr>
                    <m:t>1</m:t>
                  </m:r>
                </m:num>
                <m:den>
                  <m:r>
                    <w:rPr>
                      <w:rFonts w:ascii="Cambria Math" w:hAnsi="Cambria Math"/>
                      <w:lang w:val="nl-NL"/>
                    </w:rPr>
                    <m:t>2</m:t>
                  </m:r>
                </m:den>
              </m:f>
              <m:r>
                <w:rPr>
                  <w:rFonts w:ascii="Cambria Math" w:hAnsi="Cambria Math"/>
                  <w:lang w:val="nl-NL"/>
                </w:rPr>
                <m:t>.m.</m:t>
              </m:r>
              <m:sSup>
                <m:sSupPr>
                  <m:ctrlPr>
                    <w:rPr>
                      <w:rFonts w:ascii="Cambria Math" w:hAnsi="Cambria Math"/>
                      <w:i/>
                      <w:lang w:val="nl-NL"/>
                    </w:rPr>
                  </m:ctrlPr>
                </m:sSupPr>
                <m:e>
                  <m:r>
                    <w:rPr>
                      <w:rFonts w:ascii="Cambria Math" w:hAnsi="Cambria Math"/>
                      <w:lang w:val="nl-NL"/>
                    </w:rPr>
                    <m:t>v</m:t>
                  </m:r>
                </m:e>
                <m:sup>
                  <m:r>
                    <w:rPr>
                      <w:rFonts w:ascii="Cambria Math" w:hAnsi="Cambria Math"/>
                      <w:lang w:val="nl-NL"/>
                    </w:rPr>
                    <m:t>2</m:t>
                  </m:r>
                </m:sup>
              </m:sSup>
            </m:oMath>
          </w:p>
        </w:tc>
      </w:tr>
      <w:tr w:rsidR="006D4D0D" w14:paraId="786A9403" w14:textId="77777777" w:rsidTr="00812792">
        <w:trPr>
          <w:trHeight w:val="451"/>
        </w:trPr>
        <w:tc>
          <w:tcPr>
            <w:tcW w:w="4292" w:type="dxa"/>
          </w:tcPr>
          <w:p w14:paraId="3342B747" w14:textId="77777777" w:rsidR="006D4D0D" w:rsidRDefault="006D4D0D" w:rsidP="00812792">
            <w:pPr>
              <w:rPr>
                <w:lang w:val="nl-NL"/>
              </w:rPr>
            </w:pPr>
          </w:p>
        </w:tc>
        <w:tc>
          <w:tcPr>
            <w:tcW w:w="4292" w:type="dxa"/>
          </w:tcPr>
          <w:p w14:paraId="217DF69C" w14:textId="77777777" w:rsidR="006D4D0D" w:rsidRDefault="006D4D0D" w:rsidP="00812792">
            <w:pPr>
              <w:rPr>
                <w:lang w:val="nl-NL"/>
              </w:rPr>
            </w:pPr>
            <w:r>
              <w:rPr>
                <w:lang w:val="nl-NL"/>
              </w:rPr>
              <w:t xml:space="preserve">Elektrische energie </w:t>
            </w:r>
            <m:oMath>
              <m:r>
                <w:rPr>
                  <w:rFonts w:ascii="Cambria Math" w:hAnsi="Cambria Math"/>
                  <w:lang w:val="nl-NL"/>
                </w:rPr>
                <m:t>E=Q.V</m:t>
              </m:r>
            </m:oMath>
          </w:p>
        </w:tc>
      </w:tr>
      <w:tr w:rsidR="006D4D0D" w14:paraId="098481BD" w14:textId="77777777" w:rsidTr="00812792">
        <w:trPr>
          <w:trHeight w:val="451"/>
        </w:trPr>
        <w:tc>
          <w:tcPr>
            <w:tcW w:w="4292" w:type="dxa"/>
          </w:tcPr>
          <w:p w14:paraId="2BBD3306" w14:textId="77777777" w:rsidR="006D4D0D" w:rsidRDefault="006D4D0D" w:rsidP="00812792">
            <w:pPr>
              <w:rPr>
                <w:lang w:val="nl-NL"/>
              </w:rPr>
            </w:pPr>
          </w:p>
        </w:tc>
        <w:tc>
          <w:tcPr>
            <w:tcW w:w="4292" w:type="dxa"/>
          </w:tcPr>
          <w:p w14:paraId="145B3171" w14:textId="77777777" w:rsidR="006D4D0D" w:rsidRDefault="006D4D0D" w:rsidP="00812792">
            <w:pPr>
              <w:rPr>
                <w:lang w:val="nl-NL"/>
              </w:rPr>
            </w:pPr>
            <w:r>
              <w:rPr>
                <w:lang w:val="nl-NL"/>
              </w:rPr>
              <w:t xml:space="preserve">Stralingsenergie </w:t>
            </w:r>
            <m:oMath>
              <m:r>
                <w:rPr>
                  <w:rFonts w:ascii="Cambria Math" w:hAnsi="Cambria Math"/>
                  <w:lang w:val="nl-NL"/>
                </w:rPr>
                <m:t>E=h.f</m:t>
              </m:r>
            </m:oMath>
          </w:p>
        </w:tc>
      </w:tr>
      <w:tr w:rsidR="006D4D0D" w14:paraId="5E9A0282" w14:textId="77777777" w:rsidTr="00812792">
        <w:trPr>
          <w:trHeight w:val="451"/>
        </w:trPr>
        <w:tc>
          <w:tcPr>
            <w:tcW w:w="4292" w:type="dxa"/>
          </w:tcPr>
          <w:p w14:paraId="3B71E04A" w14:textId="77777777" w:rsidR="006D4D0D" w:rsidRDefault="006D4D0D" w:rsidP="00812792">
            <w:pPr>
              <w:rPr>
                <w:lang w:val="nl-NL"/>
              </w:rPr>
            </w:pPr>
            <w:r>
              <w:rPr>
                <w:lang w:val="nl-NL"/>
              </w:rPr>
              <w:t xml:space="preserve">Arbeid door constante kracht </w:t>
            </w:r>
            <m:oMath>
              <m:r>
                <w:rPr>
                  <w:rFonts w:ascii="Cambria Math" w:hAnsi="Cambria Math"/>
                  <w:lang w:val="nl-NL"/>
                </w:rPr>
                <m:t>W=F.∆x.cosα</m:t>
              </m:r>
            </m:oMath>
          </w:p>
        </w:tc>
        <w:tc>
          <w:tcPr>
            <w:tcW w:w="4292" w:type="dxa"/>
          </w:tcPr>
          <w:p w14:paraId="1AB64C4E" w14:textId="77777777" w:rsidR="006D4D0D" w:rsidRDefault="006D4D0D" w:rsidP="00812792">
            <w:pPr>
              <w:rPr>
                <w:lang w:val="nl-NL"/>
              </w:rPr>
            </w:pPr>
          </w:p>
        </w:tc>
      </w:tr>
    </w:tbl>
    <w:p w14:paraId="3CB1DB40" w14:textId="0CB7CA4A" w:rsidR="006D4D0D" w:rsidRDefault="006D4D0D" w:rsidP="00882CAA">
      <w:pPr>
        <w:pStyle w:val="Kop3"/>
        <w:rPr>
          <w:lang w:val="nl-NL"/>
        </w:rPr>
      </w:pPr>
      <w:bookmarkStart w:id="58" w:name="_Toc65156261"/>
      <w:r>
        <w:rPr>
          <w:lang w:val="nl-NL"/>
        </w:rPr>
        <w:t>Elektriciteit</w:t>
      </w:r>
      <w:r w:rsidR="00611C64">
        <w:rPr>
          <w:lang w:val="nl-NL"/>
        </w:rPr>
        <w:t>.</w:t>
      </w:r>
      <w:bookmarkEnd w:id="58"/>
    </w:p>
    <w:p w14:paraId="0E3501F7" w14:textId="5A6BA0CA" w:rsidR="006D4D0D" w:rsidRDefault="006D4D0D" w:rsidP="006D4D0D">
      <w:pPr>
        <w:rPr>
          <w:lang w:val="nl-NL"/>
        </w:rPr>
      </w:pPr>
      <w:r>
        <w:rPr>
          <w:lang w:val="nl-NL"/>
        </w:rPr>
        <w:t>Gelijkstroomkringen, elektrostatica, elektromagnetisme en inductie, elektronica</w:t>
      </w:r>
      <w:r w:rsidR="00611C64">
        <w:rPr>
          <w:lang w:val="nl-NL"/>
        </w:rPr>
        <w:t>.</w:t>
      </w:r>
    </w:p>
    <w:tbl>
      <w:tblPr>
        <w:tblStyle w:val="Tabelraster"/>
        <w:tblW w:w="0" w:type="auto"/>
        <w:tblLook w:val="04A0" w:firstRow="1" w:lastRow="0" w:firstColumn="1" w:lastColumn="0" w:noHBand="0" w:noVBand="1"/>
      </w:tblPr>
      <w:tblGrid>
        <w:gridCol w:w="4299"/>
        <w:gridCol w:w="4299"/>
      </w:tblGrid>
      <w:tr w:rsidR="006D4D0D" w14:paraId="7EB1091D" w14:textId="77777777" w:rsidTr="00812792">
        <w:trPr>
          <w:trHeight w:val="409"/>
        </w:trPr>
        <w:tc>
          <w:tcPr>
            <w:tcW w:w="4299" w:type="dxa"/>
          </w:tcPr>
          <w:p w14:paraId="229920CC" w14:textId="77777777" w:rsidR="006D4D0D" w:rsidRPr="009936E2" w:rsidRDefault="006D4D0D" w:rsidP="00812792">
            <w:pPr>
              <w:rPr>
                <w:b/>
                <w:bCs/>
                <w:lang w:val="nl-NL"/>
              </w:rPr>
            </w:pPr>
            <w:r>
              <w:rPr>
                <w:b/>
                <w:bCs/>
                <w:lang w:val="nl-NL"/>
              </w:rPr>
              <w:t>Te kennen</w:t>
            </w:r>
          </w:p>
        </w:tc>
        <w:tc>
          <w:tcPr>
            <w:tcW w:w="4299" w:type="dxa"/>
          </w:tcPr>
          <w:p w14:paraId="678BF132" w14:textId="77777777" w:rsidR="006D4D0D" w:rsidRPr="009936E2" w:rsidRDefault="006D4D0D" w:rsidP="00812792">
            <w:pPr>
              <w:rPr>
                <w:b/>
                <w:bCs/>
                <w:lang w:val="nl-NL"/>
              </w:rPr>
            </w:pPr>
            <w:r w:rsidRPr="009936E2">
              <w:rPr>
                <w:b/>
                <w:bCs/>
                <w:lang w:val="nl-NL"/>
              </w:rPr>
              <w:t>Te begrijpen, toepassen</w:t>
            </w:r>
          </w:p>
        </w:tc>
      </w:tr>
      <w:tr w:rsidR="006D4D0D" w14:paraId="040C7E5B" w14:textId="77777777" w:rsidTr="00812792">
        <w:trPr>
          <w:trHeight w:val="433"/>
        </w:trPr>
        <w:tc>
          <w:tcPr>
            <w:tcW w:w="4299" w:type="dxa"/>
          </w:tcPr>
          <w:p w14:paraId="68B7AAB3" w14:textId="77777777" w:rsidR="006D4D0D" w:rsidRPr="009936E2" w:rsidRDefault="006D4D0D" w:rsidP="00812792">
            <w:pPr>
              <w:rPr>
                <w:rFonts w:eastAsiaTheme="minorEastAsia"/>
                <w:lang w:val="nl-NL"/>
              </w:rPr>
            </w:pPr>
            <w:r>
              <w:rPr>
                <w:rFonts w:eastAsiaTheme="minorEastAsia"/>
                <w:lang w:val="nl-NL"/>
              </w:rPr>
              <w:t xml:space="preserve">Stroomsterkte </w:t>
            </w:r>
            <m:oMath>
              <m:r>
                <w:rPr>
                  <w:rFonts w:ascii="Cambria Math" w:eastAsiaTheme="minorEastAsia" w:hAnsi="Cambria Math"/>
                  <w:lang w:val="nl-NL"/>
                </w:rPr>
                <m:t>I=∆Q/∆t</m:t>
              </m:r>
            </m:oMath>
          </w:p>
        </w:tc>
        <w:tc>
          <w:tcPr>
            <w:tcW w:w="4299" w:type="dxa"/>
          </w:tcPr>
          <w:p w14:paraId="691C76F5" w14:textId="77777777" w:rsidR="006D4D0D" w:rsidRDefault="006D4D0D" w:rsidP="00812792">
            <w:pPr>
              <w:rPr>
                <w:lang w:val="nl-NL"/>
              </w:rPr>
            </w:pPr>
          </w:p>
        </w:tc>
      </w:tr>
      <w:tr w:rsidR="006D4D0D" w:rsidRPr="00CB2704" w14:paraId="47C0FFCB" w14:textId="77777777" w:rsidTr="00812792">
        <w:trPr>
          <w:trHeight w:val="409"/>
        </w:trPr>
        <w:tc>
          <w:tcPr>
            <w:tcW w:w="4299" w:type="dxa"/>
          </w:tcPr>
          <w:p w14:paraId="6E582B5E" w14:textId="77777777" w:rsidR="006D4D0D" w:rsidRPr="00B17005" w:rsidRDefault="006D4D0D" w:rsidP="00812792">
            <w:pPr>
              <w:pStyle w:val="Opsomming1"/>
              <w:numPr>
                <w:ilvl w:val="0"/>
                <w:numId w:val="0"/>
              </w:numPr>
              <w:ind w:left="357" w:hanging="357"/>
              <w:rPr>
                <w:rFonts w:eastAsiaTheme="minorEastAsia"/>
                <w:lang w:val="nl-NL"/>
              </w:rPr>
            </w:pPr>
            <w:r>
              <w:rPr>
                <w:rFonts w:eastAsiaTheme="minorEastAsia"/>
                <w:lang w:val="nl-NL"/>
              </w:rPr>
              <w:t xml:space="preserve">Wet van Ohm </w:t>
            </w:r>
            <m:oMath>
              <m:r>
                <w:rPr>
                  <w:rFonts w:ascii="Cambria Math" w:eastAsiaTheme="minorEastAsia" w:hAnsi="Cambria Math"/>
                  <w:lang w:val="nl-NL"/>
                </w:rPr>
                <m:t>U=I.R</m:t>
              </m:r>
            </m:oMath>
          </w:p>
        </w:tc>
        <w:tc>
          <w:tcPr>
            <w:tcW w:w="4299" w:type="dxa"/>
          </w:tcPr>
          <w:p w14:paraId="4784ABD6" w14:textId="77777777" w:rsidR="006D4D0D" w:rsidRPr="00CB2704" w:rsidRDefault="006D4D0D" w:rsidP="00812792">
            <w:pPr>
              <w:rPr>
                <w:rFonts w:eastAsiaTheme="minorEastAsia"/>
              </w:rPr>
            </w:pPr>
            <w:r>
              <w:rPr>
                <w:rFonts w:eastAsiaTheme="minorEastAsia"/>
              </w:rPr>
              <w:t xml:space="preserve">Wet van Pouillet </w:t>
            </w:r>
            <m:oMath>
              <m:r>
                <w:rPr>
                  <w:rFonts w:ascii="Cambria Math" w:eastAsiaTheme="minorEastAsia" w:hAnsi="Cambria Math"/>
                </w:rPr>
                <m:t>R= ρ.</m:t>
              </m:r>
              <m:f>
                <m:fPr>
                  <m:ctrlPr>
                    <w:rPr>
                      <w:rFonts w:ascii="Cambria Math" w:eastAsiaTheme="minorEastAsia" w:hAnsi="Cambria Math"/>
                      <w:i/>
                    </w:rPr>
                  </m:ctrlPr>
                </m:fPr>
                <m:num>
                  <m:r>
                    <w:rPr>
                      <w:rFonts w:ascii="Cambria Math" w:eastAsiaTheme="minorEastAsia" w:hAnsi="Cambria Math"/>
                    </w:rPr>
                    <m:t>l</m:t>
                  </m:r>
                </m:num>
                <m:den>
                  <m:r>
                    <w:rPr>
                      <w:rFonts w:ascii="Cambria Math" w:eastAsiaTheme="minorEastAsia" w:hAnsi="Cambria Math"/>
                    </w:rPr>
                    <m:t>A</m:t>
                  </m:r>
                </m:den>
              </m:f>
            </m:oMath>
          </w:p>
        </w:tc>
      </w:tr>
      <w:tr w:rsidR="006D4D0D" w14:paraId="6718BB4F" w14:textId="77777777" w:rsidTr="00812792">
        <w:trPr>
          <w:trHeight w:val="409"/>
        </w:trPr>
        <w:tc>
          <w:tcPr>
            <w:tcW w:w="4299" w:type="dxa"/>
          </w:tcPr>
          <w:p w14:paraId="5221DA6C" w14:textId="77777777" w:rsidR="006D4D0D" w:rsidRPr="00CB2704" w:rsidRDefault="006D4D0D" w:rsidP="00812792">
            <w:pPr>
              <w:rPr>
                <w:rFonts w:eastAsiaTheme="minorEastAsia"/>
                <w:lang w:val="nl-NL"/>
              </w:rPr>
            </w:pPr>
            <w:r>
              <w:rPr>
                <w:lang w:val="nl-NL"/>
              </w:rPr>
              <w:t xml:space="preserve">Geleidbaarheid </w:t>
            </w:r>
            <m:oMath>
              <m:r>
                <w:rPr>
                  <w:rFonts w:ascii="Cambria Math" w:hAnsi="Cambria Math"/>
                  <w:lang w:val="nl-NL"/>
                </w:rPr>
                <m:t>G=</m:t>
              </m:r>
              <m:f>
                <m:fPr>
                  <m:ctrlPr>
                    <w:rPr>
                      <w:rFonts w:ascii="Cambria Math" w:hAnsi="Cambria Math"/>
                      <w:i/>
                      <w:lang w:val="nl-NL"/>
                    </w:rPr>
                  </m:ctrlPr>
                </m:fPr>
                <m:num>
                  <m:r>
                    <w:rPr>
                      <w:rFonts w:ascii="Cambria Math" w:hAnsi="Cambria Math"/>
                      <w:lang w:val="nl-NL"/>
                    </w:rPr>
                    <m:t>I</m:t>
                  </m:r>
                </m:num>
                <m:den>
                  <m:r>
                    <w:rPr>
                      <w:rFonts w:ascii="Cambria Math" w:hAnsi="Cambria Math"/>
                      <w:lang w:val="nl-NL"/>
                    </w:rPr>
                    <m:t>U</m:t>
                  </m:r>
                </m:den>
              </m:f>
            </m:oMath>
          </w:p>
        </w:tc>
        <w:tc>
          <w:tcPr>
            <w:tcW w:w="4299" w:type="dxa"/>
          </w:tcPr>
          <w:p w14:paraId="77C54C9B" w14:textId="77777777" w:rsidR="006D4D0D" w:rsidRDefault="006D4D0D" w:rsidP="00812792">
            <w:pPr>
              <w:rPr>
                <w:lang w:val="nl-NL"/>
              </w:rPr>
            </w:pPr>
          </w:p>
        </w:tc>
      </w:tr>
      <w:tr w:rsidR="006D4D0D" w14:paraId="06030A8F" w14:textId="77777777" w:rsidTr="00812792">
        <w:trPr>
          <w:trHeight w:val="409"/>
        </w:trPr>
        <w:tc>
          <w:tcPr>
            <w:tcW w:w="4299" w:type="dxa"/>
          </w:tcPr>
          <w:p w14:paraId="3AD6C035" w14:textId="77777777" w:rsidR="006D4D0D" w:rsidRPr="009936E2" w:rsidRDefault="006D4D0D" w:rsidP="00812792">
            <w:pPr>
              <w:rPr>
                <w:rFonts w:eastAsiaTheme="minorEastAsia"/>
                <w:lang w:val="nl-NL"/>
              </w:rPr>
            </w:pPr>
          </w:p>
        </w:tc>
        <w:tc>
          <w:tcPr>
            <w:tcW w:w="4299" w:type="dxa"/>
          </w:tcPr>
          <w:p w14:paraId="5B988A6B" w14:textId="77777777" w:rsidR="006D4D0D" w:rsidRPr="00DF2DE0" w:rsidRDefault="006D4D0D" w:rsidP="00812792">
            <w:pPr>
              <w:rPr>
                <w:rFonts w:eastAsiaTheme="minorEastAsia"/>
                <w:lang w:val="nl-NL"/>
              </w:rPr>
            </w:pPr>
            <w:r>
              <w:rPr>
                <w:rFonts w:eastAsiaTheme="minorEastAsia"/>
                <w:lang w:val="nl-NL"/>
              </w:rPr>
              <w:t xml:space="preserve">Coulombkracht </w:t>
            </w:r>
            <m:oMath>
              <m:r>
                <w:rPr>
                  <w:rFonts w:ascii="Cambria Math" w:eastAsiaTheme="minorEastAsia" w:hAnsi="Cambria Math"/>
                  <w:lang w:val="nl-NL"/>
                </w:rPr>
                <m:t>F=k.</m:t>
              </m:r>
              <m:f>
                <m:fPr>
                  <m:ctrlPr>
                    <w:rPr>
                      <w:rFonts w:ascii="Cambria Math" w:eastAsiaTheme="minorEastAsia" w:hAnsi="Cambria Math"/>
                      <w:i/>
                      <w:lang w:val="nl-NL"/>
                    </w:rPr>
                  </m:ctrlPr>
                </m:fPr>
                <m:num>
                  <m:sSub>
                    <m:sSubPr>
                      <m:ctrlPr>
                        <w:rPr>
                          <w:rFonts w:ascii="Cambria Math" w:eastAsiaTheme="minorEastAsia" w:hAnsi="Cambria Math"/>
                          <w:i/>
                          <w:lang w:val="nl-NL"/>
                        </w:rPr>
                      </m:ctrlPr>
                    </m:sSubPr>
                    <m:e>
                      <m:r>
                        <w:rPr>
                          <w:rFonts w:ascii="Cambria Math" w:eastAsiaTheme="minorEastAsia" w:hAnsi="Cambria Math"/>
                          <w:lang w:val="nl-NL"/>
                        </w:rPr>
                        <m:t>Q</m:t>
                      </m:r>
                    </m:e>
                    <m:sub>
                      <m:r>
                        <w:rPr>
                          <w:rFonts w:ascii="Cambria Math" w:eastAsiaTheme="minorEastAsia" w:hAnsi="Cambria Math"/>
                          <w:lang w:val="nl-NL"/>
                        </w:rPr>
                        <m:t>1</m:t>
                      </m:r>
                    </m:sub>
                  </m:sSub>
                  <m:r>
                    <w:rPr>
                      <w:rFonts w:ascii="Cambria Math" w:eastAsiaTheme="minorEastAsia" w:hAnsi="Cambria Math"/>
                      <w:lang w:val="nl-NL"/>
                    </w:rPr>
                    <m:t>.</m:t>
                  </m:r>
                  <m:sSub>
                    <m:sSubPr>
                      <m:ctrlPr>
                        <w:rPr>
                          <w:rFonts w:ascii="Cambria Math" w:eastAsiaTheme="minorEastAsia" w:hAnsi="Cambria Math"/>
                          <w:i/>
                          <w:lang w:val="nl-NL"/>
                        </w:rPr>
                      </m:ctrlPr>
                    </m:sSubPr>
                    <m:e>
                      <m:r>
                        <w:rPr>
                          <w:rFonts w:ascii="Cambria Math" w:eastAsiaTheme="minorEastAsia" w:hAnsi="Cambria Math"/>
                          <w:lang w:val="nl-NL"/>
                        </w:rPr>
                        <m:t>Q</m:t>
                      </m:r>
                    </m:e>
                    <m:sub>
                      <m:r>
                        <w:rPr>
                          <w:rFonts w:ascii="Cambria Math" w:eastAsiaTheme="minorEastAsia" w:hAnsi="Cambria Math"/>
                          <w:lang w:val="nl-NL"/>
                        </w:rPr>
                        <m:t>2</m:t>
                      </m:r>
                    </m:sub>
                  </m:sSub>
                </m:num>
                <m:den>
                  <m:sSup>
                    <m:sSupPr>
                      <m:ctrlPr>
                        <w:rPr>
                          <w:rFonts w:ascii="Cambria Math" w:eastAsiaTheme="minorEastAsia" w:hAnsi="Cambria Math"/>
                          <w:i/>
                          <w:lang w:val="nl-NL"/>
                        </w:rPr>
                      </m:ctrlPr>
                    </m:sSupPr>
                    <m:e>
                      <m:r>
                        <w:rPr>
                          <w:rFonts w:ascii="Cambria Math" w:eastAsiaTheme="minorEastAsia" w:hAnsi="Cambria Math"/>
                          <w:lang w:val="nl-NL"/>
                        </w:rPr>
                        <m:t>r</m:t>
                      </m:r>
                    </m:e>
                    <m:sup>
                      <m:r>
                        <w:rPr>
                          <w:rFonts w:ascii="Cambria Math" w:eastAsiaTheme="minorEastAsia" w:hAnsi="Cambria Math"/>
                          <w:lang w:val="nl-NL"/>
                        </w:rPr>
                        <m:t>2</m:t>
                      </m:r>
                    </m:sup>
                  </m:sSup>
                </m:den>
              </m:f>
            </m:oMath>
          </w:p>
        </w:tc>
      </w:tr>
      <w:tr w:rsidR="006D4D0D" w14:paraId="3B2CF2F9" w14:textId="77777777" w:rsidTr="00812792">
        <w:trPr>
          <w:trHeight w:val="409"/>
        </w:trPr>
        <w:tc>
          <w:tcPr>
            <w:tcW w:w="4299" w:type="dxa"/>
          </w:tcPr>
          <w:p w14:paraId="3DB8C1B4" w14:textId="77777777" w:rsidR="006D4D0D" w:rsidRPr="009936E2" w:rsidRDefault="006D4D0D" w:rsidP="00812792">
            <w:pPr>
              <w:rPr>
                <w:rFonts w:eastAsiaTheme="minorEastAsia"/>
                <w:lang w:val="nl-NL"/>
              </w:rPr>
            </w:pPr>
          </w:p>
        </w:tc>
        <w:tc>
          <w:tcPr>
            <w:tcW w:w="4299" w:type="dxa"/>
          </w:tcPr>
          <w:p w14:paraId="73EBE13E" w14:textId="77777777" w:rsidR="006D4D0D" w:rsidRPr="00DF2DE0" w:rsidRDefault="006D4D0D" w:rsidP="00812792">
            <w:pPr>
              <w:rPr>
                <w:rFonts w:eastAsiaTheme="minorEastAsia"/>
                <w:lang w:val="nl-NL"/>
              </w:rPr>
            </w:pPr>
            <w:r>
              <w:rPr>
                <w:rFonts w:eastAsiaTheme="minorEastAsia"/>
                <w:lang w:val="nl-NL"/>
              </w:rPr>
              <w:t xml:space="preserve">Elektrische veldsterkte in een punt </w:t>
            </w:r>
            <m:oMath>
              <m:r>
                <w:rPr>
                  <w:rFonts w:ascii="Cambria Math" w:eastAsiaTheme="minorEastAsia" w:hAnsi="Cambria Math"/>
                  <w:lang w:val="nl-NL"/>
                </w:rPr>
                <m:t>E=k.</m:t>
              </m:r>
              <m:f>
                <m:fPr>
                  <m:ctrlPr>
                    <w:rPr>
                      <w:rFonts w:ascii="Cambria Math" w:eastAsiaTheme="minorEastAsia" w:hAnsi="Cambria Math"/>
                      <w:i/>
                      <w:lang w:val="nl-NL"/>
                    </w:rPr>
                  </m:ctrlPr>
                </m:fPr>
                <m:num>
                  <m:r>
                    <w:rPr>
                      <w:rFonts w:ascii="Cambria Math" w:eastAsiaTheme="minorEastAsia" w:hAnsi="Cambria Math"/>
                      <w:lang w:val="nl-NL"/>
                    </w:rPr>
                    <m:t>Q</m:t>
                  </m:r>
                </m:num>
                <m:den>
                  <m:sSup>
                    <m:sSupPr>
                      <m:ctrlPr>
                        <w:rPr>
                          <w:rFonts w:ascii="Cambria Math" w:eastAsiaTheme="minorEastAsia" w:hAnsi="Cambria Math"/>
                          <w:i/>
                          <w:lang w:val="nl-NL"/>
                        </w:rPr>
                      </m:ctrlPr>
                    </m:sSupPr>
                    <m:e>
                      <m:r>
                        <w:rPr>
                          <w:rFonts w:ascii="Cambria Math" w:eastAsiaTheme="minorEastAsia" w:hAnsi="Cambria Math"/>
                          <w:lang w:val="nl-NL"/>
                        </w:rPr>
                        <m:t>r</m:t>
                      </m:r>
                    </m:e>
                    <m:sup>
                      <m:r>
                        <w:rPr>
                          <w:rFonts w:ascii="Cambria Math" w:eastAsiaTheme="minorEastAsia" w:hAnsi="Cambria Math"/>
                          <w:lang w:val="nl-NL"/>
                        </w:rPr>
                        <m:t>2</m:t>
                      </m:r>
                    </m:sup>
                  </m:sSup>
                </m:den>
              </m:f>
            </m:oMath>
          </w:p>
        </w:tc>
      </w:tr>
      <w:tr w:rsidR="006D4D0D" w14:paraId="0D5FBDDA" w14:textId="77777777" w:rsidTr="00812792">
        <w:trPr>
          <w:trHeight w:val="409"/>
        </w:trPr>
        <w:tc>
          <w:tcPr>
            <w:tcW w:w="4299" w:type="dxa"/>
          </w:tcPr>
          <w:p w14:paraId="46720037" w14:textId="77777777" w:rsidR="006D4D0D" w:rsidRDefault="006D4D0D" w:rsidP="00812792">
            <w:pPr>
              <w:rPr>
                <w:lang w:val="nl-NL"/>
              </w:rPr>
            </w:pPr>
          </w:p>
        </w:tc>
        <w:tc>
          <w:tcPr>
            <w:tcW w:w="4299" w:type="dxa"/>
          </w:tcPr>
          <w:p w14:paraId="1E7F1BF1" w14:textId="77777777" w:rsidR="006D4D0D" w:rsidRPr="00CB2704" w:rsidRDefault="006D4D0D" w:rsidP="00812792">
            <w:pPr>
              <w:rPr>
                <w:rFonts w:eastAsiaTheme="minorEastAsia"/>
                <w:lang w:val="nl-NL"/>
              </w:rPr>
            </w:pPr>
            <w:r>
              <w:rPr>
                <w:lang w:val="nl-NL"/>
              </w:rPr>
              <w:t xml:space="preserve">Homogeen elektrisch veld </w:t>
            </w:r>
            <m:oMath>
              <m:r>
                <w:rPr>
                  <w:rFonts w:ascii="Cambria Math" w:hAnsi="Cambria Math"/>
                  <w:lang w:val="nl-NL"/>
                </w:rPr>
                <m:t>E=</m:t>
              </m:r>
              <m:f>
                <m:fPr>
                  <m:ctrlPr>
                    <w:rPr>
                      <w:rFonts w:ascii="Cambria Math" w:hAnsi="Cambria Math"/>
                      <w:i/>
                      <w:lang w:val="nl-NL"/>
                    </w:rPr>
                  </m:ctrlPr>
                </m:fPr>
                <m:num>
                  <m:r>
                    <w:rPr>
                      <w:rFonts w:ascii="Cambria Math" w:hAnsi="Cambria Math"/>
                      <w:lang w:val="nl-NL"/>
                    </w:rPr>
                    <m:t>U</m:t>
                  </m:r>
                </m:num>
                <m:den>
                  <m:r>
                    <w:rPr>
                      <w:rFonts w:ascii="Cambria Math" w:hAnsi="Cambria Math"/>
                      <w:lang w:val="nl-NL"/>
                    </w:rPr>
                    <m:t>d</m:t>
                  </m:r>
                </m:den>
              </m:f>
            </m:oMath>
          </w:p>
        </w:tc>
      </w:tr>
      <w:tr w:rsidR="006D4D0D" w14:paraId="7F379A45" w14:textId="77777777" w:rsidTr="00812792">
        <w:trPr>
          <w:trHeight w:val="409"/>
        </w:trPr>
        <w:tc>
          <w:tcPr>
            <w:tcW w:w="4299" w:type="dxa"/>
          </w:tcPr>
          <w:p w14:paraId="2D030ABF" w14:textId="77777777" w:rsidR="006D4D0D" w:rsidRDefault="006D4D0D" w:rsidP="00812792">
            <w:pPr>
              <w:rPr>
                <w:lang w:val="nl-NL"/>
              </w:rPr>
            </w:pPr>
          </w:p>
        </w:tc>
        <w:tc>
          <w:tcPr>
            <w:tcW w:w="4299" w:type="dxa"/>
          </w:tcPr>
          <w:p w14:paraId="68BFFDDA" w14:textId="77777777" w:rsidR="006D4D0D" w:rsidRDefault="006D4D0D" w:rsidP="00812792">
            <w:pPr>
              <w:rPr>
                <w:rFonts w:eastAsiaTheme="minorEastAsia"/>
                <w:lang w:val="nl-NL"/>
              </w:rPr>
            </w:pPr>
            <w:r>
              <w:rPr>
                <w:lang w:val="nl-NL"/>
              </w:rPr>
              <w:t xml:space="preserve">Capaciteit van een condensator </w:t>
            </w:r>
            <m:oMath>
              <m:r>
                <w:rPr>
                  <w:rFonts w:ascii="Cambria Math" w:hAnsi="Cambria Math"/>
                  <w:lang w:val="nl-NL"/>
                </w:rPr>
                <m:t>C=</m:t>
              </m:r>
              <m:f>
                <m:fPr>
                  <m:ctrlPr>
                    <w:rPr>
                      <w:rFonts w:ascii="Cambria Math" w:hAnsi="Cambria Math"/>
                      <w:i/>
                      <w:lang w:val="nl-NL"/>
                    </w:rPr>
                  </m:ctrlPr>
                </m:fPr>
                <m:num>
                  <m:r>
                    <w:rPr>
                      <w:rFonts w:ascii="Cambria Math" w:hAnsi="Cambria Math"/>
                      <w:lang w:val="nl-NL"/>
                    </w:rPr>
                    <m:t>Q</m:t>
                  </m:r>
                </m:num>
                <m:den>
                  <m:r>
                    <w:rPr>
                      <w:rFonts w:ascii="Cambria Math" w:hAnsi="Cambria Math"/>
                      <w:lang w:val="nl-NL"/>
                    </w:rPr>
                    <m:t>U</m:t>
                  </m:r>
                </m:den>
              </m:f>
            </m:oMath>
            <w:r>
              <w:rPr>
                <w:rFonts w:eastAsiaTheme="minorEastAsia"/>
                <w:lang w:val="nl-NL"/>
              </w:rPr>
              <w:t xml:space="preserve"> </w:t>
            </w:r>
          </w:p>
          <w:p w14:paraId="287A8471" w14:textId="77777777" w:rsidR="006D4D0D" w:rsidRDefault="006D4D0D" w:rsidP="00812792">
            <w:pPr>
              <w:rPr>
                <w:lang w:val="nl-NL"/>
              </w:rPr>
            </w:pPr>
            <w:r>
              <w:rPr>
                <w:rFonts w:eastAsiaTheme="minorEastAsia"/>
                <w:lang w:val="nl-NL"/>
              </w:rPr>
              <w:t xml:space="preserve">en </w:t>
            </w:r>
            <m:oMath>
              <m:r>
                <w:rPr>
                  <w:rFonts w:ascii="Cambria Math" w:eastAsiaTheme="minorEastAsia" w:hAnsi="Cambria Math"/>
                  <w:lang w:val="nl-NL"/>
                </w:rPr>
                <m:t>C=ε.</m:t>
              </m:r>
              <m:f>
                <m:fPr>
                  <m:ctrlPr>
                    <w:rPr>
                      <w:rFonts w:ascii="Cambria Math" w:eastAsiaTheme="minorEastAsia" w:hAnsi="Cambria Math"/>
                      <w:i/>
                      <w:lang w:val="nl-NL"/>
                    </w:rPr>
                  </m:ctrlPr>
                </m:fPr>
                <m:num>
                  <m:r>
                    <w:rPr>
                      <w:rFonts w:ascii="Cambria Math" w:eastAsiaTheme="minorEastAsia" w:hAnsi="Cambria Math"/>
                      <w:lang w:val="nl-NL"/>
                    </w:rPr>
                    <m:t>A</m:t>
                  </m:r>
                </m:num>
                <m:den>
                  <m:r>
                    <w:rPr>
                      <w:rFonts w:ascii="Cambria Math" w:eastAsiaTheme="minorEastAsia" w:hAnsi="Cambria Math"/>
                      <w:lang w:val="nl-NL"/>
                    </w:rPr>
                    <m:t>d</m:t>
                  </m:r>
                </m:den>
              </m:f>
            </m:oMath>
          </w:p>
        </w:tc>
      </w:tr>
      <w:tr w:rsidR="006D4D0D" w14:paraId="4A094E60" w14:textId="77777777" w:rsidTr="00812792">
        <w:trPr>
          <w:trHeight w:val="409"/>
        </w:trPr>
        <w:tc>
          <w:tcPr>
            <w:tcW w:w="4299" w:type="dxa"/>
          </w:tcPr>
          <w:p w14:paraId="13264440" w14:textId="77777777" w:rsidR="006D4D0D" w:rsidRDefault="006D4D0D" w:rsidP="00812792">
            <w:pPr>
              <w:rPr>
                <w:lang w:val="nl-NL"/>
              </w:rPr>
            </w:pPr>
          </w:p>
        </w:tc>
        <w:tc>
          <w:tcPr>
            <w:tcW w:w="4299" w:type="dxa"/>
          </w:tcPr>
          <w:p w14:paraId="3E151667" w14:textId="77777777" w:rsidR="006D4D0D" w:rsidRDefault="006D4D0D" w:rsidP="00812792">
            <w:pPr>
              <w:rPr>
                <w:lang w:val="nl-NL"/>
              </w:rPr>
            </w:pPr>
            <w:r>
              <w:rPr>
                <w:lang w:val="nl-NL"/>
              </w:rPr>
              <w:t xml:space="preserve">Magnetische inductie bij een stroomvoerende rechte geleider </w:t>
            </w:r>
            <m:oMath>
              <m:r>
                <m:rPr>
                  <m:sty m:val="p"/>
                </m:rPr>
                <w:rPr>
                  <w:rFonts w:ascii="Cambria Math" w:hAnsi="Cambria Math"/>
                  <w:lang w:val="nl-NL"/>
                </w:rPr>
                <m:t>Β</m:t>
              </m:r>
              <m:r>
                <w:rPr>
                  <w:rFonts w:ascii="Cambria Math" w:hAnsi="Cambria Math"/>
                  <w:lang w:val="nl-NL"/>
                </w:rPr>
                <m:t>=</m:t>
              </m:r>
              <m:f>
                <m:fPr>
                  <m:ctrlPr>
                    <w:rPr>
                      <w:rFonts w:ascii="Cambria Math" w:hAnsi="Cambria Math"/>
                      <w:i/>
                      <w:lang w:val="nl-NL"/>
                    </w:rPr>
                  </m:ctrlPr>
                </m:fPr>
                <m:num>
                  <m:r>
                    <w:rPr>
                      <w:rFonts w:ascii="Cambria Math" w:hAnsi="Cambria Math"/>
                      <w:lang w:val="nl-NL"/>
                    </w:rPr>
                    <m:t>μ.l</m:t>
                  </m:r>
                </m:num>
                <m:den>
                  <m:r>
                    <w:rPr>
                      <w:rFonts w:ascii="Cambria Math" w:hAnsi="Cambria Math"/>
                      <w:lang w:val="nl-NL"/>
                    </w:rPr>
                    <m:t>2π.r</m:t>
                  </m:r>
                </m:den>
              </m:f>
            </m:oMath>
          </w:p>
        </w:tc>
      </w:tr>
      <w:tr w:rsidR="006D4D0D" w14:paraId="14BEF328" w14:textId="77777777" w:rsidTr="00812792">
        <w:trPr>
          <w:trHeight w:val="409"/>
        </w:trPr>
        <w:tc>
          <w:tcPr>
            <w:tcW w:w="4299" w:type="dxa"/>
          </w:tcPr>
          <w:p w14:paraId="6210945C" w14:textId="77777777" w:rsidR="006D4D0D" w:rsidRDefault="006D4D0D" w:rsidP="00812792">
            <w:pPr>
              <w:rPr>
                <w:lang w:val="nl-NL"/>
              </w:rPr>
            </w:pPr>
          </w:p>
        </w:tc>
        <w:tc>
          <w:tcPr>
            <w:tcW w:w="4299" w:type="dxa"/>
          </w:tcPr>
          <w:p w14:paraId="3118854F" w14:textId="77777777" w:rsidR="006D4D0D" w:rsidRDefault="006D4D0D" w:rsidP="00812792">
            <w:pPr>
              <w:rPr>
                <w:lang w:val="nl-NL"/>
              </w:rPr>
            </w:pPr>
            <w:r>
              <w:rPr>
                <w:lang w:val="nl-NL"/>
              </w:rPr>
              <w:t xml:space="preserve">Magnetische inductie bij een stroomvoerende spoel </w:t>
            </w:r>
            <m:oMath>
              <m:r>
                <w:rPr>
                  <w:rFonts w:ascii="Cambria Math" w:hAnsi="Cambria Math"/>
                  <w:lang w:val="nl-NL"/>
                </w:rPr>
                <m:t xml:space="preserve">B= </m:t>
              </m:r>
              <m:f>
                <m:fPr>
                  <m:ctrlPr>
                    <w:rPr>
                      <w:rFonts w:ascii="Cambria Math" w:hAnsi="Cambria Math"/>
                      <w:i/>
                      <w:lang w:val="nl-NL"/>
                    </w:rPr>
                  </m:ctrlPr>
                </m:fPr>
                <m:num>
                  <m:r>
                    <w:rPr>
                      <w:rFonts w:ascii="Cambria Math" w:hAnsi="Cambria Math"/>
                      <w:lang w:val="nl-NL"/>
                    </w:rPr>
                    <m:t>μ.I.N</m:t>
                  </m:r>
                </m:num>
                <m:den>
                  <m:r>
                    <w:rPr>
                      <w:rFonts w:ascii="Cambria Math" w:hAnsi="Cambria Math"/>
                      <w:lang w:val="nl-NL"/>
                    </w:rPr>
                    <m:t>l</m:t>
                  </m:r>
                </m:den>
              </m:f>
            </m:oMath>
          </w:p>
        </w:tc>
      </w:tr>
      <w:tr w:rsidR="006D4D0D" w14:paraId="3A9DEC71" w14:textId="77777777" w:rsidTr="00812792">
        <w:trPr>
          <w:trHeight w:val="409"/>
        </w:trPr>
        <w:tc>
          <w:tcPr>
            <w:tcW w:w="4299" w:type="dxa"/>
          </w:tcPr>
          <w:p w14:paraId="7C82F5A2" w14:textId="77777777" w:rsidR="006D4D0D" w:rsidRDefault="006D4D0D" w:rsidP="00812792">
            <w:pPr>
              <w:rPr>
                <w:lang w:val="nl-NL"/>
              </w:rPr>
            </w:pPr>
          </w:p>
        </w:tc>
        <w:tc>
          <w:tcPr>
            <w:tcW w:w="4299" w:type="dxa"/>
          </w:tcPr>
          <w:p w14:paraId="47163938" w14:textId="77777777" w:rsidR="006D4D0D" w:rsidRDefault="006D4D0D" w:rsidP="00812792">
            <w:pPr>
              <w:rPr>
                <w:lang w:val="nl-NL"/>
              </w:rPr>
            </w:pPr>
            <w:r>
              <w:rPr>
                <w:lang w:val="nl-NL"/>
              </w:rPr>
              <w:t xml:space="preserve">Kracht op een stroomvoerende geleider in een magnetisch veld </w:t>
            </w:r>
            <m:oMath>
              <m:r>
                <w:rPr>
                  <w:rFonts w:ascii="Cambria Math" w:hAnsi="Cambria Math"/>
                  <w:lang w:val="nl-NL"/>
                </w:rPr>
                <m:t>F=B.l.I.</m:t>
              </m:r>
              <m:func>
                <m:funcPr>
                  <m:ctrlPr>
                    <w:rPr>
                      <w:rFonts w:ascii="Cambria Math" w:hAnsi="Cambria Math"/>
                      <w:i/>
                      <w:lang w:val="nl-NL"/>
                    </w:rPr>
                  </m:ctrlPr>
                </m:funcPr>
                <m:fName>
                  <m:r>
                    <m:rPr>
                      <m:sty m:val="p"/>
                    </m:rPr>
                    <w:rPr>
                      <w:rFonts w:ascii="Cambria Math" w:hAnsi="Cambria Math"/>
                      <w:lang w:val="nl-NL"/>
                    </w:rPr>
                    <m:t>sin</m:t>
                  </m:r>
                </m:fName>
                <m:e>
                  <m:r>
                    <w:rPr>
                      <w:rFonts w:ascii="Cambria Math" w:hAnsi="Cambria Math"/>
                      <w:lang w:val="nl-NL"/>
                    </w:rPr>
                    <m:t>α</m:t>
                  </m:r>
                </m:e>
              </m:func>
            </m:oMath>
          </w:p>
        </w:tc>
      </w:tr>
      <w:tr w:rsidR="006D4D0D" w14:paraId="5C288145" w14:textId="77777777" w:rsidTr="00812792">
        <w:trPr>
          <w:trHeight w:val="409"/>
        </w:trPr>
        <w:tc>
          <w:tcPr>
            <w:tcW w:w="4299" w:type="dxa"/>
          </w:tcPr>
          <w:p w14:paraId="57846F62" w14:textId="77777777" w:rsidR="006D4D0D" w:rsidRDefault="006D4D0D" w:rsidP="00812792">
            <w:pPr>
              <w:rPr>
                <w:lang w:val="nl-NL"/>
              </w:rPr>
            </w:pPr>
          </w:p>
        </w:tc>
        <w:tc>
          <w:tcPr>
            <w:tcW w:w="4299" w:type="dxa"/>
          </w:tcPr>
          <w:p w14:paraId="0EB1F59F" w14:textId="77777777" w:rsidR="006D4D0D" w:rsidRPr="00763371" w:rsidRDefault="006D4D0D" w:rsidP="00812792">
            <w:pPr>
              <w:rPr>
                <w:rFonts w:ascii="Cambria Math" w:hAnsi="Cambria Math"/>
                <w:i/>
                <w:lang w:val="nl-NL"/>
              </w:rPr>
            </w:pPr>
            <w:r>
              <w:rPr>
                <w:lang w:val="nl-NL"/>
              </w:rPr>
              <w:t xml:space="preserve">Magnetische flux </w:t>
            </w:r>
            <m:oMath>
              <m:r>
                <w:rPr>
                  <w:rFonts w:ascii="Cambria Math" w:hAnsi="Cambria Math"/>
                  <w:lang w:val="nl-NL"/>
                </w:rPr>
                <m:t>ϕ=A.B.</m:t>
              </m:r>
              <m:func>
                <m:funcPr>
                  <m:ctrlPr>
                    <w:rPr>
                      <w:rFonts w:ascii="Cambria Math" w:hAnsi="Cambria Math"/>
                      <w:i/>
                      <w:lang w:val="nl-NL"/>
                    </w:rPr>
                  </m:ctrlPr>
                </m:funcPr>
                <m:fName>
                  <m:r>
                    <m:rPr>
                      <m:sty m:val="p"/>
                    </m:rPr>
                    <w:rPr>
                      <w:rFonts w:ascii="Cambria Math" w:hAnsi="Cambria Math"/>
                      <w:lang w:val="nl-NL"/>
                    </w:rPr>
                    <m:t>cos</m:t>
                  </m:r>
                </m:fName>
                <m:e>
                  <m:r>
                    <w:rPr>
                      <w:rFonts w:ascii="Cambria Math" w:hAnsi="Cambria Math"/>
                      <w:lang w:val="nl-NL"/>
                    </w:rPr>
                    <m:t>α</m:t>
                  </m:r>
                </m:e>
              </m:func>
            </m:oMath>
          </w:p>
        </w:tc>
      </w:tr>
      <w:tr w:rsidR="006D4D0D" w14:paraId="40F569EF" w14:textId="77777777" w:rsidTr="00812792">
        <w:trPr>
          <w:trHeight w:val="409"/>
        </w:trPr>
        <w:tc>
          <w:tcPr>
            <w:tcW w:w="4299" w:type="dxa"/>
          </w:tcPr>
          <w:p w14:paraId="18F409DD" w14:textId="77777777" w:rsidR="006D4D0D" w:rsidRDefault="006D4D0D" w:rsidP="00812792">
            <w:pPr>
              <w:rPr>
                <w:lang w:val="nl-NL"/>
              </w:rPr>
            </w:pPr>
          </w:p>
        </w:tc>
        <w:tc>
          <w:tcPr>
            <w:tcW w:w="4299" w:type="dxa"/>
          </w:tcPr>
          <w:p w14:paraId="652B15EF" w14:textId="77777777" w:rsidR="006D4D0D" w:rsidRDefault="006D4D0D" w:rsidP="00812792">
            <w:pPr>
              <w:rPr>
                <w:lang w:val="nl-NL"/>
              </w:rPr>
            </w:pPr>
            <w:r>
              <w:rPr>
                <w:lang w:val="nl-NL"/>
              </w:rPr>
              <w:t xml:space="preserve">Inductiespanning </w:t>
            </w:r>
            <m:oMath>
              <m:r>
                <w:rPr>
                  <w:rFonts w:ascii="Cambria Math" w:hAnsi="Cambria Math"/>
                  <w:lang w:val="nl-NL"/>
                </w:rPr>
                <m:t>U=-N</m:t>
              </m:r>
              <m:f>
                <m:fPr>
                  <m:ctrlPr>
                    <w:rPr>
                      <w:rFonts w:ascii="Cambria Math" w:hAnsi="Cambria Math"/>
                      <w:i/>
                      <w:lang w:val="nl-NL"/>
                    </w:rPr>
                  </m:ctrlPr>
                </m:fPr>
                <m:num>
                  <m:r>
                    <w:rPr>
                      <w:rFonts w:ascii="Cambria Math" w:hAnsi="Cambria Math"/>
                      <w:lang w:val="nl-NL"/>
                    </w:rPr>
                    <m:t>∆ϕ</m:t>
                  </m:r>
                </m:num>
                <m:den>
                  <m:r>
                    <w:rPr>
                      <w:rFonts w:ascii="Cambria Math" w:hAnsi="Cambria Math"/>
                      <w:lang w:val="nl-NL"/>
                    </w:rPr>
                    <m:t>∆t</m:t>
                  </m:r>
                </m:den>
              </m:f>
            </m:oMath>
          </w:p>
        </w:tc>
      </w:tr>
      <w:tr w:rsidR="006D4D0D" w14:paraId="47A117D7" w14:textId="77777777" w:rsidTr="00812792">
        <w:trPr>
          <w:trHeight w:val="409"/>
        </w:trPr>
        <w:tc>
          <w:tcPr>
            <w:tcW w:w="4299" w:type="dxa"/>
          </w:tcPr>
          <w:p w14:paraId="21EDD62F" w14:textId="77777777" w:rsidR="006D4D0D" w:rsidRDefault="006D4D0D" w:rsidP="00812792">
            <w:pPr>
              <w:rPr>
                <w:lang w:val="nl-NL"/>
              </w:rPr>
            </w:pPr>
          </w:p>
        </w:tc>
        <w:tc>
          <w:tcPr>
            <w:tcW w:w="4299" w:type="dxa"/>
          </w:tcPr>
          <w:p w14:paraId="3C3E932E" w14:textId="77777777" w:rsidR="006D4D0D" w:rsidRDefault="006D4D0D" w:rsidP="00812792">
            <w:pPr>
              <w:rPr>
                <w:lang w:val="nl-NL"/>
              </w:rPr>
            </w:pPr>
            <w:r>
              <w:rPr>
                <w:lang w:val="nl-NL"/>
              </w:rPr>
              <w:t xml:space="preserve">Zelfinductie </w:t>
            </w:r>
            <m:oMath>
              <m:r>
                <w:rPr>
                  <w:rFonts w:ascii="Cambria Math" w:hAnsi="Cambria Math"/>
                  <w:lang w:val="nl-NL"/>
                </w:rPr>
                <m:t>U=-L</m:t>
              </m:r>
              <m:f>
                <m:fPr>
                  <m:ctrlPr>
                    <w:rPr>
                      <w:rFonts w:ascii="Cambria Math" w:hAnsi="Cambria Math"/>
                      <w:i/>
                      <w:lang w:val="nl-NL"/>
                    </w:rPr>
                  </m:ctrlPr>
                </m:fPr>
                <m:num>
                  <m:r>
                    <w:rPr>
                      <w:rFonts w:ascii="Cambria Math" w:hAnsi="Cambria Math"/>
                      <w:lang w:val="nl-NL"/>
                    </w:rPr>
                    <m:t>∆I</m:t>
                  </m:r>
                </m:num>
                <m:den>
                  <m:r>
                    <w:rPr>
                      <w:rFonts w:ascii="Cambria Math" w:hAnsi="Cambria Math"/>
                      <w:lang w:val="nl-NL"/>
                    </w:rPr>
                    <m:t>∆t</m:t>
                  </m:r>
                </m:den>
              </m:f>
            </m:oMath>
          </w:p>
        </w:tc>
      </w:tr>
    </w:tbl>
    <w:p w14:paraId="7CF16F96" w14:textId="33E90028" w:rsidR="006D4D0D" w:rsidRDefault="006D4D0D" w:rsidP="00882CAA">
      <w:pPr>
        <w:pStyle w:val="Kop3"/>
        <w:rPr>
          <w:lang w:val="nl-NL"/>
        </w:rPr>
      </w:pPr>
      <w:bookmarkStart w:id="59" w:name="_Toc65156262"/>
      <w:r>
        <w:rPr>
          <w:lang w:val="nl-NL"/>
        </w:rPr>
        <w:t>Druk in vaste stoffen, vloeistoffen en gassen, thermodynamica</w:t>
      </w:r>
      <w:r w:rsidR="00611C64">
        <w:rPr>
          <w:lang w:val="nl-NL"/>
        </w:rPr>
        <w:t>.</w:t>
      </w:r>
      <w:bookmarkEnd w:id="59"/>
    </w:p>
    <w:p w14:paraId="5552CA3F" w14:textId="6E043EC5" w:rsidR="006D4D0D" w:rsidRDefault="000B7CF6" w:rsidP="006D4D0D">
      <w:pPr>
        <w:rPr>
          <w:lang w:val="nl-NL"/>
        </w:rPr>
      </w:pPr>
      <w:r>
        <w:rPr>
          <w:lang w:val="nl-NL"/>
        </w:rPr>
        <w:t>Hydrostatica</w:t>
      </w:r>
      <w:r w:rsidR="006D4D0D">
        <w:rPr>
          <w:lang w:val="nl-NL"/>
        </w:rPr>
        <w:t>, thermodynamica</w:t>
      </w:r>
      <w:r w:rsidR="00611C64">
        <w:rPr>
          <w:lang w:val="nl-NL"/>
        </w:rPr>
        <w:t>.</w:t>
      </w:r>
    </w:p>
    <w:tbl>
      <w:tblPr>
        <w:tblStyle w:val="Tabelraster"/>
        <w:tblW w:w="0" w:type="auto"/>
        <w:tblLook w:val="04A0" w:firstRow="1" w:lastRow="0" w:firstColumn="1" w:lastColumn="0" w:noHBand="0" w:noVBand="1"/>
      </w:tblPr>
      <w:tblGrid>
        <w:gridCol w:w="4299"/>
        <w:gridCol w:w="4299"/>
      </w:tblGrid>
      <w:tr w:rsidR="006D4D0D" w14:paraId="69C450A3" w14:textId="77777777" w:rsidTr="00812792">
        <w:trPr>
          <w:trHeight w:val="409"/>
        </w:trPr>
        <w:tc>
          <w:tcPr>
            <w:tcW w:w="4299" w:type="dxa"/>
          </w:tcPr>
          <w:p w14:paraId="6425BD5C" w14:textId="77777777" w:rsidR="006D4D0D" w:rsidRPr="009936E2" w:rsidRDefault="006D4D0D" w:rsidP="00812792">
            <w:pPr>
              <w:rPr>
                <w:b/>
                <w:bCs/>
                <w:lang w:val="nl-NL"/>
              </w:rPr>
            </w:pPr>
            <w:r>
              <w:rPr>
                <w:b/>
                <w:bCs/>
                <w:lang w:val="nl-NL"/>
              </w:rPr>
              <w:t>Te kennen</w:t>
            </w:r>
          </w:p>
        </w:tc>
        <w:tc>
          <w:tcPr>
            <w:tcW w:w="4299" w:type="dxa"/>
          </w:tcPr>
          <w:p w14:paraId="16DE5089" w14:textId="77777777" w:rsidR="006D4D0D" w:rsidRPr="009936E2" w:rsidRDefault="006D4D0D" w:rsidP="00812792">
            <w:pPr>
              <w:rPr>
                <w:b/>
                <w:bCs/>
                <w:lang w:val="nl-NL"/>
              </w:rPr>
            </w:pPr>
            <w:r w:rsidRPr="009936E2">
              <w:rPr>
                <w:b/>
                <w:bCs/>
                <w:lang w:val="nl-NL"/>
              </w:rPr>
              <w:t>Te begrijpen, toepassen</w:t>
            </w:r>
          </w:p>
        </w:tc>
      </w:tr>
      <w:tr w:rsidR="006D4D0D" w14:paraId="282F7A6E" w14:textId="77777777" w:rsidTr="00812792">
        <w:trPr>
          <w:trHeight w:val="433"/>
        </w:trPr>
        <w:tc>
          <w:tcPr>
            <w:tcW w:w="4299" w:type="dxa"/>
          </w:tcPr>
          <w:p w14:paraId="2B567840" w14:textId="6A419CD6" w:rsidR="006D4D0D" w:rsidRPr="009936E2" w:rsidRDefault="006D4D0D" w:rsidP="00812792">
            <w:pPr>
              <w:rPr>
                <w:rFonts w:eastAsiaTheme="minorEastAsia"/>
                <w:lang w:val="nl-NL"/>
              </w:rPr>
            </w:pPr>
            <w:r>
              <w:rPr>
                <w:rFonts w:eastAsiaTheme="minorEastAsia"/>
                <w:lang w:val="nl-NL"/>
              </w:rPr>
              <w:t xml:space="preserve">Druk </w:t>
            </w:r>
            <w:r w:rsidR="00D53736">
              <w:rPr>
                <w:rFonts w:eastAsiaTheme="minorEastAsia"/>
                <w:lang w:val="nl-NL"/>
              </w:rPr>
              <w:t xml:space="preserve">p </w:t>
            </w:r>
            <m:oMath>
              <m:r>
                <w:rPr>
                  <w:rFonts w:ascii="Cambria Math" w:eastAsiaTheme="minorEastAsia" w:hAnsi="Cambria Math"/>
                  <w:lang w:val="nl-NL"/>
                </w:rPr>
                <m:t>=</m:t>
              </m:r>
              <m:f>
                <m:fPr>
                  <m:ctrlPr>
                    <w:rPr>
                      <w:rFonts w:ascii="Cambria Math" w:eastAsiaTheme="minorEastAsia" w:hAnsi="Cambria Math"/>
                      <w:i/>
                      <w:lang w:val="nl-NL"/>
                    </w:rPr>
                  </m:ctrlPr>
                </m:fPr>
                <m:num>
                  <m:r>
                    <w:rPr>
                      <w:rFonts w:ascii="Cambria Math" w:eastAsiaTheme="minorEastAsia" w:hAnsi="Cambria Math"/>
                      <w:lang w:val="nl-NL"/>
                    </w:rPr>
                    <m:t>F</m:t>
                  </m:r>
                </m:num>
                <m:den>
                  <m:r>
                    <w:rPr>
                      <w:rFonts w:ascii="Cambria Math" w:eastAsiaTheme="minorEastAsia" w:hAnsi="Cambria Math"/>
                      <w:lang w:val="nl-NL"/>
                    </w:rPr>
                    <m:t>A</m:t>
                  </m:r>
                </m:den>
              </m:f>
            </m:oMath>
          </w:p>
        </w:tc>
        <w:tc>
          <w:tcPr>
            <w:tcW w:w="4299" w:type="dxa"/>
          </w:tcPr>
          <w:p w14:paraId="2F4FEC78" w14:textId="77777777" w:rsidR="006D4D0D" w:rsidRDefault="006D4D0D" w:rsidP="00812792">
            <w:pPr>
              <w:rPr>
                <w:lang w:val="nl-NL"/>
              </w:rPr>
            </w:pPr>
            <w:r>
              <w:rPr>
                <w:lang w:val="nl-NL"/>
              </w:rPr>
              <w:t xml:space="preserve">Hydrostatische druk </w:t>
            </w:r>
            <m:oMath>
              <m:r>
                <w:rPr>
                  <w:rFonts w:ascii="Cambria Math" w:hAnsi="Cambria Math"/>
                  <w:lang w:val="nl-NL"/>
                </w:rPr>
                <m:t>p=ρ.g.h</m:t>
              </m:r>
            </m:oMath>
          </w:p>
        </w:tc>
      </w:tr>
      <w:tr w:rsidR="006D4D0D" w14:paraId="66B29C84" w14:textId="77777777" w:rsidTr="00812792">
        <w:trPr>
          <w:trHeight w:val="409"/>
        </w:trPr>
        <w:tc>
          <w:tcPr>
            <w:tcW w:w="4299" w:type="dxa"/>
          </w:tcPr>
          <w:p w14:paraId="4078A8B3" w14:textId="77777777" w:rsidR="006D4D0D" w:rsidRDefault="006D4D0D" w:rsidP="00812792">
            <w:pPr>
              <w:rPr>
                <w:lang w:val="nl-NL"/>
              </w:rPr>
            </w:pPr>
            <w:r>
              <w:rPr>
                <w:lang w:val="nl-NL"/>
              </w:rPr>
              <w:t xml:space="preserve">Ideale gaswet </w:t>
            </w:r>
            <m:oMath>
              <m:r>
                <w:rPr>
                  <w:rFonts w:ascii="Cambria Math" w:hAnsi="Cambria Math"/>
                  <w:lang w:val="nl-NL"/>
                </w:rPr>
                <m:t>p.V=n.R.T</m:t>
              </m:r>
            </m:oMath>
          </w:p>
        </w:tc>
        <w:tc>
          <w:tcPr>
            <w:tcW w:w="4299" w:type="dxa"/>
          </w:tcPr>
          <w:p w14:paraId="6FECB397" w14:textId="77777777" w:rsidR="006D4D0D" w:rsidRDefault="006D4D0D" w:rsidP="00812792">
            <w:pPr>
              <w:rPr>
                <w:lang w:val="nl-NL"/>
              </w:rPr>
            </w:pPr>
            <w:r>
              <w:rPr>
                <w:lang w:val="nl-NL"/>
              </w:rPr>
              <w:t xml:space="preserve">Totale druk in vloeistoffen </w:t>
            </w:r>
            <m:oMath>
              <m:r>
                <w:rPr>
                  <w:rFonts w:ascii="Cambria Math" w:hAnsi="Cambria Math"/>
                  <w:lang w:val="nl-NL"/>
                </w:rPr>
                <m:t>p=</m:t>
              </m:r>
              <m:sSub>
                <m:sSubPr>
                  <m:ctrlPr>
                    <w:rPr>
                      <w:rFonts w:ascii="Cambria Math" w:hAnsi="Cambria Math"/>
                      <w:i/>
                      <w:lang w:val="nl-NL"/>
                    </w:rPr>
                  </m:ctrlPr>
                </m:sSubPr>
                <m:e>
                  <m:r>
                    <w:rPr>
                      <w:rFonts w:ascii="Cambria Math" w:hAnsi="Cambria Math"/>
                      <w:lang w:val="nl-NL"/>
                    </w:rPr>
                    <m:t>p</m:t>
                  </m:r>
                </m:e>
                <m:sub>
                  <m:r>
                    <w:rPr>
                      <w:rFonts w:ascii="Cambria Math" w:hAnsi="Cambria Math"/>
                      <w:lang w:val="nl-NL"/>
                    </w:rPr>
                    <m:t>0</m:t>
                  </m:r>
                </m:sub>
              </m:sSub>
              <m:r>
                <w:rPr>
                  <w:rFonts w:ascii="Cambria Math" w:hAnsi="Cambria Math"/>
                  <w:lang w:val="nl-NL"/>
                </w:rPr>
                <m:t>+ ρ.g.h</m:t>
              </m:r>
            </m:oMath>
          </w:p>
        </w:tc>
      </w:tr>
      <w:tr w:rsidR="006D4D0D" w14:paraId="15B16690" w14:textId="77777777" w:rsidTr="00812792">
        <w:trPr>
          <w:trHeight w:val="409"/>
        </w:trPr>
        <w:tc>
          <w:tcPr>
            <w:tcW w:w="4299" w:type="dxa"/>
          </w:tcPr>
          <w:p w14:paraId="6D2B6D1C" w14:textId="77777777" w:rsidR="006D4D0D" w:rsidRPr="009936E2" w:rsidRDefault="006D4D0D" w:rsidP="00812792">
            <w:pPr>
              <w:rPr>
                <w:rFonts w:eastAsiaTheme="minorEastAsia"/>
                <w:lang w:val="nl-NL"/>
              </w:rPr>
            </w:pPr>
          </w:p>
        </w:tc>
        <w:tc>
          <w:tcPr>
            <w:tcW w:w="4299" w:type="dxa"/>
          </w:tcPr>
          <w:p w14:paraId="3605C05C" w14:textId="6EC88854" w:rsidR="006D4D0D" w:rsidRPr="00F81B54" w:rsidRDefault="006D4D0D" w:rsidP="00812792">
            <w:pPr>
              <w:rPr>
                <w:lang w:val="nl-NL"/>
              </w:rPr>
            </w:pPr>
            <w:r>
              <w:rPr>
                <w:lang w:val="nl-NL"/>
              </w:rPr>
              <w:t xml:space="preserve">Gemiddeld debiet </w:t>
            </w:r>
            <w:r w:rsidR="00BF0348">
              <w:rPr>
                <w:lang w:val="nl-NL"/>
              </w:rPr>
              <w:t xml:space="preserve">  </w:t>
            </w:r>
            <m:oMath>
              <m:sSub>
                <m:sSubPr>
                  <m:ctrlPr>
                    <w:rPr>
                      <w:rFonts w:ascii="Cambria Math" w:hAnsi="Cambria Math"/>
                      <w:i/>
                      <w:lang w:val="nl-NL"/>
                    </w:rPr>
                  </m:ctrlPr>
                </m:sSubPr>
                <m:e>
                  <m:r>
                    <w:rPr>
                      <w:rFonts w:ascii="Cambria Math" w:hAnsi="Cambria Math"/>
                      <w:lang w:val="nl-NL"/>
                    </w:rPr>
                    <m:t>q</m:t>
                  </m:r>
                </m:e>
                <m:sub>
                  <m:r>
                    <w:rPr>
                      <w:rFonts w:ascii="Cambria Math" w:hAnsi="Cambria Math"/>
                      <w:lang w:val="nl-NL"/>
                    </w:rPr>
                    <m:t>v</m:t>
                  </m:r>
                </m:sub>
              </m:sSub>
              <m:r>
                <w:rPr>
                  <w:rFonts w:ascii="Cambria Math" w:hAnsi="Cambria Math"/>
                  <w:lang w:val="nl-NL"/>
                </w:rPr>
                <m:t>=</m:t>
              </m:r>
              <m:f>
                <m:fPr>
                  <m:ctrlPr>
                    <w:rPr>
                      <w:rFonts w:ascii="Cambria Math" w:hAnsi="Cambria Math"/>
                      <w:i/>
                      <w:lang w:val="nl-NL"/>
                    </w:rPr>
                  </m:ctrlPr>
                </m:fPr>
                <m:num>
                  <m:r>
                    <m:rPr>
                      <m:sty m:val="p"/>
                    </m:rPr>
                    <w:rPr>
                      <w:rFonts w:ascii="Cambria Math" w:hAnsi="Cambria Math"/>
                      <w:lang w:val="nl-NL"/>
                    </w:rPr>
                    <m:t>Δ</m:t>
                  </m:r>
                  <m:r>
                    <w:rPr>
                      <w:rFonts w:ascii="Cambria Math" w:hAnsi="Cambria Math"/>
                      <w:lang w:val="nl-NL"/>
                    </w:rPr>
                    <m:t>V</m:t>
                  </m:r>
                </m:num>
                <m:den>
                  <m:r>
                    <m:rPr>
                      <m:sty m:val="p"/>
                    </m:rPr>
                    <w:rPr>
                      <w:rFonts w:ascii="Cambria Math" w:hAnsi="Cambria Math"/>
                      <w:lang w:val="nl-NL"/>
                    </w:rPr>
                    <m:t>Δ</m:t>
                  </m:r>
                  <m:r>
                    <w:rPr>
                      <w:rFonts w:ascii="Cambria Math" w:hAnsi="Cambria Math"/>
                      <w:lang w:val="nl-NL"/>
                    </w:rPr>
                    <m:t>t</m:t>
                  </m:r>
                </m:den>
              </m:f>
            </m:oMath>
          </w:p>
        </w:tc>
      </w:tr>
      <w:tr w:rsidR="006D4D0D" w14:paraId="5D874CD4" w14:textId="77777777" w:rsidTr="00812792">
        <w:trPr>
          <w:trHeight w:val="409"/>
        </w:trPr>
        <w:tc>
          <w:tcPr>
            <w:tcW w:w="4299" w:type="dxa"/>
          </w:tcPr>
          <w:p w14:paraId="51B84D52" w14:textId="77777777" w:rsidR="006D4D0D" w:rsidRPr="009936E2" w:rsidRDefault="006D4D0D" w:rsidP="00812792">
            <w:pPr>
              <w:rPr>
                <w:rFonts w:eastAsiaTheme="minorEastAsia"/>
                <w:lang w:val="nl-NL"/>
              </w:rPr>
            </w:pPr>
          </w:p>
        </w:tc>
        <w:tc>
          <w:tcPr>
            <w:tcW w:w="4299" w:type="dxa"/>
          </w:tcPr>
          <w:p w14:paraId="267B26AC" w14:textId="02FAD744" w:rsidR="006D4D0D" w:rsidRPr="00F81B54" w:rsidRDefault="006D4D0D" w:rsidP="00812792">
            <w:pPr>
              <w:rPr>
                <w:lang w:val="nl-NL"/>
              </w:rPr>
            </w:pPr>
            <w:r>
              <w:rPr>
                <w:lang w:val="nl-NL"/>
              </w:rPr>
              <w:t xml:space="preserve">Vermogen </w:t>
            </w:r>
            <m:oMath>
              <m:r>
                <w:rPr>
                  <w:rFonts w:ascii="Cambria Math" w:hAnsi="Cambria Math"/>
                  <w:lang w:val="nl-NL"/>
                </w:rPr>
                <m:t>P=</m:t>
              </m:r>
              <m:r>
                <m:rPr>
                  <m:sty m:val="p"/>
                </m:rPr>
                <w:rPr>
                  <w:rFonts w:ascii="Cambria Math" w:hAnsi="Cambria Math"/>
                  <w:lang w:val="nl-NL"/>
                </w:rPr>
                <m:t>Δ</m:t>
              </m:r>
              <m:r>
                <w:rPr>
                  <w:rFonts w:ascii="Cambria Math" w:hAnsi="Cambria Math"/>
                  <w:lang w:val="nl-NL"/>
                </w:rPr>
                <m:t>p.</m:t>
              </m:r>
              <m:sSub>
                <m:sSubPr>
                  <m:ctrlPr>
                    <w:rPr>
                      <w:rFonts w:ascii="Cambria Math" w:hAnsi="Cambria Math"/>
                      <w:i/>
                      <w:lang w:val="nl-NL"/>
                    </w:rPr>
                  </m:ctrlPr>
                </m:sSubPr>
                <m:e>
                  <m:r>
                    <w:rPr>
                      <w:rFonts w:ascii="Cambria Math" w:hAnsi="Cambria Math"/>
                      <w:lang w:val="nl-NL"/>
                    </w:rPr>
                    <m:t>q</m:t>
                  </m:r>
                </m:e>
                <m:sub>
                  <m:r>
                    <w:rPr>
                      <w:rFonts w:ascii="Cambria Math" w:hAnsi="Cambria Math"/>
                      <w:lang w:val="nl-NL"/>
                    </w:rPr>
                    <m:t>v</m:t>
                  </m:r>
                </m:sub>
              </m:sSub>
            </m:oMath>
          </w:p>
        </w:tc>
      </w:tr>
    </w:tbl>
    <w:p w14:paraId="4E62C8FF" w14:textId="77777777" w:rsidR="00DB309F" w:rsidRDefault="00DB309F" w:rsidP="00DB309F">
      <w:pPr>
        <w:pStyle w:val="Kop1"/>
      </w:pPr>
      <w:bookmarkStart w:id="60" w:name="_Toc58265947"/>
      <w:bookmarkStart w:id="61" w:name="_Toc65156263"/>
      <w:bookmarkEnd w:id="60"/>
      <w:r w:rsidRPr="00731063">
        <w:t>Leerplandoelen</w:t>
      </w:r>
      <w:bookmarkEnd w:id="61"/>
    </w:p>
    <w:p w14:paraId="62BA6AFB" w14:textId="5EC5347C" w:rsidR="00852544" w:rsidRPr="00677D2E" w:rsidRDefault="00250687" w:rsidP="00852544">
      <w:pPr>
        <w:rPr>
          <w:color w:val="auto"/>
          <w:sz w:val="24"/>
          <w:szCs w:val="24"/>
          <w:lang w:eastAsia="nl-NL"/>
        </w:rPr>
      </w:pPr>
      <w:r>
        <w:rPr>
          <w:lang w:eastAsia="nl-NL"/>
        </w:rPr>
        <w:t>Generieke onderbouwende competenties: o</w:t>
      </w:r>
      <w:r w:rsidR="00852544" w:rsidRPr="00677D2E">
        <w:rPr>
          <w:lang w:eastAsia="nl-NL"/>
        </w:rPr>
        <w:t>m de leerplandoelen te realiseren werken de leerlingen in teamverband, handelen ze economisch en duurzaam, handelen ze veilig, ergonomisch en hygiënisch en hebben ze oog voor de kwaliteit van hun werk. Die onderliggende elementen zijn fundamenteel; ze zijn belangrijk om de leerplandoelen kwaliteitsvol te realiseren.</w:t>
      </w:r>
    </w:p>
    <w:p w14:paraId="42EF6A3C" w14:textId="77777777" w:rsidR="00DB309F" w:rsidRDefault="00DB309F" w:rsidP="00DB309F">
      <w:pPr>
        <w:pStyle w:val="Kop2"/>
      </w:pPr>
      <w:bookmarkStart w:id="62" w:name="_Toc65156264"/>
      <w:r>
        <w:t>STEM-doelen</w:t>
      </w:r>
      <w:bookmarkEnd w:id="62"/>
    </w:p>
    <w:p w14:paraId="1299F227" w14:textId="77777777" w:rsidR="00DB309F" w:rsidRDefault="00DB309F" w:rsidP="00DB309F">
      <w:pPr>
        <w:pStyle w:val="Doel"/>
      </w:pPr>
      <w:r w:rsidRPr="008D3D02">
        <w:t>De leerlingen passen een wetenschappelijke methode toe om kennis te ontwikkelen en om vragen te beantwoorden.</w:t>
      </w:r>
    </w:p>
    <w:p w14:paraId="36EB7A71" w14:textId="381A8B4E" w:rsidR="00DB309F" w:rsidRPr="001C372C" w:rsidRDefault="00DB309F" w:rsidP="00DB309F">
      <w:pPr>
        <w:pStyle w:val="Afbakening"/>
      </w:pPr>
      <w:r w:rsidRPr="001C372C">
        <w:t>Scherpstellen en afbakenen van de probleemstelling</w:t>
      </w:r>
    </w:p>
    <w:p w14:paraId="02C50457" w14:textId="700B91C6" w:rsidR="00DB309F" w:rsidRPr="001C372C" w:rsidRDefault="00DB309F" w:rsidP="00480738">
      <w:pPr>
        <w:pStyle w:val="Afbitem"/>
      </w:pPr>
      <w:r w:rsidRPr="001C372C">
        <w:t>Formuleren van een onderzoeksvraag en hypothese</w:t>
      </w:r>
    </w:p>
    <w:p w14:paraId="5B44356D" w14:textId="06E45025" w:rsidR="00DB309F" w:rsidRPr="001C372C" w:rsidRDefault="00DB309F" w:rsidP="00480738">
      <w:pPr>
        <w:pStyle w:val="Afbitem"/>
      </w:pPr>
      <w:r w:rsidRPr="001C372C">
        <w:t>Opstellen en uitvoeren van een onderzoeksplan of experiment</w:t>
      </w:r>
    </w:p>
    <w:p w14:paraId="62C27CCD" w14:textId="4E4BDF8F" w:rsidR="00DB309F" w:rsidRPr="001C372C" w:rsidRDefault="00DB309F" w:rsidP="00480738">
      <w:pPr>
        <w:pStyle w:val="Afbitem"/>
      </w:pPr>
      <w:r w:rsidRPr="001C372C">
        <w:t>Waarnemen en verzamelen van data</w:t>
      </w:r>
    </w:p>
    <w:p w14:paraId="5A3AAC06" w14:textId="4FCC5AF9" w:rsidR="00DB309F" w:rsidRPr="001C372C" w:rsidRDefault="00DB309F" w:rsidP="00480738">
      <w:pPr>
        <w:pStyle w:val="Afbitem"/>
      </w:pPr>
      <w:r w:rsidRPr="001C372C">
        <w:lastRenderedPageBreak/>
        <w:t>Analyseren van data die grafisch en op andere manieren worden weergegeven</w:t>
      </w:r>
    </w:p>
    <w:p w14:paraId="17E63D12" w14:textId="6DCADD1E" w:rsidR="00DB309F" w:rsidRPr="001C372C" w:rsidRDefault="00DB309F" w:rsidP="00480738">
      <w:pPr>
        <w:pStyle w:val="Afbitem"/>
      </w:pPr>
      <w:r w:rsidRPr="001C372C">
        <w:t>Besluiten formuleren op basis van data die grafisch en op andere manieren worden weergegeven</w:t>
      </w:r>
      <w:r>
        <w:t xml:space="preserve"> en toetsen aan de hypothese</w:t>
      </w:r>
    </w:p>
    <w:p w14:paraId="76C19BAD" w14:textId="1A91BFDC" w:rsidR="00DB309F" w:rsidRPr="001C372C" w:rsidRDefault="00DB309F" w:rsidP="00480738">
      <w:pPr>
        <w:pStyle w:val="Afbitem"/>
      </w:pPr>
      <w:r w:rsidRPr="001C372C">
        <w:t>Bespreken van conclusie(s) als verklaring of antwoord op een onderzoeksvraag</w:t>
      </w:r>
    </w:p>
    <w:p w14:paraId="7C7E2844" w14:textId="647A2D6B" w:rsidR="00DB309F" w:rsidRPr="001C372C" w:rsidRDefault="00DB309F" w:rsidP="00480738">
      <w:pPr>
        <w:pStyle w:val="Afbitem"/>
      </w:pPr>
      <w:r w:rsidRPr="001C372C">
        <w:t>Reflecteren en communiceren over de gekozen methodologie en resultaten</w:t>
      </w:r>
    </w:p>
    <w:p w14:paraId="3ECD43B9" w14:textId="25C7263F" w:rsidR="00252E73" w:rsidRDefault="00252E73" w:rsidP="005A2842">
      <w:pPr>
        <w:ind w:left="709"/>
      </w:pPr>
      <w:r w:rsidRPr="005A2842">
        <w:rPr>
          <w:b/>
          <w:bCs/>
        </w:rPr>
        <w:t>Samenhang tweede graad:</w:t>
      </w:r>
      <w:r>
        <w:t xml:space="preserve"> </w:t>
      </w:r>
      <w:r w:rsidR="0019658A">
        <w:t>II-</w:t>
      </w:r>
      <w:r>
        <w:t>GFL</w:t>
      </w:r>
      <w:r w:rsidR="0019658A">
        <w:t>-ddaa</w:t>
      </w:r>
      <w:r>
        <w:t xml:space="preserve"> LPD </w:t>
      </w:r>
      <w:r w:rsidR="00C57779">
        <w:t>0</w:t>
      </w:r>
      <w:r>
        <w:t xml:space="preserve">23, </w:t>
      </w:r>
      <w:r w:rsidR="00C57779">
        <w:t>0</w:t>
      </w:r>
      <w:r>
        <w:t>24</w:t>
      </w:r>
    </w:p>
    <w:p w14:paraId="63ABF043" w14:textId="77777777" w:rsidR="00252E73" w:rsidRDefault="00252E73" w:rsidP="005A2842">
      <w:pPr>
        <w:ind w:left="709"/>
        <w:rPr>
          <w:b/>
        </w:rPr>
      </w:pPr>
      <w:r>
        <w:rPr>
          <w:b/>
        </w:rPr>
        <w:t xml:space="preserve">Samenhang eerste graad: </w:t>
      </w:r>
      <w:r>
        <w:t>In de eerste graad onderzoeken leerlingen een aantal systemen en verschijnselen in aardrijkskunde, natuurwetenschappen en techniek (NRT LPD 1 t.e.m. LPD 9).</w:t>
      </w:r>
    </w:p>
    <w:p w14:paraId="696130FD" w14:textId="3E2D3B30" w:rsidR="00DB309F" w:rsidRDefault="00DB309F" w:rsidP="00DB309F">
      <w:pPr>
        <w:pStyle w:val="Wenk"/>
      </w:pPr>
      <w:r>
        <w:t>In wetenschap</w:t>
      </w:r>
      <w:r w:rsidR="000530C4">
        <w:t>pen</w:t>
      </w:r>
      <w:r>
        <w:t xml:space="preserve"> is er steeds wisselwerking tussen de creatieve menselijke ideeënwereld (hypothesen, modellen, theorieën) en data uit waarnemingen (observatie, experiment, meting, test) om betrouwbare verklaringen en oplossingen te ontwikkelen. In die wisselwerking staat kritische argumentatie centraal.</w:t>
      </w:r>
      <w:r>
        <w:br/>
        <w:t>Daarom is het van belang dat leerlingen lezen, schrijven en discussiëren over wetenschappelijke ideeën en deze confronteren met waarnemingen. Het aanbieden van taalsteun kan hierbij helpen.</w:t>
      </w:r>
      <w:r>
        <w:br/>
        <w:t>Het is daarom niet de bedoeling om alle mogelijke deelvaardigheden van een wetenschappelijke methode in de klaspraktijk voor te stellen als een vast ritueel of een recept.</w:t>
      </w:r>
    </w:p>
    <w:p w14:paraId="50A1414F" w14:textId="77777777" w:rsidR="00DB309F" w:rsidRDefault="00DB309F" w:rsidP="00DB309F">
      <w:pPr>
        <w:pStyle w:val="Wenk"/>
      </w:pPr>
      <w:r>
        <w:t>Goede observaties waarin een aantal variabelen kunnen worden onderscheiden geven vaak spontaan aanleiding tot interessante onderzoeksvragen.</w:t>
      </w:r>
    </w:p>
    <w:p w14:paraId="55536703" w14:textId="77777777" w:rsidR="00DB309F" w:rsidRDefault="00DB309F" w:rsidP="00DB309F">
      <w:pPr>
        <w:pStyle w:val="Wenk"/>
      </w:pPr>
      <w:r>
        <w:t xml:space="preserve">De aandacht van dit leerdoel is gericht op het leren onderzoeken. Je kan in pedagogisch-didactisch aanpak een onderzoekend leerproces hanteren maar dit is geen must op zich. </w:t>
      </w:r>
    </w:p>
    <w:p w14:paraId="7BA3CCD5" w14:textId="684467B1" w:rsidR="00DB309F" w:rsidRDefault="00DB309F" w:rsidP="00DB309F">
      <w:pPr>
        <w:pStyle w:val="Wenk"/>
      </w:pPr>
      <w:r>
        <w:t>Na een wetenschappelijk onderzoek kan je de onderzoeksresultaten visualiseren, neerschrijven in een verslag, onderzoeksrapport, technische handleiding, portfolio</w:t>
      </w:r>
      <w:r w:rsidR="00561611">
        <w:t>.</w:t>
      </w:r>
    </w:p>
    <w:p w14:paraId="55F5F30D" w14:textId="0F1C15C6" w:rsidR="00DB309F" w:rsidRDefault="00DB309F" w:rsidP="00DB309F">
      <w:pPr>
        <w:pStyle w:val="Doel"/>
      </w:pPr>
      <w:r w:rsidRPr="0099796B">
        <w:t xml:space="preserve">De leerlingen analyseren natuurlijke en technische systemen aan de hand van verschillende </w:t>
      </w:r>
      <w:hyperlink w:anchor="_STEM-concepten" w:history="1">
        <w:r w:rsidRPr="00EF1BDD">
          <w:rPr>
            <w:rStyle w:val="Hyperlink"/>
          </w:rPr>
          <w:t>STEM-concepten</w:t>
        </w:r>
      </w:hyperlink>
      <w:r w:rsidRPr="0099796B">
        <w:t>.</w:t>
      </w:r>
    </w:p>
    <w:p w14:paraId="577A144F" w14:textId="0BA164BD" w:rsidR="00DB309F" w:rsidRPr="000F4C54" w:rsidRDefault="00DB309F" w:rsidP="000F4C54">
      <w:pPr>
        <w:pStyle w:val="Afbakening"/>
      </w:pPr>
      <w:r w:rsidRPr="000F4C54">
        <w:t>STEM-concepten:</w:t>
      </w:r>
    </w:p>
    <w:p w14:paraId="016A0BB2" w14:textId="27747AD3" w:rsidR="00DB309F" w:rsidRPr="001C372C" w:rsidRDefault="000F4C54" w:rsidP="000F4C54">
      <w:pPr>
        <w:pStyle w:val="Afbitem"/>
      </w:pPr>
      <w:r>
        <w:t>s</w:t>
      </w:r>
      <w:r w:rsidR="00DB309F" w:rsidRPr="001C372C">
        <w:t>tromen en behoud van energie, materie en informatie (getallen, data …)</w:t>
      </w:r>
    </w:p>
    <w:p w14:paraId="5C4F5BD7" w14:textId="2EBE7BF0" w:rsidR="00DB309F" w:rsidRPr="001C372C" w:rsidRDefault="000F4C54" w:rsidP="000F4C54">
      <w:pPr>
        <w:pStyle w:val="Afbitem"/>
      </w:pPr>
      <w:r>
        <w:t>o</w:t>
      </w:r>
      <w:r w:rsidR="00DB309F" w:rsidRPr="001C372C">
        <w:t>orzaak en gevolg, terugkoppeling</w:t>
      </w:r>
    </w:p>
    <w:p w14:paraId="6B833F70" w14:textId="5CA58306" w:rsidR="00DB309F" w:rsidRPr="001C372C" w:rsidRDefault="000F4C54" w:rsidP="000F4C54">
      <w:pPr>
        <w:pStyle w:val="Afbitem"/>
      </w:pPr>
      <w:r>
        <w:t>p</w:t>
      </w:r>
      <w:r w:rsidR="00DB309F" w:rsidRPr="001C372C">
        <w:t>atronen</w:t>
      </w:r>
    </w:p>
    <w:p w14:paraId="2525AC6B" w14:textId="54A0590A" w:rsidR="00DB309F" w:rsidRPr="001C372C" w:rsidRDefault="000F4C54" w:rsidP="000F4C54">
      <w:pPr>
        <w:pStyle w:val="Afbitem"/>
      </w:pPr>
      <w:r>
        <w:t>v</w:t>
      </w:r>
      <w:r w:rsidR="00DB309F" w:rsidRPr="001C372C">
        <w:t>erhouding en hoeveelheid</w:t>
      </w:r>
    </w:p>
    <w:p w14:paraId="31543ABF" w14:textId="4F1FBBD9" w:rsidR="00DB309F" w:rsidRPr="001C372C" w:rsidRDefault="000F4C54" w:rsidP="000F4C54">
      <w:pPr>
        <w:pStyle w:val="Afbitem"/>
      </w:pPr>
      <w:r>
        <w:t>s</w:t>
      </w:r>
      <w:r w:rsidR="00DB309F" w:rsidRPr="001C372C">
        <w:t>tabiliteit en verandering</w:t>
      </w:r>
    </w:p>
    <w:p w14:paraId="075E7BDF" w14:textId="0F764C2D" w:rsidR="00DB309F" w:rsidRPr="001C372C" w:rsidRDefault="000F4C54" w:rsidP="000F4C54">
      <w:pPr>
        <w:pStyle w:val="Afbitem"/>
      </w:pPr>
      <w:r>
        <w:t>s</w:t>
      </w:r>
      <w:r w:rsidR="00DB309F" w:rsidRPr="001C372C">
        <w:t>tructuur en functie</w:t>
      </w:r>
    </w:p>
    <w:p w14:paraId="4EC2BC41" w14:textId="0B975FE2" w:rsidR="00DB309F" w:rsidRPr="00CB00FE" w:rsidRDefault="008A620A" w:rsidP="000F4C54">
      <w:pPr>
        <w:pStyle w:val="Afbitem"/>
      </w:pPr>
      <w:hyperlink w:anchor="_Systeem" w:history="1">
        <w:r w:rsidR="000F4C54" w:rsidRPr="007340E4">
          <w:rPr>
            <w:rStyle w:val="Hyperlink"/>
          </w:rPr>
          <w:t>s</w:t>
        </w:r>
        <w:r w:rsidR="00DB309F" w:rsidRPr="007340E4">
          <w:rPr>
            <w:rStyle w:val="Hyperlink"/>
          </w:rPr>
          <w:t>ystemen</w:t>
        </w:r>
      </w:hyperlink>
      <w:r w:rsidR="00DB309F" w:rsidRPr="001C372C">
        <w:t xml:space="preserve"> en </w:t>
      </w:r>
      <w:hyperlink w:anchor="_Model" w:history="1">
        <w:r w:rsidR="00DB309F" w:rsidRPr="00D70F4C">
          <w:rPr>
            <w:rStyle w:val="Hyperlink"/>
          </w:rPr>
          <w:t>modellen</w:t>
        </w:r>
      </w:hyperlink>
    </w:p>
    <w:p w14:paraId="4F142951" w14:textId="6D52246D" w:rsidR="00965011" w:rsidRPr="00CE4EC4" w:rsidRDefault="00965011" w:rsidP="00965011">
      <w:pPr>
        <w:ind w:left="737"/>
        <w:rPr>
          <w:b/>
        </w:rPr>
      </w:pPr>
      <w:r w:rsidRPr="00D663EC">
        <w:rPr>
          <w:b/>
        </w:rPr>
        <w:t xml:space="preserve">Samenhang </w:t>
      </w:r>
      <w:r>
        <w:rPr>
          <w:b/>
        </w:rPr>
        <w:t xml:space="preserve">eerste graad: </w:t>
      </w:r>
      <w:r>
        <w:t>In de eerste graad herkennen leerlingen verschillende energievormen (NRT LPD 34) en leiden ze energieomzettingen af in systemen (NRT LPD</w:t>
      </w:r>
      <w:r w:rsidR="006945F1">
        <w:t xml:space="preserve"> </w:t>
      </w:r>
      <w:r>
        <w:t>37). Daarnaast gebruiken ze aangereikte en zelfgemaakte modellen of simulaties (NRT LPD</w:t>
      </w:r>
      <w:r w:rsidR="006945F1">
        <w:t xml:space="preserve"> </w:t>
      </w:r>
      <w:r>
        <w:t xml:space="preserve">12). Aan de hand van het deeltjesmodel verklaren ze eigenschappen van materie. In wiskunde bepalen leerlingen de </w:t>
      </w:r>
      <w:r>
        <w:lastRenderedPageBreak/>
        <w:t>evenredigheidsfactor bij recht evenredige grootheden: schaal, constante snelheid (wiskunde LPD 42). Leerlingen onderzoeken ook stabiliteit van structuren (NRT LPD 32).</w:t>
      </w:r>
    </w:p>
    <w:p w14:paraId="32B1E13F" w14:textId="29ACD125" w:rsidR="00DB309F" w:rsidRDefault="00DB309F" w:rsidP="00DB309F">
      <w:pPr>
        <w:pStyle w:val="Wenk"/>
      </w:pPr>
      <w:r>
        <w:t>Een overzicht van de STEM-concepten kan voor de leerlingen een hul</w:t>
      </w:r>
      <w:r w:rsidR="00561611">
        <w:t>p</w:t>
      </w:r>
      <w:r>
        <w:t>middel of leidraad zijn om een breder en dieper inzicht te ontwikkelen van tech</w:t>
      </w:r>
      <w:r w:rsidR="008429E3">
        <w:t>n</w:t>
      </w:r>
      <w:r>
        <w:t>i</w:t>
      </w:r>
      <w:r w:rsidR="008429E3">
        <w:t>s</w:t>
      </w:r>
      <w:r>
        <w:t>che systemen en processen. Je kan ze apart of gecombineerd aanwenden.</w:t>
      </w:r>
    </w:p>
    <w:p w14:paraId="40BF3F59" w14:textId="77777777" w:rsidR="00DB309F" w:rsidRDefault="00DB309F" w:rsidP="00DB309F">
      <w:pPr>
        <w:pStyle w:val="Wenk"/>
      </w:pPr>
      <w:r>
        <w:t>Je kan leerlingen stromen zoals de invoer, verwerking, uitvoer en opslag van materie, energie en informatie in een systeem met deelsystemen laten onderscheiden en visualiseren met een blokschema als systeemmodel.</w:t>
      </w:r>
    </w:p>
    <w:p w14:paraId="03EE02B1" w14:textId="02E33F1D" w:rsidR="00DB309F" w:rsidRDefault="00DB309F" w:rsidP="00DB309F">
      <w:pPr>
        <w:pStyle w:val="Wenk"/>
      </w:pPr>
      <w:r>
        <w:t>Oorzaak en gevolg zoals in toestandsveranderingen, fysisch-geografische processen, milieu- en gezondheid, warmteontwikkeling door het Joule-effect</w:t>
      </w:r>
      <w:r w:rsidR="00773A89">
        <w:t>.</w:t>
      </w:r>
    </w:p>
    <w:p w14:paraId="5CE9ED1B" w14:textId="62F8DBE7" w:rsidR="00DB309F" w:rsidRDefault="00DB309F" w:rsidP="00DB309F">
      <w:pPr>
        <w:pStyle w:val="Wenk"/>
      </w:pPr>
      <w:r>
        <w:t>Je kan aangeven dat terugkoppeling een grootheid in regelsystemen stabiel houdt zoals de temperatuur in het menselijk lichaam, in een verwarmingssysteem</w:t>
      </w:r>
      <w:r w:rsidR="009D31C6">
        <w:t>.</w:t>
      </w:r>
    </w:p>
    <w:p w14:paraId="153A167A" w14:textId="001918BF" w:rsidR="00DB309F" w:rsidRDefault="00DB309F" w:rsidP="00DB309F">
      <w:pPr>
        <w:pStyle w:val="Wenk"/>
      </w:pPr>
      <w:r>
        <w:t>Je kan patronen zoals in kenmerken van organismen, systemen, landschappen</w:t>
      </w:r>
      <w:r w:rsidR="00773A89">
        <w:t xml:space="preserve"> </w:t>
      </w:r>
      <w:r>
        <w:t>laten ontdekken als basis voor classificatie, ordening en optimalisering. Grafieken, diagrammen en kaarten kunnen helpen om patronen te ontdekken.</w:t>
      </w:r>
    </w:p>
    <w:p w14:paraId="707D0ED9" w14:textId="5DD70A1D" w:rsidR="00DB309F" w:rsidRDefault="00DB309F" w:rsidP="00DB309F">
      <w:pPr>
        <w:pStyle w:val="Wenk"/>
      </w:pPr>
      <w:r>
        <w:t>Veel grootheden zijn op verhoudingen gebaseerd zoals snelheid, dichtheid, concentratie, vergrotingsfactor</w:t>
      </w:r>
      <w:r w:rsidR="00773A89">
        <w:t>.</w:t>
      </w:r>
    </w:p>
    <w:p w14:paraId="08AF9472" w14:textId="1DABD341" w:rsidR="00DB309F" w:rsidRDefault="00DB309F" w:rsidP="00DB309F">
      <w:pPr>
        <w:pStyle w:val="Wenk"/>
      </w:pPr>
      <w:r>
        <w:t>Stabiliteit, verandering en de invloed van verstoringen zoals in organismen, biotopen, technische systemen, van continenten…; dynamisch evenwicht wanneer in- en uitstroom elkaar in evenwicht houden zoals het loskomen van een verbinding door trilling, de hoogte van de zeespiegel, bevolkingsgroei, gemiddelde temperatuur op aarde, cycli in de natuur</w:t>
      </w:r>
      <w:r w:rsidR="00773A89">
        <w:t>.</w:t>
      </w:r>
    </w:p>
    <w:p w14:paraId="52DE8565" w14:textId="77777777" w:rsidR="00DB309F" w:rsidRDefault="00DB309F" w:rsidP="00DB309F">
      <w:pPr>
        <w:pStyle w:val="Wenk"/>
      </w:pPr>
      <w:r>
        <w:t xml:space="preserve">Structuur en functie: functies worden verklaard met de vorm en omgekeerd. Je kan voor een systeem aangeven dat vertrouwde vormen niet willekeurig zijn maar kunnen worden verklaard door de functie (voorbeeld de punt van een nagel). </w:t>
      </w:r>
    </w:p>
    <w:p w14:paraId="3DB0656F" w14:textId="63D4281F" w:rsidR="00DB309F" w:rsidRDefault="00DB309F" w:rsidP="00DB309F">
      <w:pPr>
        <w:pStyle w:val="Wenk"/>
      </w:pPr>
      <w:r>
        <w:t>Leerlingen hebben reeds een zekere vertrouwdheid opgebouwd met het gebruik van specifieke modellen die een systeem of verschijnsel benaderd weergeven zoals deeltjesmodel, atoommodel, molecuulmodel, periodiek systeem, vectormodel, stroommodel, anatomisch model, terugkoppelingsschema</w:t>
      </w:r>
      <w:r w:rsidR="00773A89">
        <w:t>.</w:t>
      </w:r>
    </w:p>
    <w:p w14:paraId="58B4C7C7" w14:textId="6EA59688" w:rsidR="00DB309F" w:rsidRPr="008429E3" w:rsidRDefault="00DB309F" w:rsidP="008429E3">
      <w:pPr>
        <w:pStyle w:val="Wenk"/>
        <w:rPr>
          <w:b/>
        </w:rPr>
      </w:pPr>
      <w:r>
        <w:t>Je kan de STEM-concepten met elkaar combineren in redeneringen.</w:t>
      </w:r>
    </w:p>
    <w:p w14:paraId="2A60EFF1" w14:textId="77777777" w:rsidR="00DB309F" w:rsidRDefault="00DB309F" w:rsidP="00DB309F">
      <w:pPr>
        <w:pStyle w:val="Doel"/>
      </w:pPr>
      <w:r>
        <w:t xml:space="preserve">De leerlingen gebruiken met de nodige nauwkeurigheid meetinstrumenten en hulpmiddelen om te observeren, te meten, te experimenteren en te onderzoeken in natuurwetenschappelijke, technologische en STEM-contexten. </w:t>
      </w:r>
    </w:p>
    <w:p w14:paraId="3563249A" w14:textId="748CF51A" w:rsidR="00A522BC" w:rsidRPr="0005210E" w:rsidRDefault="00A522BC" w:rsidP="00A522BC">
      <w:pPr>
        <w:ind w:left="737"/>
      </w:pPr>
      <w:r w:rsidRPr="00D663EC">
        <w:rPr>
          <w:b/>
        </w:rPr>
        <w:t xml:space="preserve">Samenhang </w:t>
      </w:r>
      <w:r>
        <w:rPr>
          <w:b/>
        </w:rPr>
        <w:t>tweede graad</w:t>
      </w:r>
      <w:r w:rsidRPr="00D663EC">
        <w:rPr>
          <w:b/>
        </w:rPr>
        <w:t>:</w:t>
      </w:r>
      <w:r w:rsidRPr="00AB388C">
        <w:rPr>
          <w:color w:val="000000" w:themeColor="text1"/>
        </w:rPr>
        <w:t xml:space="preserve"> </w:t>
      </w:r>
      <w:r w:rsidR="006945F1" w:rsidRPr="009B02F3">
        <w:t>II-</w:t>
      </w:r>
      <w:r w:rsidRPr="009B02F3">
        <w:t>G</w:t>
      </w:r>
      <w:r w:rsidR="005F6072">
        <w:t>FL</w:t>
      </w:r>
      <w:r w:rsidR="006945F1" w:rsidRPr="009B02F3">
        <w:t xml:space="preserve">-ddaa </w:t>
      </w:r>
      <w:r w:rsidRPr="009B02F3">
        <w:t xml:space="preserve">LPD </w:t>
      </w:r>
      <w:r w:rsidR="00C57779">
        <w:t>0</w:t>
      </w:r>
      <w:r w:rsidRPr="009B02F3">
        <w:t>18</w:t>
      </w:r>
      <w:r w:rsidRPr="0005210E">
        <w:t xml:space="preserve"> </w:t>
      </w:r>
    </w:p>
    <w:p w14:paraId="7BA2F377" w14:textId="72FB45F8" w:rsidR="00A522BC" w:rsidRDefault="00A522BC" w:rsidP="00A522BC">
      <w:pPr>
        <w:ind w:left="737"/>
      </w:pPr>
      <w:r w:rsidRPr="00D663EC">
        <w:rPr>
          <w:b/>
        </w:rPr>
        <w:t xml:space="preserve">Samenhang </w:t>
      </w:r>
      <w:r>
        <w:rPr>
          <w:b/>
        </w:rPr>
        <w:t>eer</w:t>
      </w:r>
      <w:r w:rsidR="008429E3">
        <w:rPr>
          <w:b/>
        </w:rPr>
        <w:t>s</w:t>
      </w:r>
      <w:r>
        <w:rPr>
          <w:b/>
        </w:rPr>
        <w:t>te graad</w:t>
      </w:r>
      <w:r w:rsidRPr="00D663EC">
        <w:rPr>
          <w:b/>
        </w:rPr>
        <w:t>:</w:t>
      </w:r>
      <w:r w:rsidRPr="00AB388C">
        <w:rPr>
          <w:color w:val="000000" w:themeColor="text1"/>
        </w:rPr>
        <w:t xml:space="preserve"> </w:t>
      </w:r>
      <w:r>
        <w:t>In de eerste graad gebruiken leerlingen hulpmiddelen om metingen, lokalisaties, observaties, experimenten en een terreinstudie uit te voeren (NRT LPD 4). In wiskunde leren ze ICT selectief en doelgericht hanteren (Wiskunde LPD 12).</w:t>
      </w:r>
    </w:p>
    <w:p w14:paraId="65DBFC08" w14:textId="68EE6E05" w:rsidR="00DB309F" w:rsidRDefault="00DB309F" w:rsidP="00DB309F">
      <w:pPr>
        <w:pStyle w:val="Wenk"/>
      </w:pPr>
      <w:r>
        <w:t>Meetinstrumenten: multimeter, amp</w:t>
      </w:r>
      <w:r w:rsidR="008429E3">
        <w:t>è</w:t>
      </w:r>
      <w:r>
        <w:t>retang, is</w:t>
      </w:r>
      <w:r w:rsidR="008429E3">
        <w:t>o</w:t>
      </w:r>
      <w:r>
        <w:t>latiemeter, drukmeter, temperatuurmeter, meetkaliber, diagnos</w:t>
      </w:r>
      <w:r w:rsidR="008429E3">
        <w:t>e</w:t>
      </w:r>
      <w:r>
        <w:t>apparatuur.</w:t>
      </w:r>
    </w:p>
    <w:p w14:paraId="4360A08A" w14:textId="59FAFBB9" w:rsidR="00DB309F" w:rsidRDefault="00DB309F" w:rsidP="00DB309F">
      <w:pPr>
        <w:pStyle w:val="Wenk"/>
      </w:pPr>
      <w:r>
        <w:lastRenderedPageBreak/>
        <w:t>Hulpmiddelen: thermometer, gereedschappen, chronometer, dynamometer, manometer, sensoren, camera, fototoestel, ICT</w:t>
      </w:r>
      <w:r w:rsidR="00720375">
        <w:t>.</w:t>
      </w:r>
    </w:p>
    <w:p w14:paraId="0B8D8279" w14:textId="7724D3BE" w:rsidR="00DB309F" w:rsidRDefault="00DB309F" w:rsidP="00DB309F">
      <w:pPr>
        <w:pStyle w:val="Doel"/>
      </w:pPr>
      <w:r>
        <w:t>De leerlingen gebruiken op een gepaste manier meetwaarden, grootheden en eenheden in wiskundige, natuurwetenschappelijke, technologische en STEM-</w:t>
      </w:r>
      <w:hyperlink w:anchor="_Context" w:history="1">
        <w:r w:rsidRPr="004675AE">
          <w:rPr>
            <w:rStyle w:val="Hyperlink"/>
          </w:rPr>
          <w:t>context</w:t>
        </w:r>
      </w:hyperlink>
      <w:r>
        <w:t xml:space="preserve">en. </w:t>
      </w:r>
    </w:p>
    <w:p w14:paraId="4ED3047E" w14:textId="775FCDD5" w:rsidR="00DB309F" w:rsidRPr="001C372C" w:rsidRDefault="00DB309F" w:rsidP="00DB309F">
      <w:pPr>
        <w:pStyle w:val="Afbakening"/>
      </w:pPr>
      <w:r w:rsidRPr="001C372C">
        <w:t>Schatten van grootheden aan de hand van referentiepunten</w:t>
      </w:r>
    </w:p>
    <w:p w14:paraId="106039E2" w14:textId="31686BC7" w:rsidR="00DB309F" w:rsidRPr="001C372C" w:rsidRDefault="00DB309F" w:rsidP="00480738">
      <w:pPr>
        <w:pStyle w:val="Afbitem"/>
      </w:pPr>
      <w:r w:rsidRPr="001C372C">
        <w:t>Beduidende cijfers</w:t>
      </w:r>
    </w:p>
    <w:p w14:paraId="569939FD" w14:textId="01A31C3E" w:rsidR="00DB309F" w:rsidRPr="001C372C" w:rsidRDefault="00DB309F" w:rsidP="00480738">
      <w:pPr>
        <w:pStyle w:val="Afbitem"/>
      </w:pPr>
      <w:r w:rsidRPr="001C372C">
        <w:t>Meetnauwkeurigheid</w:t>
      </w:r>
    </w:p>
    <w:p w14:paraId="4F52832A" w14:textId="697F17DD" w:rsidR="00DB309F" w:rsidRPr="001C372C" w:rsidRDefault="00DB309F" w:rsidP="00480738">
      <w:pPr>
        <w:pStyle w:val="Afbitem"/>
      </w:pPr>
      <w:r w:rsidRPr="001C372C">
        <w:t>Gebruiken van vuistregels voor de bepaling van het aantal beduidende cijfers en de nauwkeurigheid bij bewerkingen met meetresultaten</w:t>
      </w:r>
    </w:p>
    <w:p w14:paraId="2B7EBD72" w14:textId="4BC372F8" w:rsidR="00DB309F" w:rsidRPr="001C372C" w:rsidRDefault="00DB309F" w:rsidP="00480738">
      <w:pPr>
        <w:pStyle w:val="Afbitem"/>
      </w:pPr>
      <w:r w:rsidRPr="001C372C">
        <w:t>Herleiden van courante eenheden</w:t>
      </w:r>
    </w:p>
    <w:p w14:paraId="38369A6D" w14:textId="400D08BE" w:rsidR="00DB309F" w:rsidRPr="001C372C" w:rsidRDefault="00DB309F" w:rsidP="00480738">
      <w:pPr>
        <w:pStyle w:val="Afbitem"/>
      </w:pPr>
      <w:r w:rsidRPr="001C372C">
        <w:t>Gebruiken van notaties met machten van 10: ingenieursnotatie</w:t>
      </w:r>
    </w:p>
    <w:p w14:paraId="21CF2389" w14:textId="4F154AAC" w:rsidR="00DB309F" w:rsidRPr="001C372C" w:rsidRDefault="00DB309F" w:rsidP="00480738">
      <w:pPr>
        <w:pStyle w:val="Afbitem"/>
      </w:pPr>
      <w:r w:rsidRPr="001C372C">
        <w:t>Onderscheid tussen vectoriële en scalaire grootheden</w:t>
      </w:r>
    </w:p>
    <w:p w14:paraId="07137FC1" w14:textId="2E721903" w:rsidR="002A6EF8" w:rsidRDefault="002A6EF8" w:rsidP="002A6EF8">
      <w:pPr>
        <w:ind w:left="737"/>
      </w:pPr>
      <w:r w:rsidRPr="00D663EC">
        <w:rPr>
          <w:b/>
        </w:rPr>
        <w:t xml:space="preserve">Samenhang </w:t>
      </w:r>
      <w:r>
        <w:rPr>
          <w:b/>
        </w:rPr>
        <w:t>eerste graad</w:t>
      </w:r>
      <w:r w:rsidRPr="00D663EC">
        <w:rPr>
          <w:b/>
        </w:rPr>
        <w:t>:</w:t>
      </w:r>
      <w:r w:rsidRPr="00AB388C">
        <w:rPr>
          <w:color w:val="000000" w:themeColor="text1"/>
        </w:rPr>
        <w:t xml:space="preserve"> </w:t>
      </w:r>
      <w:r>
        <w:t>In de eerste graad gebruiken leerlingen juiste grootheden en courante eenheden in een correcte weergave en herleiden in functie van de context: lengte, oppervlakte, massa, inhoud/volume, tijd, spanning, temperatuur, kracht en energie (NRT LPD 14). In wiskunde passen leerlingen benaderingstechnieken toe: zinvol afronden en schatten (wiskunde LPD 11) en passen ze rekenregels van machten met gehele exponenten toe (Wiskunde LPD 20).</w:t>
      </w:r>
    </w:p>
    <w:p w14:paraId="7D012876" w14:textId="77777777" w:rsidR="00DB309F" w:rsidRPr="001C372C" w:rsidRDefault="00DB309F" w:rsidP="00DB309F">
      <w:pPr>
        <w:pStyle w:val="Wenk"/>
      </w:pPr>
      <w:r>
        <w:t>V</w:t>
      </w:r>
      <w:r w:rsidRPr="001C372C">
        <w:t xml:space="preserve">uistregels </w:t>
      </w:r>
      <w:r>
        <w:t xml:space="preserve">kunnen handig zijn </w:t>
      </w:r>
      <w:r w:rsidRPr="001C372C">
        <w:t>voor de bepaling van het aantal beduidende cijfers en de nauwkeurigheid bij bewerkingen met meetresultaten</w:t>
      </w:r>
      <w:r>
        <w:t>.</w:t>
      </w:r>
    </w:p>
    <w:p w14:paraId="59B03061" w14:textId="5ABD7C08" w:rsidR="00DB309F" w:rsidRPr="00FA26DC" w:rsidRDefault="00DB309F" w:rsidP="00DB309F">
      <w:pPr>
        <w:pStyle w:val="Wenk"/>
      </w:pPr>
      <w:r>
        <w:t>Je kan de lessen starten met een link naar het mathematische in fysica bijvoorbeeld aan de hand van een f</w:t>
      </w:r>
      <w:r w:rsidRPr="00FA26DC">
        <w:t xml:space="preserve">ilm </w:t>
      </w:r>
      <w:r>
        <w:t>over de machten van 10 en visualisaties van dimensies in de natuur.</w:t>
      </w:r>
      <w:r w:rsidR="00AE358E">
        <w:t xml:space="preserve"> </w:t>
      </w:r>
      <w:r>
        <w:t>Je kan aangeven dat f</w:t>
      </w:r>
      <w:r w:rsidRPr="00FA26DC">
        <w:t xml:space="preserve">ysica is op zoek naar de basiswetten in de natuur </w:t>
      </w:r>
      <w:r>
        <w:t xml:space="preserve">die </w:t>
      </w:r>
      <w:r w:rsidRPr="00FA26DC">
        <w:t xml:space="preserve">geldig </w:t>
      </w:r>
      <w:r>
        <w:t xml:space="preserve">zijn </w:t>
      </w:r>
      <w:r w:rsidRPr="00FA26DC">
        <w:t>tot in de verste en kleinste uithoeken van het universum.</w:t>
      </w:r>
      <w:r>
        <w:t xml:space="preserve"> </w:t>
      </w:r>
      <w:r w:rsidRPr="00FA26DC">
        <w:t>Fysica gaat ervan uit dat de natuur logisch in elkaar steekt, kan begrepen worden met een wiskundige taal, en vrij is van tegenspraak bv. bewegingswetten moeten niet enkel op aarde gelden maar overal, anders hebben we de juiste wetten nog niet gevonden.</w:t>
      </w:r>
    </w:p>
    <w:p w14:paraId="573CCF54" w14:textId="39E13453" w:rsidR="00DB309F" w:rsidRDefault="00DB309F" w:rsidP="00DB309F">
      <w:pPr>
        <w:pStyle w:val="Wenk"/>
      </w:pPr>
      <w:r>
        <w:t>Je kan bewust leren omgaan met nauwkeurigheid van meetresultaten in functie van de gekozen meetinstrumenten en de context.</w:t>
      </w:r>
    </w:p>
    <w:p w14:paraId="52EABE67" w14:textId="77777777" w:rsidR="00DB309F" w:rsidRDefault="00DB309F" w:rsidP="00DB309F">
      <w:pPr>
        <w:pStyle w:val="Wenk"/>
      </w:pPr>
      <w:r>
        <w:t>Je kan afspraken maken over symboolgebruik over de vakken heen zodat eventuele verschillen kunnen geduid worden.</w:t>
      </w:r>
    </w:p>
    <w:p w14:paraId="2A6C0595" w14:textId="0FA124B4" w:rsidR="00DB309F" w:rsidRPr="00080975" w:rsidRDefault="00DB309F" w:rsidP="00DB309F">
      <w:pPr>
        <w:pStyle w:val="Doel"/>
      </w:pPr>
      <w:r>
        <w:t>De leerlingen onderzoeken verbanden tussen grootheden op kwantitatieve wijze via grafische en analytische oplossingsmethoden</w:t>
      </w:r>
      <w:r w:rsidR="00720375">
        <w:t>.</w:t>
      </w:r>
    </w:p>
    <w:p w14:paraId="0D1EF010" w14:textId="3409CAFC" w:rsidR="00DB309F" w:rsidRDefault="00DB309F" w:rsidP="00DB309F">
      <w:pPr>
        <w:pStyle w:val="Afbakening"/>
      </w:pPr>
      <w:r>
        <w:t>Opstellen en interpreteren van grafieken en formules</w:t>
      </w:r>
    </w:p>
    <w:p w14:paraId="4289C98E" w14:textId="30C292C7" w:rsidR="00C45654" w:rsidRDefault="00C45654" w:rsidP="00C45654">
      <w:pPr>
        <w:ind w:left="737"/>
      </w:pPr>
      <w:r w:rsidRPr="00D663EC">
        <w:rPr>
          <w:b/>
        </w:rPr>
        <w:t xml:space="preserve">Samenhang </w:t>
      </w:r>
      <w:r>
        <w:rPr>
          <w:b/>
        </w:rPr>
        <w:t>eerste graad</w:t>
      </w:r>
      <w:r w:rsidRPr="00D663EC">
        <w:rPr>
          <w:b/>
        </w:rPr>
        <w:t>:</w:t>
      </w:r>
      <w:r w:rsidRPr="004C388B">
        <w:t xml:space="preserve"> </w:t>
      </w:r>
      <w:r w:rsidR="00053CD9">
        <w:t>L</w:t>
      </w:r>
      <w:r w:rsidRPr="004C388B">
        <w:t>eerlingen</w:t>
      </w:r>
      <w:r w:rsidR="00C33993">
        <w:t xml:space="preserve"> van de eerste graad</w:t>
      </w:r>
      <w:r w:rsidRPr="004C388B">
        <w:t xml:space="preserve"> komen vanuit omtrek, oppervlakte en inhoud/volume (Wiskunde LPD 32) reeds in contact met verschillende verbanden (lineair, kwadratisch en kubisch). Daarnaast leggen leerlingen het verband tussen enerzijds recht- en omgekeerd evenredige verbanden en hun voorstellingswijzen (Wiskunde LPD 41). Daarnaast hebben leerlingen een eenvoudig statistisch onderzoek uitgevoerd (wiskunde </w:t>
      </w:r>
      <w:r>
        <w:t xml:space="preserve">LPD </w:t>
      </w:r>
      <w:r w:rsidRPr="004C388B">
        <w:t xml:space="preserve">43 tot </w:t>
      </w:r>
      <w:r>
        <w:t xml:space="preserve">LPD </w:t>
      </w:r>
      <w:r w:rsidRPr="004C388B">
        <w:t>48) en hierbij voorstellingswijzen gebruikt en geïnterpreteerd.</w:t>
      </w:r>
    </w:p>
    <w:p w14:paraId="4336947A" w14:textId="2D4CBE53" w:rsidR="00DB309F" w:rsidRPr="004C388B" w:rsidRDefault="00DB309F" w:rsidP="00DB309F">
      <w:pPr>
        <w:pStyle w:val="Wenk"/>
      </w:pPr>
      <w:r w:rsidRPr="004C388B">
        <w:lastRenderedPageBreak/>
        <w:t>Het is belangrijk dat leerlingen de (vaak meerdere) veranderlijke grootheden in een situatie leren herkennen.</w:t>
      </w:r>
      <w:r w:rsidR="00AE358E">
        <w:t xml:space="preserve"> </w:t>
      </w:r>
      <w:r w:rsidRPr="004C388B">
        <w:t>Om een verband te bestuderen moeten de andere grootheden constant gehouden worden. Dit is een manier om de werkelijkheid te modelleren.</w:t>
      </w:r>
    </w:p>
    <w:p w14:paraId="1FEAF200" w14:textId="3BF077D2" w:rsidR="00DB309F" w:rsidRPr="004C388B" w:rsidRDefault="00DB309F" w:rsidP="00DB309F">
      <w:pPr>
        <w:pStyle w:val="Wenk"/>
      </w:pPr>
      <w:r w:rsidRPr="004C388B">
        <w:t>Verbanden die in het vak wiskunde aan bod komen in de tweede graad: lineair verband, kwadratisch verband</w:t>
      </w:r>
      <w:r w:rsidR="00874BC6">
        <w:t>.</w:t>
      </w:r>
    </w:p>
    <w:p w14:paraId="1352B023" w14:textId="3385B23D" w:rsidR="00DB309F" w:rsidRPr="004C388B" w:rsidRDefault="00DB309F" w:rsidP="00DB309F">
      <w:pPr>
        <w:pStyle w:val="Wenk"/>
      </w:pPr>
      <w:r w:rsidRPr="004C388B">
        <w:t>In het vak wiskunde verwerven leerlingen conceptueel inzicht in een spreidingsdiagram en informeel begrip van de correlatiecoëfficiënt.</w:t>
      </w:r>
    </w:p>
    <w:p w14:paraId="663BE2CA" w14:textId="77777777" w:rsidR="00DB309F" w:rsidRDefault="00DB309F" w:rsidP="00DB309F">
      <w:pPr>
        <w:pStyle w:val="Wenk"/>
      </w:pPr>
      <w:r>
        <w:t>Verbanden tussen grootheden zoals:</w:t>
      </w:r>
    </w:p>
    <w:p w14:paraId="22784271" w14:textId="36A0072F" w:rsidR="00DB309F" w:rsidRDefault="00874BC6" w:rsidP="00DB309F">
      <w:pPr>
        <w:pStyle w:val="Wenkops1"/>
      </w:pPr>
      <w:r>
        <w:t>t</w:t>
      </w:r>
      <w:r w:rsidR="00DB309F">
        <w:t>ussen massa en volume of inhoud</w:t>
      </w:r>
      <w:r>
        <w:t>;</w:t>
      </w:r>
    </w:p>
    <w:p w14:paraId="7A99A178" w14:textId="34407097" w:rsidR="00DB309F" w:rsidRDefault="00874BC6" w:rsidP="00DB309F">
      <w:pPr>
        <w:pStyle w:val="Wenkops1"/>
      </w:pPr>
      <w:r>
        <w:t>t</w:t>
      </w:r>
      <w:r w:rsidR="00DB309F">
        <w:t>ussen stroomsterkte en spanning</w:t>
      </w:r>
      <w:r>
        <w:t>;</w:t>
      </w:r>
    </w:p>
    <w:p w14:paraId="72D4702D" w14:textId="272C1484" w:rsidR="00DB309F" w:rsidRDefault="00874BC6" w:rsidP="00DB309F">
      <w:pPr>
        <w:pStyle w:val="Wenkops1"/>
      </w:pPr>
      <w:r>
        <w:t>t</w:t>
      </w:r>
      <w:r w:rsidR="00DB309F">
        <w:t>ussen de grootte van de zwaartekracht en de massa</w:t>
      </w:r>
      <w:r>
        <w:t>;</w:t>
      </w:r>
    </w:p>
    <w:p w14:paraId="5AE06AA7" w14:textId="611BE69D" w:rsidR="00DB309F" w:rsidRDefault="00874BC6" w:rsidP="00DB309F">
      <w:pPr>
        <w:pStyle w:val="Wenkops1"/>
      </w:pPr>
      <w:r>
        <w:t>t</w:t>
      </w:r>
      <w:r w:rsidR="00DB309F">
        <w:t>ussen temperatuurverandering, warmtehoeveelheid en massa</w:t>
      </w:r>
      <w:r>
        <w:t>.</w:t>
      </w:r>
    </w:p>
    <w:p w14:paraId="6E686FB1" w14:textId="7D219AC6" w:rsidR="00DB309F" w:rsidRPr="00525D2C" w:rsidRDefault="00DB309F" w:rsidP="00DB309F">
      <w:pPr>
        <w:pStyle w:val="Doel"/>
      </w:pPr>
      <w:r>
        <w:t xml:space="preserve">De leerlingen ontwerpen een </w:t>
      </w:r>
      <w:r w:rsidR="00203B2A">
        <w:t>STEM-</w:t>
      </w:r>
      <w:r>
        <w:t>oplossing voor een probleem.</w:t>
      </w:r>
    </w:p>
    <w:p w14:paraId="276150CA" w14:textId="2B138EC0" w:rsidR="00203B2A" w:rsidRDefault="00DD2DF7" w:rsidP="00DD2DF7">
      <w:pPr>
        <w:pStyle w:val="Afbakening"/>
      </w:pPr>
      <w:r>
        <w:t>Geïntegreerd aanwenden van natuurlijkwetenschappelijke, technologisch-wetenschappelijke, de computationele en wiskundige concepten en praktijken</w:t>
      </w:r>
    </w:p>
    <w:p w14:paraId="3791D023" w14:textId="589A0FB8" w:rsidR="00DB309F" w:rsidRDefault="00DB309F" w:rsidP="00480738">
      <w:pPr>
        <w:pStyle w:val="Afbitem"/>
      </w:pPr>
      <w:r>
        <w:t>Technisch proces</w:t>
      </w:r>
    </w:p>
    <w:p w14:paraId="6FEAABD9" w14:textId="5A11B139" w:rsidR="00DB309F" w:rsidRDefault="00DB309F" w:rsidP="00480738">
      <w:pPr>
        <w:pStyle w:val="Afbitem"/>
      </w:pPr>
      <w:r>
        <w:t xml:space="preserve">Ontwerp: </w:t>
      </w:r>
      <w:hyperlink w:anchor="_Concept" w:history="1">
        <w:r w:rsidRPr="009C154F">
          <w:rPr>
            <w:rStyle w:val="Hyperlink"/>
          </w:rPr>
          <w:t>concept</w:t>
        </w:r>
      </w:hyperlink>
      <w:r>
        <w:t xml:space="preserve">, </w:t>
      </w:r>
      <w:hyperlink w:anchor="_Prototype" w:history="1">
        <w:r w:rsidRPr="00586211">
          <w:rPr>
            <w:rStyle w:val="Hyperlink"/>
          </w:rPr>
          <w:t>prototype</w:t>
        </w:r>
      </w:hyperlink>
      <w:r>
        <w:t>, ontwerpmethode</w:t>
      </w:r>
    </w:p>
    <w:p w14:paraId="18CF9B92" w14:textId="4BDCD2FE" w:rsidR="00DB309F" w:rsidRDefault="00DB309F" w:rsidP="00480738">
      <w:pPr>
        <w:pStyle w:val="Afbitem"/>
      </w:pPr>
      <w:r>
        <w:t xml:space="preserve">Toepassen van </w:t>
      </w:r>
      <w:hyperlink w:anchor="_Probleemoplossende_strategieën" w:history="1">
        <w:r w:rsidRPr="008F48C0">
          <w:rPr>
            <w:rStyle w:val="Hyperlink"/>
          </w:rPr>
          <w:t>probleemoplossende strategieën</w:t>
        </w:r>
      </w:hyperlink>
      <w:r>
        <w:t xml:space="preserve"> </w:t>
      </w:r>
    </w:p>
    <w:p w14:paraId="6F8FEDB4" w14:textId="1AED7C45" w:rsidR="00DB309F" w:rsidRDefault="00DB309F" w:rsidP="00480738">
      <w:pPr>
        <w:pStyle w:val="Afbitem"/>
      </w:pPr>
      <w:r>
        <w:t>Gebruiken van algoritmen en programmeertaal</w:t>
      </w:r>
    </w:p>
    <w:p w14:paraId="7F9EFF08" w14:textId="1813F132" w:rsidR="00DB309F" w:rsidRDefault="00DB309F" w:rsidP="00480738">
      <w:pPr>
        <w:pStyle w:val="Afbitem"/>
      </w:pPr>
      <w:r>
        <w:t xml:space="preserve">Gebruiken van aangereikte en zelfontwikkelde </w:t>
      </w:r>
      <w:hyperlink w:anchor="_Modelen" w:history="1">
        <w:r w:rsidRPr="008F48C0">
          <w:rPr>
            <w:rStyle w:val="Hyperlink"/>
          </w:rPr>
          <w:t>modellen</w:t>
        </w:r>
      </w:hyperlink>
    </w:p>
    <w:p w14:paraId="41858611" w14:textId="1DEBD8A9" w:rsidR="009926BE" w:rsidRDefault="009926BE" w:rsidP="005A2842">
      <w:pPr>
        <w:ind w:left="709"/>
      </w:pPr>
      <w:r w:rsidRPr="005A2842">
        <w:rPr>
          <w:b/>
          <w:bCs/>
        </w:rPr>
        <w:t>Samenhang tweede graad:</w:t>
      </w:r>
      <w:r w:rsidRPr="00AB388C">
        <w:rPr>
          <w:color w:val="000000" w:themeColor="text1"/>
        </w:rPr>
        <w:t xml:space="preserve"> </w:t>
      </w:r>
      <w:r w:rsidRPr="00850C6B">
        <w:t>II-G</w:t>
      </w:r>
      <w:r w:rsidR="00F2587C" w:rsidRPr="00850C6B">
        <w:t>FL</w:t>
      </w:r>
      <w:r w:rsidRPr="00850C6B">
        <w:t xml:space="preserve">-ddaa LPD </w:t>
      </w:r>
      <w:r w:rsidR="00B540AE">
        <w:t>0</w:t>
      </w:r>
      <w:r w:rsidRPr="00850C6B">
        <w:t>1</w:t>
      </w:r>
      <w:r w:rsidR="00F2587C" w:rsidRPr="00850C6B">
        <w:t>7</w:t>
      </w:r>
      <w:r w:rsidR="00B37189" w:rsidRPr="0005210E">
        <w:t xml:space="preserve">; </w:t>
      </w:r>
      <w:r w:rsidR="00463910" w:rsidRPr="0005210E">
        <w:t xml:space="preserve">II-WisS-da LPD </w:t>
      </w:r>
      <w:r w:rsidR="00B540AE">
        <w:t>0</w:t>
      </w:r>
      <w:r w:rsidR="00463910" w:rsidRPr="0005210E">
        <w:t xml:space="preserve">19, </w:t>
      </w:r>
      <w:r w:rsidR="00B540AE">
        <w:t>0</w:t>
      </w:r>
      <w:r w:rsidR="00463910" w:rsidRPr="0005210E">
        <w:t>20</w:t>
      </w:r>
      <w:r w:rsidR="00E3763A" w:rsidRPr="0005210E">
        <w:t xml:space="preserve">, </w:t>
      </w:r>
      <w:r w:rsidR="005124E2">
        <w:t>001</w:t>
      </w:r>
    </w:p>
    <w:p w14:paraId="4ED36A42" w14:textId="7B4EC0C6" w:rsidR="00CC027A" w:rsidRDefault="00CC027A" w:rsidP="00ED1881">
      <w:pPr>
        <w:ind w:left="737"/>
      </w:pPr>
      <w:r w:rsidRPr="00D663EC">
        <w:rPr>
          <w:b/>
        </w:rPr>
        <w:t xml:space="preserve">Samenhang </w:t>
      </w:r>
      <w:r>
        <w:rPr>
          <w:b/>
        </w:rPr>
        <w:t>eerste graad</w:t>
      </w:r>
      <w:r w:rsidRPr="00D663EC">
        <w:rPr>
          <w:b/>
        </w:rPr>
        <w:t>:</w:t>
      </w:r>
      <w:r w:rsidRPr="00AB388C">
        <w:rPr>
          <w:color w:val="000000" w:themeColor="text1"/>
        </w:rPr>
        <w:t xml:space="preserve"> </w:t>
      </w:r>
      <w:r>
        <w:t>In de eerste graad: doorlopen leerlingen een probleemoplossend proces waarbij kennis en vaardigheden uit meerdere STEM-disciplines geïntegreerd worden aangewend (NRT LPD 11); ontwerpen leerlingen een systeem (NRT LPD 17); hebben leerlingen reeds een conceptueel inzicht verworven in een technisch proces (NRT LPD 15).</w:t>
      </w:r>
    </w:p>
    <w:p w14:paraId="0DD9474D" w14:textId="77777777" w:rsidR="00DB309F" w:rsidRDefault="00DB309F" w:rsidP="00DB309F">
      <w:pPr>
        <w:pStyle w:val="Wenk"/>
      </w:pPr>
      <w:r>
        <w:t>Je kan aandacht hebben met de leerlingen voor gestructureerd werken en een plan van aanpak.</w:t>
      </w:r>
    </w:p>
    <w:p w14:paraId="63911BC7" w14:textId="6370D12C" w:rsidR="00DB309F" w:rsidRDefault="00DB309F" w:rsidP="00DB309F">
      <w:pPr>
        <w:pStyle w:val="Wenk"/>
      </w:pPr>
      <w:r>
        <w:rPr>
          <w:rStyle w:val="Opsomming1Char"/>
        </w:rPr>
        <w:t>Ontwerpen</w:t>
      </w:r>
      <w:r>
        <w:t xml:space="preserve"> doe je best in team. Naast het ontwikkelen van sociale vaardigheden binnen groepsdynamische processen, wordt hiermee ook - bij het vinden van creatieve oplossingen - het versterkende effect beoogd dat een groep kan hebben op de creativiteit van het individu. Het is de symbiose van ideeën en creatieve ingaven van meerdere leerlingen die een or</w:t>
      </w:r>
      <w:r w:rsidR="00245FEA">
        <w:t>i</w:t>
      </w:r>
      <w:r>
        <w:t>gineel, vernuftig ontwerp tot stand brengen.</w:t>
      </w:r>
    </w:p>
    <w:p w14:paraId="50E39415" w14:textId="5F235472" w:rsidR="00DB309F" w:rsidRDefault="00DB309F" w:rsidP="00DB309F">
      <w:pPr>
        <w:pStyle w:val="Wenk"/>
      </w:pPr>
      <w:r>
        <w:t>Je kan gericht inzetten van vergadermethodieken en -technieken bij het doorlopen van de verschillende fasen van het leren onderzoeken en probleemoplossend denken.</w:t>
      </w:r>
    </w:p>
    <w:p w14:paraId="45B4CDF5" w14:textId="77777777" w:rsidR="00DB309F" w:rsidRDefault="00DB309F" w:rsidP="00DB309F">
      <w:pPr>
        <w:pStyle w:val="Wenk"/>
      </w:pPr>
      <w:r>
        <w:t>Beschikbare hulpmiddelen zoals gereedschappen, machines, robots, computers, grondstoffen, materialen, biologische agentia, energie, informatie, menselijke inzet, geldmiddelen, tijd.</w:t>
      </w:r>
    </w:p>
    <w:p w14:paraId="444E1229" w14:textId="696B80AA" w:rsidR="00DB309F" w:rsidRDefault="00DB309F" w:rsidP="00DB309F">
      <w:pPr>
        <w:pStyle w:val="Wenk"/>
      </w:pPr>
      <w:r>
        <w:lastRenderedPageBreak/>
        <w:t>Bepalen van criteria zoals behoeften, duurzaamheid, klimaat, ecologie, veiligheid, ergonomie, esthetisch, ethisch</w:t>
      </w:r>
      <w:r w:rsidR="0024565F">
        <w:t>.</w:t>
      </w:r>
    </w:p>
    <w:p w14:paraId="021B86CA" w14:textId="77777777" w:rsidR="00DB309F" w:rsidRDefault="00DB309F" w:rsidP="00DB309F">
      <w:pPr>
        <w:pStyle w:val="Wenk"/>
      </w:pPr>
      <w:r>
        <w:t>Ontwerpmethodes zoals design, engineering, productontwikkeling.</w:t>
      </w:r>
    </w:p>
    <w:p w14:paraId="4E82F354" w14:textId="09EA08E6" w:rsidR="00DB309F" w:rsidRDefault="00DB309F" w:rsidP="00DB309F">
      <w:pPr>
        <w:pStyle w:val="Wenk"/>
      </w:pPr>
      <w:r>
        <w:t>Hedendaagse, relevante, maatschappelijke</w:t>
      </w:r>
      <w:r w:rsidR="000B1BB2">
        <w:t xml:space="preserve"> </w:t>
      </w:r>
      <w:r>
        <w:t xml:space="preserve">problemen en uitdagingen: </w:t>
      </w:r>
      <w:r>
        <w:br/>
        <w:t>Voorbeelden in het kader van duurzame ontwikkeling vind je in de transi</w:t>
      </w:r>
      <w:r w:rsidR="00510F56">
        <w:t>s</w:t>
      </w:r>
      <w:r>
        <w:t>tie doelen en de duurzame ontwikkelingsdoelstellingen (SDG</w:t>
      </w:r>
      <w:r w:rsidR="00245FEA">
        <w:t>’</w:t>
      </w:r>
      <w:r>
        <w:t>s).</w:t>
      </w:r>
    </w:p>
    <w:p w14:paraId="10BDB902" w14:textId="77777777" w:rsidR="00DB309F" w:rsidRDefault="00DB309F" w:rsidP="00DB309F">
      <w:pPr>
        <w:pStyle w:val="Wenk"/>
      </w:pPr>
      <w:r>
        <w:t xml:space="preserve">Voorbeelden in het kader van veiligheid en gezondheid: </w:t>
      </w:r>
    </w:p>
    <w:p w14:paraId="596F2CE2" w14:textId="77777777" w:rsidR="00DB309F" w:rsidRDefault="00DB309F" w:rsidP="00DB309F">
      <w:pPr>
        <w:pStyle w:val="Wenkops1"/>
      </w:pPr>
      <w:r>
        <w:t>ontwikkelen van een oplossing om;</w:t>
      </w:r>
    </w:p>
    <w:p w14:paraId="1919CBEC" w14:textId="77777777" w:rsidR="00DB309F" w:rsidRDefault="00DB309F" w:rsidP="00DB309F">
      <w:pPr>
        <w:pStyle w:val="Wenkops1"/>
      </w:pPr>
      <w:r>
        <w:t>een veiligheidsrisico te verminderen;</w:t>
      </w:r>
    </w:p>
    <w:p w14:paraId="0DB0CCD7" w14:textId="77777777" w:rsidR="00DB309F" w:rsidRDefault="00DB309F" w:rsidP="00DB309F">
      <w:pPr>
        <w:pStyle w:val="Wenkops1"/>
      </w:pPr>
      <w:r>
        <w:t>mobiliteit te verbeteren.</w:t>
      </w:r>
    </w:p>
    <w:p w14:paraId="52AF1F1C" w14:textId="77777777" w:rsidR="00DB309F" w:rsidRDefault="00DB309F" w:rsidP="00DB309F">
      <w:pPr>
        <w:pStyle w:val="Wenk"/>
      </w:pPr>
      <w:r>
        <w:t>Een oplossing kan de gedaante aannemen van een nieuwe of aangepaste werkwijze, een interventie, een technisch systeem.</w:t>
      </w:r>
    </w:p>
    <w:p w14:paraId="23494832" w14:textId="3040582B" w:rsidR="00DB309F" w:rsidRDefault="00DB309F" w:rsidP="00DB309F">
      <w:pPr>
        <w:pStyle w:val="Wenk"/>
      </w:pPr>
      <w:r>
        <w:t>De nadruk ligt op het ontwerpproces binnen het technisch proces.</w:t>
      </w:r>
    </w:p>
    <w:p w14:paraId="4D636388" w14:textId="2F8324D1" w:rsidR="00DB309F" w:rsidRDefault="00DB309F" w:rsidP="00DB309F">
      <w:pPr>
        <w:pStyle w:val="Wenk"/>
      </w:pPr>
      <w:r>
        <w:t>Evaluatie van het ontwerp zoals debuggen van software, foutzoeken (meten) op hardware</w:t>
      </w:r>
      <w:r w:rsidR="00856269">
        <w:t xml:space="preserve"> …</w:t>
      </w:r>
    </w:p>
    <w:p w14:paraId="78EE292D" w14:textId="77777777" w:rsidR="00DB309F" w:rsidRDefault="00DB309F" w:rsidP="00DB309F">
      <w:pPr>
        <w:pStyle w:val="Wenk"/>
      </w:pPr>
      <w:r>
        <w:t>Algoritmen zoals geconcretiseerd in een diagram (flowchart/stroomschema) van een werkwijze of een proces.</w:t>
      </w:r>
    </w:p>
    <w:p w14:paraId="63AE9C35" w14:textId="55282C6F" w:rsidR="00DB309F" w:rsidRDefault="00DB309F" w:rsidP="00DB309F">
      <w:pPr>
        <w:pStyle w:val="Wenk"/>
      </w:pPr>
      <w:r>
        <w:t>Je kan aandacht hebben bij ontwerp voor standaardmaterialen, uniform maken van onderdelen.</w:t>
      </w:r>
    </w:p>
    <w:p w14:paraId="3CAB76A5" w14:textId="013D753F" w:rsidR="00DB309F" w:rsidRDefault="00DB309F" w:rsidP="00DB309F">
      <w:pPr>
        <w:pStyle w:val="Wenk"/>
      </w:pPr>
      <w:r>
        <w:t>Je kan de link maken met het ICT-leerplan voor het gebruik van tekstuele programmeertaal.</w:t>
      </w:r>
    </w:p>
    <w:p w14:paraId="4B7944C9" w14:textId="2DC799FA" w:rsidR="00DB309F" w:rsidRDefault="00DB309F" w:rsidP="00DB309F">
      <w:pPr>
        <w:pStyle w:val="Wenk"/>
      </w:pPr>
      <w:r w:rsidRPr="00966B18">
        <w:t xml:space="preserve">Na een </w:t>
      </w:r>
      <w:r>
        <w:t>ontwerp</w:t>
      </w:r>
      <w:r w:rsidRPr="00966B18">
        <w:t>opdracht kan je de resultaten visualiseren, neerschrijven in een verslag, onderzoeksrapport, technische handleiding, portfolio</w:t>
      </w:r>
      <w:r w:rsidR="00856269">
        <w:t>.</w:t>
      </w:r>
    </w:p>
    <w:p w14:paraId="0650A8AB" w14:textId="5D6AC61D" w:rsidR="00DB309F" w:rsidRPr="00CB00FE" w:rsidRDefault="00DB309F" w:rsidP="00DB309F">
      <w:pPr>
        <w:pStyle w:val="Doel"/>
      </w:pPr>
      <w:r w:rsidRPr="009C1C04">
        <w:t>De leerlingen beargumenteren vanuit verschillende invalshoeken keuzes bij het ontwerp en het gebruik van technische systemen en andere STEM-oplossingen.</w:t>
      </w:r>
    </w:p>
    <w:p w14:paraId="5F634CD6" w14:textId="643F3803" w:rsidR="00DB309F" w:rsidRDefault="00DB309F" w:rsidP="00DB309F">
      <w:pPr>
        <w:pStyle w:val="Afbakening"/>
      </w:pPr>
      <w:r>
        <w:t>Ontwerpen als scheppend proces waarbij afwegingen en keuzes worden gemaakt</w:t>
      </w:r>
    </w:p>
    <w:p w14:paraId="7F8787BA" w14:textId="6854BBC8" w:rsidR="00DB309F" w:rsidRDefault="00DB309F" w:rsidP="00480738">
      <w:pPr>
        <w:pStyle w:val="Afbitem"/>
      </w:pPr>
      <w:r>
        <w:t>Toepassen van criteria om een geschikte keuze te bepalen</w:t>
      </w:r>
    </w:p>
    <w:p w14:paraId="0D6EF08C" w14:textId="5383EA64" w:rsidR="00DB309F" w:rsidRPr="00CB00FE" w:rsidRDefault="00334245" w:rsidP="00480738">
      <w:pPr>
        <w:pStyle w:val="Afbitem"/>
      </w:pPr>
      <w:r>
        <w:t>Toelichten vanuit eigen normen en waarden</w:t>
      </w:r>
    </w:p>
    <w:p w14:paraId="5FCEF75A" w14:textId="4E561CC3" w:rsidR="002E026E" w:rsidRDefault="002E026E" w:rsidP="005A2842">
      <w:pPr>
        <w:ind w:left="709"/>
      </w:pPr>
      <w:r w:rsidRPr="005A2842">
        <w:rPr>
          <w:b/>
          <w:bCs/>
        </w:rPr>
        <w:t>Samenhang tweede graad:</w:t>
      </w:r>
      <w:r w:rsidRPr="00AB388C">
        <w:rPr>
          <w:color w:val="000000" w:themeColor="text1"/>
        </w:rPr>
        <w:t xml:space="preserve"> </w:t>
      </w:r>
      <w:r w:rsidRPr="00850C6B">
        <w:t xml:space="preserve">II-GFL-ddaa LPD </w:t>
      </w:r>
      <w:r w:rsidR="00C57779">
        <w:t>0</w:t>
      </w:r>
      <w:r w:rsidRPr="00850C6B">
        <w:t>1</w:t>
      </w:r>
      <w:r w:rsidR="0097269E" w:rsidRPr="00850C6B">
        <w:t xml:space="preserve">4, </w:t>
      </w:r>
      <w:r w:rsidR="00C57779">
        <w:t>0</w:t>
      </w:r>
      <w:r w:rsidR="0097269E" w:rsidRPr="00850C6B">
        <w:t>41</w:t>
      </w:r>
    </w:p>
    <w:p w14:paraId="38DFCADA" w14:textId="596C5D21" w:rsidR="00261012" w:rsidRDefault="00261012" w:rsidP="00261012">
      <w:pPr>
        <w:ind w:left="737"/>
      </w:pPr>
      <w:r w:rsidRPr="00D663EC">
        <w:rPr>
          <w:b/>
        </w:rPr>
        <w:t xml:space="preserve">Samenhang </w:t>
      </w:r>
      <w:r>
        <w:rPr>
          <w:b/>
        </w:rPr>
        <w:t>eerste graad</w:t>
      </w:r>
      <w:r w:rsidRPr="00D663EC">
        <w:rPr>
          <w:b/>
        </w:rPr>
        <w:t>:</w:t>
      </w:r>
      <w:r w:rsidRPr="00AB388C">
        <w:rPr>
          <w:color w:val="000000" w:themeColor="text1"/>
        </w:rPr>
        <w:t xml:space="preserve"> </w:t>
      </w:r>
      <w:r>
        <w:t>In de eerste graad beargumenteren leerlingen keuzes die ze maken om een wiskundig, wetenschappelijk, technologisch of STEM-probleem op te lossen (NRT LPD 13).</w:t>
      </w:r>
    </w:p>
    <w:p w14:paraId="07E8A13C" w14:textId="77777777" w:rsidR="00DB309F" w:rsidRDefault="00DB309F" w:rsidP="00DB309F">
      <w:pPr>
        <w:pStyle w:val="Wenk"/>
      </w:pPr>
      <w:r>
        <w:t>Invalshoeken zoals ecologisch, ethisch, cultureel, technisch, economisch, maatschappelijk.</w:t>
      </w:r>
    </w:p>
    <w:p w14:paraId="027E2B94" w14:textId="77777777" w:rsidR="00DB309F" w:rsidRDefault="00DB309F" w:rsidP="00DB309F">
      <w:pPr>
        <w:pStyle w:val="Wenk"/>
      </w:pPr>
      <w:r>
        <w:t>Je stimuleert de leerlingen om kritisch te kijken naar gemaakte keuzes.</w:t>
      </w:r>
    </w:p>
    <w:p w14:paraId="5563ABC6" w14:textId="122EB3A0" w:rsidR="00DB309F" w:rsidRPr="00456BC9" w:rsidRDefault="00DB309F" w:rsidP="00DB309F">
      <w:pPr>
        <w:pStyle w:val="Doel"/>
      </w:pPr>
      <w:r w:rsidRPr="00456BC9">
        <w:lastRenderedPageBreak/>
        <w:t xml:space="preserve">De leerlingen onderzoeken aan de hand van concrete maatschappelijke uitdagingen de wisselwerking uit tussen </w:t>
      </w:r>
      <w:hyperlink w:anchor="_STEM-disciplines" w:history="1">
        <w:r w:rsidRPr="00EE0E4A">
          <w:rPr>
            <w:rStyle w:val="Hyperlink"/>
          </w:rPr>
          <w:t>STEM-disciplines</w:t>
        </w:r>
      </w:hyperlink>
      <w:r w:rsidRPr="00456BC9">
        <w:t xml:space="preserve"> onderling en tussen STEM-disciplines met de maatschappij. </w:t>
      </w:r>
    </w:p>
    <w:p w14:paraId="6BC1A2AB" w14:textId="262B4E8C" w:rsidR="00DB309F" w:rsidRPr="006007BB" w:rsidRDefault="00DB309F" w:rsidP="00DB309F">
      <w:pPr>
        <w:pStyle w:val="Afbakening"/>
      </w:pPr>
      <w:r w:rsidRPr="006007BB">
        <w:t>Relatie tussen maatschappelijke behoeften, keuzes en STEM-toepassingen</w:t>
      </w:r>
    </w:p>
    <w:p w14:paraId="7E8A6EDB" w14:textId="667123CE" w:rsidR="00DB309F" w:rsidRPr="006007BB" w:rsidRDefault="00DB309F" w:rsidP="00480738">
      <w:pPr>
        <w:pStyle w:val="Afbitem"/>
      </w:pPr>
      <w:r w:rsidRPr="006007BB">
        <w:t>Wisselwerking tussen STEM-disciplines: het natuurwetenschappelijke (S), het technisch-wetenschappelijke (TE) en het wiskundige (M)</w:t>
      </w:r>
    </w:p>
    <w:p w14:paraId="1FCBC7C3" w14:textId="1D777299" w:rsidR="00DB309F" w:rsidRPr="006007BB" w:rsidRDefault="00DB309F" w:rsidP="00480738">
      <w:pPr>
        <w:pStyle w:val="Afbitem"/>
      </w:pPr>
      <w:r w:rsidRPr="006007BB">
        <w:t>Wiskunde, wetenschappen en technologie als onderdeel van culturele ontwikkeling</w:t>
      </w:r>
    </w:p>
    <w:p w14:paraId="67BB5596" w14:textId="0A742C7B" w:rsidR="00DB309F" w:rsidRPr="006007BB" w:rsidRDefault="00DB309F" w:rsidP="00480738">
      <w:pPr>
        <w:pStyle w:val="Afbitem"/>
      </w:pPr>
      <w:r w:rsidRPr="006007BB">
        <w:t>Belang van interdisciplinariteit en multiperspectiviteit bij het aanpakken van grote uitdagingen</w:t>
      </w:r>
    </w:p>
    <w:p w14:paraId="18CF3BDA" w14:textId="25DB1672" w:rsidR="00DB309F" w:rsidRPr="006007BB" w:rsidRDefault="00DB309F" w:rsidP="00480738">
      <w:pPr>
        <w:pStyle w:val="Afbitem"/>
      </w:pPr>
      <w:r w:rsidRPr="006007BB">
        <w:t>Systeemdenken</w:t>
      </w:r>
    </w:p>
    <w:p w14:paraId="0C8C7BE2" w14:textId="360FA267" w:rsidR="00B1433B" w:rsidRDefault="00B1433B" w:rsidP="00B1433B">
      <w:pPr>
        <w:ind w:left="737"/>
      </w:pPr>
      <w:r w:rsidRPr="00D663EC">
        <w:rPr>
          <w:b/>
        </w:rPr>
        <w:t xml:space="preserve">Samenhang </w:t>
      </w:r>
      <w:r>
        <w:rPr>
          <w:b/>
        </w:rPr>
        <w:t>eerste graad</w:t>
      </w:r>
      <w:r w:rsidRPr="00D663EC">
        <w:rPr>
          <w:b/>
        </w:rPr>
        <w:t>:</w:t>
      </w:r>
      <w:r w:rsidRPr="00AB388C">
        <w:rPr>
          <w:color w:val="000000" w:themeColor="text1"/>
        </w:rPr>
        <w:t xml:space="preserve"> </w:t>
      </w:r>
      <w:r w:rsidRPr="00EB280C">
        <w:t xml:space="preserve">In de eerste graad illustreren de leerlingen de wisselwerking tussen STEM-disciplines onderling en met de maatschappij (NRT </w:t>
      </w:r>
      <w:r>
        <w:t xml:space="preserve">LPD </w:t>
      </w:r>
      <w:r w:rsidRPr="00EB280C">
        <w:t xml:space="preserve">21) en geven ze toepassingsvoorbeelden van wiskunde (wiskunde </w:t>
      </w:r>
      <w:r>
        <w:t>LPD</w:t>
      </w:r>
      <w:r w:rsidRPr="00EB280C">
        <w:t xml:space="preserve">9). </w:t>
      </w:r>
    </w:p>
    <w:p w14:paraId="5606E829" w14:textId="40A84894" w:rsidR="00072196" w:rsidRDefault="00072196" w:rsidP="00072196">
      <w:pPr>
        <w:pStyle w:val="Wenk"/>
      </w:pPr>
      <w:r>
        <w:t>Je kan gebruik maken van de “duurzame ontwikkelingsdoelen (SDG’s, sustainable development go</w:t>
      </w:r>
      <w:r w:rsidR="00245FEA">
        <w:t>a</w:t>
      </w:r>
      <w:r>
        <w:t>ls)” als referentiekader.</w:t>
      </w:r>
    </w:p>
    <w:p w14:paraId="4DBD3D32" w14:textId="5E7236DE" w:rsidR="00DB309F" w:rsidRPr="00EB280C" w:rsidRDefault="00DB309F" w:rsidP="00DB309F">
      <w:pPr>
        <w:pStyle w:val="Wenk"/>
      </w:pPr>
      <w:r w:rsidRPr="00EB280C">
        <w:t>Invalshoeken zoals ecologisch, ethisch, cultureel, technisch, economisch, maatschappelijk</w:t>
      </w:r>
      <w:r w:rsidR="003F45C0">
        <w:t>.</w:t>
      </w:r>
    </w:p>
    <w:p w14:paraId="6FE17D8E" w14:textId="650D4983" w:rsidR="00DB309F" w:rsidRPr="00EB280C" w:rsidRDefault="00DB309F" w:rsidP="00DB309F">
      <w:pPr>
        <w:pStyle w:val="Wenk"/>
      </w:pPr>
      <w:r w:rsidRPr="00EB280C">
        <w:t>Keuzes in het ontwerp, duurzaam ontwikkelen, kunnen hier een maatstaf zijn. Voorbeeld bij plaatmateriaal het patroon schikken om het snij</w:t>
      </w:r>
      <w:r w:rsidR="00245FEA">
        <w:t>a</w:t>
      </w:r>
      <w:r w:rsidRPr="00EB280C">
        <w:t>fval te beperken, vastschroeven i.p.v. lijmen</w:t>
      </w:r>
      <w:r w:rsidR="005435BA">
        <w:t>.</w:t>
      </w:r>
    </w:p>
    <w:p w14:paraId="389A9AFC" w14:textId="77777777" w:rsidR="00DB309F" w:rsidRPr="00EB280C" w:rsidRDefault="00DB309F" w:rsidP="00DB309F">
      <w:pPr>
        <w:pStyle w:val="Wenk"/>
      </w:pPr>
      <w:r w:rsidRPr="00EB280C">
        <w:t>Contexten en maatschappelijke behoeften zoals klimaatverandering, hernieuwbare energie, zorg en gezondheid, onderwijs, watervoorziening, mobiliteit, leefbare en duurzame steden, oceaanvervuiling komen aan bod.</w:t>
      </w:r>
    </w:p>
    <w:p w14:paraId="7A7A1F4A" w14:textId="77777777" w:rsidR="00DB309F" w:rsidRPr="00EB280C" w:rsidRDefault="00DB309F" w:rsidP="00DB309F">
      <w:pPr>
        <w:pStyle w:val="Wenk"/>
      </w:pPr>
      <w:r w:rsidRPr="00EB280C">
        <w:t>Je kan dit horizonverruimend illustreren door linken te leggen met actualiteit over ‘onderzoek en ontwikkeling’. Ook historische ontwikkelingen verhelderen deze wisselwerking en laten wiskunde, wetenschappen en technologie zien als culturele ontwikkeling.</w:t>
      </w:r>
    </w:p>
    <w:p w14:paraId="792B194E" w14:textId="503CE0D8" w:rsidR="00DB309F" w:rsidRPr="002B22A5" w:rsidRDefault="00DB309F" w:rsidP="00B01EE3">
      <w:pPr>
        <w:pStyle w:val="Wenk"/>
      </w:pPr>
      <w:r w:rsidRPr="00EB280C">
        <w:t>Een bezoek aan een bedrijf, onderzoeksinstelling of vereniging kan veel relaties tussen de samenleving en ‘onderzoek en ontwikkeling’ verhelderen.</w:t>
      </w:r>
    </w:p>
    <w:p w14:paraId="0576CA1D" w14:textId="3CA3B40E" w:rsidR="00DB309F" w:rsidRPr="008E6DF2" w:rsidRDefault="00DB309F" w:rsidP="00DB309F">
      <w:pPr>
        <w:pStyle w:val="Kop2"/>
      </w:pPr>
      <w:bookmarkStart w:id="63" w:name="_Toc65156265"/>
      <w:r>
        <w:t xml:space="preserve">Mechanica - </w:t>
      </w:r>
      <w:r w:rsidR="000B7CF6">
        <w:t>hydrostatica</w:t>
      </w:r>
      <w:bookmarkEnd w:id="63"/>
    </w:p>
    <w:p w14:paraId="393468EB" w14:textId="77777777" w:rsidR="00DB309F" w:rsidRDefault="00DB309F" w:rsidP="00DB309F">
      <w:pPr>
        <w:pStyle w:val="Kop3"/>
      </w:pPr>
      <w:bookmarkStart w:id="64" w:name="_Toc65156266"/>
      <w:r>
        <w:t>De wetten van Newton</w:t>
      </w:r>
      <w:bookmarkEnd w:id="64"/>
    </w:p>
    <w:p w14:paraId="2AA9C38F" w14:textId="77777777" w:rsidR="00DB309F" w:rsidRDefault="00DB309F" w:rsidP="00DB309F">
      <w:pPr>
        <w:pStyle w:val="Doel"/>
      </w:pPr>
      <w:r>
        <w:t>De leerlingen stellen een kracht, snelheid en versnelling vectorieel voor.</w:t>
      </w:r>
    </w:p>
    <w:p w14:paraId="4DC003AA" w14:textId="38ADFA57" w:rsidR="00DB309F" w:rsidRDefault="00DB309F" w:rsidP="007555F8">
      <w:pPr>
        <w:pStyle w:val="Afbakening"/>
      </w:pPr>
      <w:r>
        <w:t>Vector, grootte, richting, zin, aangrijpingspunt</w:t>
      </w:r>
    </w:p>
    <w:p w14:paraId="62FED9D6" w14:textId="1C0B8FDB" w:rsidR="007335F5" w:rsidRPr="00EA1FE7" w:rsidRDefault="007335F5" w:rsidP="005A2842">
      <w:pPr>
        <w:ind w:left="709"/>
      </w:pPr>
      <w:r w:rsidRPr="005A2842">
        <w:rPr>
          <w:b/>
          <w:bCs/>
        </w:rPr>
        <w:t>Samenhang tweede graad:</w:t>
      </w:r>
      <w:r w:rsidRPr="00AB388C">
        <w:rPr>
          <w:color w:val="000000" w:themeColor="text1"/>
        </w:rPr>
        <w:t xml:space="preserve"> </w:t>
      </w:r>
      <w:r w:rsidRPr="00850C6B">
        <w:t>II-</w:t>
      </w:r>
      <w:r w:rsidR="00462D9B" w:rsidRPr="00850C6B">
        <w:t>WisS-da</w:t>
      </w:r>
      <w:r w:rsidRPr="00850C6B">
        <w:t xml:space="preserve"> LPD </w:t>
      </w:r>
      <w:r w:rsidR="00B540AE">
        <w:t>0</w:t>
      </w:r>
      <w:r w:rsidRPr="00850C6B">
        <w:t>1</w:t>
      </w:r>
      <w:r w:rsidR="007D75E5" w:rsidRPr="00850C6B">
        <w:t>2</w:t>
      </w:r>
      <w:r w:rsidR="008D7800">
        <w:t xml:space="preserve">, </w:t>
      </w:r>
      <w:r w:rsidR="00B540AE">
        <w:t>0</w:t>
      </w:r>
      <w:r w:rsidR="007D75E5" w:rsidRPr="00850C6B">
        <w:t>13</w:t>
      </w:r>
      <w:r w:rsidRPr="00EA1FE7">
        <w:t xml:space="preserve"> </w:t>
      </w:r>
    </w:p>
    <w:p w14:paraId="21903C25" w14:textId="442BDF08" w:rsidR="00DB309F" w:rsidRPr="00305980" w:rsidRDefault="00DB309F" w:rsidP="00DB309F">
      <w:pPr>
        <w:pStyle w:val="Wenk"/>
      </w:pPr>
      <w:r>
        <w:t>Je kan dit leerplandoel in sterke samenhang zien met de leerplandoelen over kracht en beweging, link met LPD 1</w:t>
      </w:r>
      <w:r w:rsidR="004A0363">
        <w:t>0</w:t>
      </w:r>
      <w:r>
        <w:t>, 1</w:t>
      </w:r>
      <w:r w:rsidR="004A0363">
        <w:t>1</w:t>
      </w:r>
      <w:r>
        <w:t>.</w:t>
      </w:r>
    </w:p>
    <w:p w14:paraId="35602C09" w14:textId="77777777" w:rsidR="00DB309F" w:rsidRDefault="00DB309F" w:rsidP="00DB309F">
      <w:pPr>
        <w:pStyle w:val="Doel"/>
      </w:pPr>
      <w:r>
        <w:lastRenderedPageBreak/>
        <w:t>De leerlingen onderzoeken de drie wetten van Newton:</w:t>
      </w:r>
    </w:p>
    <w:p w14:paraId="458631E2" w14:textId="0E193EDB" w:rsidR="00DB309F" w:rsidRDefault="00B1433B" w:rsidP="00DB309F">
      <w:pPr>
        <w:pStyle w:val="Opsommingdoel"/>
      </w:pPr>
      <w:r>
        <w:t>t</w:t>
      </w:r>
      <w:r w:rsidR="00DB309F">
        <w:t>raagheidswet, rust en beweging;</w:t>
      </w:r>
    </w:p>
    <w:p w14:paraId="4834720F" w14:textId="798D027D" w:rsidR="00DB309F" w:rsidRDefault="00B1433B" w:rsidP="00DB309F">
      <w:pPr>
        <w:pStyle w:val="Opsommingdoel"/>
      </w:pPr>
      <w:r>
        <w:t>h</w:t>
      </w:r>
      <w:r w:rsidR="00DB309F">
        <w:t>et verband tussen kracht, massa en versnelling;</w:t>
      </w:r>
    </w:p>
    <w:p w14:paraId="1F0883D1" w14:textId="31A578B0" w:rsidR="00DB309F" w:rsidRDefault="00B1433B" w:rsidP="00DB309F">
      <w:pPr>
        <w:pStyle w:val="Opsommingdoel"/>
      </w:pPr>
      <w:r>
        <w:t>a</w:t>
      </w:r>
      <w:r w:rsidR="00DB309F">
        <w:t>ctie- en reactiekrachten.</w:t>
      </w:r>
    </w:p>
    <w:p w14:paraId="24B59EA7" w14:textId="621821BA" w:rsidR="00DB309F" w:rsidRDefault="00DB309F" w:rsidP="00DB309F">
      <w:pPr>
        <w:pStyle w:val="Afbakening"/>
      </w:pPr>
      <w:r>
        <w:t>Soorten krachten: gravitatiekracht, zwaartekracht, wrijvingskracht, normaalkracht, veerkracht</w:t>
      </w:r>
    </w:p>
    <w:p w14:paraId="1209E39A" w14:textId="52D2C505" w:rsidR="006614CC" w:rsidRDefault="006614CC" w:rsidP="00480738">
      <w:pPr>
        <w:pStyle w:val="Afbitem"/>
      </w:pPr>
      <w:r>
        <w:t>Dynamische effecten van en kracht: versnellen, vertragen en van richting veranderen</w:t>
      </w:r>
    </w:p>
    <w:p w14:paraId="10F0C198" w14:textId="7ACDC502" w:rsidR="00712FC4" w:rsidRDefault="00712FC4" w:rsidP="005A2842">
      <w:pPr>
        <w:ind w:left="709"/>
      </w:pPr>
      <w:r w:rsidRPr="00074B28">
        <w:rPr>
          <w:b/>
          <w:bCs/>
        </w:rPr>
        <w:t>Samenhang tweede graad:</w:t>
      </w:r>
      <w:r>
        <w:t xml:space="preserve"> </w:t>
      </w:r>
      <w:r w:rsidR="00463910">
        <w:t xml:space="preserve">II-WisS-da LPD </w:t>
      </w:r>
      <w:r w:rsidR="00B540AE">
        <w:t>0</w:t>
      </w:r>
      <w:r w:rsidR="00463910">
        <w:t xml:space="preserve">19, </w:t>
      </w:r>
      <w:r w:rsidR="00B540AE">
        <w:t>0</w:t>
      </w:r>
      <w:r w:rsidR="00463910">
        <w:t>20</w:t>
      </w:r>
    </w:p>
    <w:p w14:paraId="0FC027B3" w14:textId="77777777" w:rsidR="00DB309F" w:rsidRDefault="00DB309F" w:rsidP="00DB309F">
      <w:pPr>
        <w:pStyle w:val="Wenk"/>
      </w:pPr>
      <w:r>
        <w:t>Het is belangrijk de leerlingen het verschil weten tussen:</w:t>
      </w:r>
    </w:p>
    <w:p w14:paraId="59BFACDB" w14:textId="65DF18EE" w:rsidR="00DB309F" w:rsidRDefault="00862EF8" w:rsidP="00DB309F">
      <w:pPr>
        <w:pStyle w:val="Wenkops1"/>
      </w:pPr>
      <w:r>
        <w:t>p</w:t>
      </w:r>
      <w:r w:rsidR="00DB309F">
        <w:t>untmassa en star lichaam</w:t>
      </w:r>
      <w:r>
        <w:t>;</w:t>
      </w:r>
    </w:p>
    <w:p w14:paraId="29573B8E" w14:textId="3ACC4F8F" w:rsidR="00DB309F" w:rsidRDefault="00862EF8" w:rsidP="00DB309F">
      <w:pPr>
        <w:pStyle w:val="Wenkops1"/>
      </w:pPr>
      <w:r>
        <w:t>r</w:t>
      </w:r>
      <w:r w:rsidR="00DB309F">
        <w:t>otatie en translatie</w:t>
      </w:r>
      <w:r>
        <w:t>.</w:t>
      </w:r>
    </w:p>
    <w:p w14:paraId="129482F1" w14:textId="77777777" w:rsidR="00DB309F" w:rsidRDefault="00DB309F" w:rsidP="00DB309F">
      <w:pPr>
        <w:pStyle w:val="Wenk"/>
      </w:pPr>
      <w:r>
        <w:t>De termen massa en gewicht worden vaak met elkaar verward, het is belangrijk om een goed onderscheid tussen beide te maken.</w:t>
      </w:r>
    </w:p>
    <w:p w14:paraId="73EAF722" w14:textId="7ADD3298" w:rsidR="00DB309F" w:rsidRPr="009927D1" w:rsidRDefault="00DB309F" w:rsidP="00DB309F">
      <w:pPr>
        <w:pStyle w:val="Wenk"/>
      </w:pPr>
      <w:r>
        <w:rPr>
          <w:rFonts w:eastAsiaTheme="minorEastAsia"/>
        </w:rPr>
        <w:t>Een onderzoek kan gestart worden van uit een ervaring, experiment, videofragment</w:t>
      </w:r>
      <w:r w:rsidR="00A12DB0">
        <w:rPr>
          <w:rFonts w:eastAsiaTheme="minorEastAsia"/>
        </w:rPr>
        <w:t>.</w:t>
      </w:r>
    </w:p>
    <w:p w14:paraId="1817D13C" w14:textId="77777777" w:rsidR="00DB309F" w:rsidRDefault="00DB309F" w:rsidP="00DB309F">
      <w:pPr>
        <w:pStyle w:val="Wenk"/>
      </w:pPr>
      <w:r>
        <w:t>Je kan het verband leggen met het fenomeen zwaartekracht: massa, valversnelling (gravitatiekracht) en zwaartepunt.</w:t>
      </w:r>
    </w:p>
    <w:p w14:paraId="64C2A444" w14:textId="77777777" w:rsidR="00DB309F" w:rsidRPr="00E12843" w:rsidRDefault="00DB309F" w:rsidP="00DB309F">
      <w:pPr>
        <w:pStyle w:val="Wenk"/>
      </w:pPr>
      <w:r>
        <w:t>Je kan grootheden opmeten met sensoren.</w:t>
      </w:r>
    </w:p>
    <w:p w14:paraId="1A24AAC2" w14:textId="77777777" w:rsidR="00DB309F" w:rsidRDefault="00DB309F" w:rsidP="00DB309F">
      <w:pPr>
        <w:pStyle w:val="Wenk"/>
      </w:pPr>
      <w:r>
        <w:t>Een onderzoek in samenhang met de STEM-doelen kan bestaan uit:</w:t>
      </w:r>
    </w:p>
    <w:p w14:paraId="0BB79717" w14:textId="12A6E6F9" w:rsidR="00DB309F" w:rsidRPr="007D7C7C" w:rsidRDefault="00DC19E2" w:rsidP="00DB309F">
      <w:pPr>
        <w:pStyle w:val="Wenkops1"/>
        <w:rPr>
          <w:rFonts w:ascii="Times New Roman" w:eastAsia="Times New Roman" w:hAnsi="Times New Roman" w:cs="Times New Roman"/>
          <w:color w:val="auto"/>
          <w:sz w:val="24"/>
          <w:szCs w:val="24"/>
          <w:lang w:eastAsia="nl-NL"/>
        </w:rPr>
      </w:pPr>
      <w:r w:rsidRPr="007D7C7C">
        <w:rPr>
          <w:rFonts w:ascii="Calibri" w:eastAsia="Times New Roman" w:hAnsi="Calibri" w:cs="Calibri"/>
          <w:color w:val="595959"/>
          <w:shd w:val="clear" w:color="auto" w:fill="FFFFFF"/>
          <w:lang w:eastAsia="nl-NL"/>
        </w:rPr>
        <w:t>K</w:t>
      </w:r>
      <w:r w:rsidR="00DB309F" w:rsidRPr="007D7C7C">
        <w:rPr>
          <w:rFonts w:ascii="Calibri" w:eastAsia="Times New Roman" w:hAnsi="Calibri" w:cs="Calibri"/>
          <w:color w:val="595959"/>
          <w:shd w:val="clear" w:color="auto" w:fill="FFFFFF"/>
          <w:lang w:eastAsia="nl-NL"/>
        </w:rPr>
        <w:t>lassieke</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experimenten</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waarbij verbanden tussen grootheden</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worden aangetoond</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en de formules worden opgesteld of bevestigd</w:t>
      </w:r>
      <w:r w:rsidR="00DB309F">
        <w:rPr>
          <w:rFonts w:ascii="Calibri" w:eastAsia="Times New Roman" w:hAnsi="Calibri" w:cs="Calibri"/>
          <w:color w:val="595959"/>
          <w:shd w:val="clear" w:color="auto" w:fill="FFFFFF"/>
          <w:lang w:eastAsia="nl-NL"/>
        </w:rPr>
        <w:t>.</w:t>
      </w:r>
    </w:p>
    <w:p w14:paraId="1D2C1331" w14:textId="77777777" w:rsidR="00DB309F" w:rsidRPr="00186E3D" w:rsidRDefault="00DB309F" w:rsidP="00DB309F">
      <w:pPr>
        <w:pStyle w:val="Kop3"/>
      </w:pPr>
      <w:bookmarkStart w:id="65" w:name="_Toc65156267"/>
      <w:r>
        <w:t>Bewegingsleer</w:t>
      </w:r>
      <w:bookmarkEnd w:id="65"/>
    </w:p>
    <w:p w14:paraId="3EE8FD5E" w14:textId="77777777" w:rsidR="00DB309F" w:rsidRDefault="00DB309F" w:rsidP="00DB309F">
      <w:pPr>
        <w:pStyle w:val="Doel"/>
      </w:pPr>
      <w:r>
        <w:t>De leerlingen onderzoeken het verband tussen constante snelheid, verplaatsing en tijd.</w:t>
      </w:r>
    </w:p>
    <w:p w14:paraId="67091105" w14:textId="379EAF89" w:rsidR="00513F64" w:rsidRDefault="00513F64" w:rsidP="005A2842">
      <w:pPr>
        <w:ind w:left="709"/>
      </w:pPr>
      <w:r w:rsidRPr="005A2842">
        <w:rPr>
          <w:b/>
          <w:bCs/>
        </w:rPr>
        <w:t>Samenhang tweede graad:</w:t>
      </w:r>
      <w:r>
        <w:t xml:space="preserve"> </w:t>
      </w:r>
      <w:r w:rsidR="00463910">
        <w:t xml:space="preserve">II-WisS-da LPD </w:t>
      </w:r>
      <w:r w:rsidR="00B540AE">
        <w:t>0</w:t>
      </w:r>
      <w:r w:rsidR="00463910">
        <w:t xml:space="preserve">19, </w:t>
      </w:r>
      <w:r w:rsidR="00B540AE">
        <w:t>0</w:t>
      </w:r>
      <w:r w:rsidR="00463910">
        <w:t>20</w:t>
      </w:r>
    </w:p>
    <w:p w14:paraId="7AA4CCFE" w14:textId="27F786B2" w:rsidR="00DB309F" w:rsidRDefault="00DB309F" w:rsidP="00DB309F">
      <w:pPr>
        <w:pStyle w:val="Wenk"/>
      </w:pPr>
      <w:r>
        <w:t>Het is belangrijk dat leerlingen het verschil weten tussen:</w:t>
      </w:r>
    </w:p>
    <w:p w14:paraId="1F592E47" w14:textId="00BA5F1F" w:rsidR="00DB309F" w:rsidRDefault="00862EF8" w:rsidP="00DB309F">
      <w:pPr>
        <w:pStyle w:val="Wenkops1"/>
      </w:pPr>
      <w:r>
        <w:t>p</w:t>
      </w:r>
      <w:r w:rsidR="00DB309F">
        <w:t>ositie, verplaatsing en afgelegde weg</w:t>
      </w:r>
      <w:r>
        <w:t>;</w:t>
      </w:r>
    </w:p>
    <w:p w14:paraId="3B5112F7" w14:textId="08DFCD5B" w:rsidR="00DB309F" w:rsidRDefault="00DB309F" w:rsidP="00DB309F">
      <w:pPr>
        <w:pStyle w:val="Wenkops1"/>
      </w:pPr>
      <w:r>
        <w:t>gemiddelde snelheid/versnelling en ogenblikkelijke snelheid/versnelling</w:t>
      </w:r>
      <w:r w:rsidR="00862EF8">
        <w:t>;</w:t>
      </w:r>
    </w:p>
    <w:p w14:paraId="305157E9" w14:textId="0CD5CC2B" w:rsidR="00DB309F" w:rsidRDefault="00DB309F" w:rsidP="00DB309F">
      <w:pPr>
        <w:pStyle w:val="Wenkops1"/>
      </w:pPr>
      <w:r>
        <w:t>puntmassa en starlichaam</w:t>
      </w:r>
      <w:r w:rsidR="00862EF8">
        <w:t>;</w:t>
      </w:r>
    </w:p>
    <w:p w14:paraId="3BA658BE" w14:textId="01063DC4" w:rsidR="00DB309F" w:rsidRDefault="00DB309F" w:rsidP="00DB309F">
      <w:pPr>
        <w:pStyle w:val="Wenkops1"/>
      </w:pPr>
      <w:r>
        <w:t>rotatie en translatie</w:t>
      </w:r>
      <w:r w:rsidR="00862EF8">
        <w:t>;</w:t>
      </w:r>
    </w:p>
    <w:p w14:paraId="77A7355B" w14:textId="677C4382" w:rsidR="00DB309F" w:rsidRDefault="00DB309F" w:rsidP="00DB309F">
      <w:pPr>
        <w:pStyle w:val="Wenkops1"/>
      </w:pPr>
      <w:r>
        <w:t>zwaartepunt</w:t>
      </w:r>
      <w:r w:rsidR="00862EF8">
        <w:t>.</w:t>
      </w:r>
    </w:p>
    <w:p w14:paraId="64B6D712" w14:textId="77777777" w:rsidR="00DB309F" w:rsidRDefault="00DB309F" w:rsidP="00DB309F">
      <w:pPr>
        <w:pStyle w:val="Wenk"/>
      </w:pPr>
      <w:r w:rsidRPr="003D0FF8">
        <w:t>Je kan grootheden opmeten met sensoren.</w:t>
      </w:r>
    </w:p>
    <w:p w14:paraId="5565C6D9" w14:textId="77777777" w:rsidR="00DB309F" w:rsidRDefault="00DB309F" w:rsidP="00DB309F">
      <w:pPr>
        <w:pStyle w:val="Wenk"/>
      </w:pPr>
      <w:r>
        <w:t>Een onderzoek in samenhang met de STEM-doelen kan bestaan uit:</w:t>
      </w:r>
    </w:p>
    <w:p w14:paraId="3C8A4F98" w14:textId="184B6A9F" w:rsidR="00DB309F" w:rsidRPr="003E5FFB" w:rsidRDefault="00AD240D" w:rsidP="00DB309F">
      <w:pPr>
        <w:pStyle w:val="Wenkops1"/>
        <w:rPr>
          <w:rFonts w:ascii="Times New Roman" w:eastAsia="Times New Roman" w:hAnsi="Times New Roman" w:cs="Times New Roman"/>
          <w:color w:val="auto"/>
          <w:sz w:val="24"/>
          <w:szCs w:val="24"/>
          <w:lang w:eastAsia="nl-NL"/>
        </w:rPr>
      </w:pPr>
      <w:r w:rsidRPr="007D7C7C">
        <w:rPr>
          <w:rFonts w:ascii="Calibri" w:eastAsia="Times New Roman" w:hAnsi="Calibri" w:cs="Calibri"/>
          <w:color w:val="595959"/>
          <w:shd w:val="clear" w:color="auto" w:fill="FFFFFF"/>
          <w:lang w:eastAsia="nl-NL"/>
        </w:rPr>
        <w:t>K</w:t>
      </w:r>
      <w:r w:rsidR="00DB309F" w:rsidRPr="007D7C7C">
        <w:rPr>
          <w:rFonts w:ascii="Calibri" w:eastAsia="Times New Roman" w:hAnsi="Calibri" w:cs="Calibri"/>
          <w:color w:val="595959"/>
          <w:shd w:val="clear" w:color="auto" w:fill="FFFFFF"/>
          <w:lang w:eastAsia="nl-NL"/>
        </w:rPr>
        <w:t>lassieke</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experimenten</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waarbij verbanden tussen grootheden</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worden aangetoond</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en de formules worden opgesteld of bevestigd</w:t>
      </w:r>
      <w:r w:rsidR="00DB309F">
        <w:rPr>
          <w:rFonts w:ascii="Calibri" w:eastAsia="Times New Roman" w:hAnsi="Calibri" w:cs="Calibri"/>
          <w:color w:val="595959"/>
          <w:shd w:val="clear" w:color="auto" w:fill="FFFFFF"/>
          <w:lang w:eastAsia="nl-NL"/>
        </w:rPr>
        <w:t>.</w:t>
      </w:r>
    </w:p>
    <w:p w14:paraId="5613DDA8" w14:textId="67C93CCB" w:rsidR="00DB309F" w:rsidRDefault="00DB309F" w:rsidP="00480738">
      <w:pPr>
        <w:pStyle w:val="Wenk"/>
      </w:pPr>
      <w:r>
        <w:t>Via videoanalyse kan het onderzoekend leren sterk ondersteund worden.</w:t>
      </w:r>
    </w:p>
    <w:p w14:paraId="532B52DE" w14:textId="77777777" w:rsidR="00DB309F" w:rsidRDefault="00DB309F" w:rsidP="00DB309F">
      <w:pPr>
        <w:pStyle w:val="Doel"/>
      </w:pPr>
      <w:r>
        <w:lastRenderedPageBreak/>
        <w:t>De leerlingen berekenen de positie, de grootte van de snelheid en de grootte van de versnelling bij:</w:t>
      </w:r>
    </w:p>
    <w:p w14:paraId="4016EA83" w14:textId="51F0F9EB" w:rsidR="00DB309F" w:rsidRDefault="007328EC" w:rsidP="00DB309F">
      <w:pPr>
        <w:pStyle w:val="Opsommingdoel"/>
      </w:pPr>
      <w:r>
        <w:t xml:space="preserve">de </w:t>
      </w:r>
      <w:r w:rsidR="00BF4B94">
        <w:t>r</w:t>
      </w:r>
      <w:r w:rsidR="00DB309F">
        <w:t>echtlijnige beweging;</w:t>
      </w:r>
    </w:p>
    <w:p w14:paraId="5054E384" w14:textId="4E7535E9" w:rsidR="00DB309F" w:rsidRDefault="00BF4B94" w:rsidP="00DB309F">
      <w:pPr>
        <w:pStyle w:val="Opsommingdoel"/>
      </w:pPr>
      <w:r>
        <w:t>d</w:t>
      </w:r>
      <w:r w:rsidR="00DB309F">
        <w:t>e cirkelvormige beweging.</w:t>
      </w:r>
    </w:p>
    <w:p w14:paraId="7D0D1358" w14:textId="4DAE7F44" w:rsidR="00907849" w:rsidRDefault="00907849" w:rsidP="005A2842">
      <w:pPr>
        <w:ind w:left="709"/>
      </w:pPr>
      <w:r w:rsidRPr="005A2842">
        <w:rPr>
          <w:b/>
          <w:bCs/>
        </w:rPr>
        <w:t>Samenhang tweede graad:</w:t>
      </w:r>
      <w:r>
        <w:t xml:space="preserve"> </w:t>
      </w:r>
      <w:r w:rsidR="00463910">
        <w:t xml:space="preserve">II-WisS-da LPD </w:t>
      </w:r>
      <w:r w:rsidR="00B540AE">
        <w:t>0</w:t>
      </w:r>
      <w:r w:rsidR="00463910">
        <w:t xml:space="preserve">19, </w:t>
      </w:r>
      <w:r w:rsidR="00B540AE">
        <w:t>0</w:t>
      </w:r>
      <w:r w:rsidR="00463910">
        <w:t>20</w:t>
      </w:r>
    </w:p>
    <w:p w14:paraId="5BB70F95" w14:textId="21C3814A" w:rsidR="00DB309F" w:rsidRDefault="00DB309F" w:rsidP="00DB309F">
      <w:pPr>
        <w:pStyle w:val="Wenk"/>
      </w:pPr>
      <w:r>
        <w:t>Je kan overbrengingsmechanismen als toepassing inbrengen bij de bespreking van de verschillende bewegingen.</w:t>
      </w:r>
    </w:p>
    <w:p w14:paraId="0B7816B4" w14:textId="33FBB44F" w:rsidR="006764E6" w:rsidRDefault="006764E6" w:rsidP="00DB309F">
      <w:pPr>
        <w:pStyle w:val="Wenk"/>
      </w:pPr>
      <w:r>
        <w:t>Bij wijze van differentiatie kan je aandacht hebben voor de veranderlijke beweging en verticale worp.</w:t>
      </w:r>
    </w:p>
    <w:p w14:paraId="18DDAFA8" w14:textId="77777777" w:rsidR="00DB309F" w:rsidRDefault="00DB309F" w:rsidP="00DB309F">
      <w:pPr>
        <w:pStyle w:val="Wenk"/>
      </w:pPr>
      <w:r>
        <w:t>Een veranderlijke beweging kan bij wijze van differentiatie opgebouwd worden uit samengestelde bewegingen van versnelling, constante snelheid, vertraging.</w:t>
      </w:r>
    </w:p>
    <w:p w14:paraId="072D657E" w14:textId="0B72EC27" w:rsidR="00DB309F" w:rsidRDefault="00DB309F" w:rsidP="00DB309F">
      <w:pPr>
        <w:pStyle w:val="Wenk"/>
      </w:pPr>
      <w:r>
        <w:t>Je kan de grafische voorstelling van snelheid en versnelling in functie van de tijd gebruiken om het begrip cirkelvormige beweging te verduidelijken.</w:t>
      </w:r>
    </w:p>
    <w:p w14:paraId="739B5442" w14:textId="52DA5308" w:rsidR="00DB309F" w:rsidRDefault="00DB309F" w:rsidP="00DB309F">
      <w:pPr>
        <w:pStyle w:val="Wenk"/>
      </w:pPr>
      <w:r>
        <w:t>Je kan werken met videoanalyse om het onderzoekend leren sterk te ondersteunen.</w:t>
      </w:r>
    </w:p>
    <w:p w14:paraId="28FC5EBD" w14:textId="77777777" w:rsidR="00DB309F" w:rsidRDefault="00DB309F" w:rsidP="00DB309F">
      <w:pPr>
        <w:pStyle w:val="Wenk"/>
      </w:pPr>
      <w:r>
        <w:t>Je kan grootheden opmeten met sensoren.</w:t>
      </w:r>
    </w:p>
    <w:p w14:paraId="74CB4EC0" w14:textId="77777777" w:rsidR="00DB309F" w:rsidRDefault="00DB309F" w:rsidP="00DB309F">
      <w:pPr>
        <w:pStyle w:val="Wenk"/>
      </w:pPr>
      <w:r>
        <w:t>Een onderzoek in samenhang met de STEM-doelen kan bestaan uit:</w:t>
      </w:r>
    </w:p>
    <w:p w14:paraId="369910A4" w14:textId="45FC0F7E" w:rsidR="00DB309F" w:rsidRPr="0098769F" w:rsidRDefault="00B63D6C" w:rsidP="00DB309F">
      <w:pPr>
        <w:pStyle w:val="Wenkops1"/>
        <w:rPr>
          <w:rFonts w:ascii="Times New Roman" w:eastAsia="Times New Roman" w:hAnsi="Times New Roman" w:cs="Times New Roman"/>
          <w:color w:val="auto"/>
          <w:sz w:val="24"/>
          <w:szCs w:val="24"/>
          <w:lang w:eastAsia="nl-NL"/>
        </w:rPr>
      </w:pPr>
      <w:r w:rsidRPr="007D7C7C">
        <w:rPr>
          <w:rFonts w:ascii="Calibri" w:eastAsia="Times New Roman" w:hAnsi="Calibri" w:cs="Calibri"/>
          <w:color w:val="595959"/>
          <w:shd w:val="clear" w:color="auto" w:fill="FFFFFF"/>
          <w:lang w:eastAsia="nl-NL"/>
        </w:rPr>
        <w:t>K</w:t>
      </w:r>
      <w:r w:rsidR="00DB309F" w:rsidRPr="007D7C7C">
        <w:rPr>
          <w:rFonts w:ascii="Calibri" w:eastAsia="Times New Roman" w:hAnsi="Calibri" w:cs="Calibri"/>
          <w:color w:val="595959"/>
          <w:shd w:val="clear" w:color="auto" w:fill="FFFFFF"/>
          <w:lang w:eastAsia="nl-NL"/>
        </w:rPr>
        <w:t>lassieke</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experimenten</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waarbij verbanden tussen grootheden</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worden aangetoond</w:t>
      </w:r>
      <w:r>
        <w:rPr>
          <w:rFonts w:ascii="Calibri" w:eastAsia="Times New Roman" w:hAnsi="Calibri" w:cs="Calibri"/>
          <w:color w:val="595959"/>
          <w:shd w:val="clear" w:color="auto" w:fill="FFFFFF"/>
          <w:lang w:eastAsia="nl-NL"/>
        </w:rPr>
        <w:t xml:space="preserve"> </w:t>
      </w:r>
      <w:r w:rsidR="00DB309F" w:rsidRPr="007D7C7C">
        <w:rPr>
          <w:rFonts w:ascii="Calibri" w:eastAsia="Times New Roman" w:hAnsi="Calibri" w:cs="Calibri"/>
          <w:color w:val="595959"/>
          <w:shd w:val="clear" w:color="auto" w:fill="FFFFFF"/>
          <w:lang w:eastAsia="nl-NL"/>
        </w:rPr>
        <w:t>en de formules worden opgesteld of bevestigd</w:t>
      </w:r>
      <w:r w:rsidR="00DB309F">
        <w:rPr>
          <w:rFonts w:ascii="Calibri" w:eastAsia="Times New Roman" w:hAnsi="Calibri" w:cs="Calibri"/>
          <w:color w:val="595959"/>
          <w:shd w:val="clear" w:color="auto" w:fill="FFFFFF"/>
          <w:lang w:eastAsia="nl-NL"/>
        </w:rPr>
        <w:t>.</w:t>
      </w:r>
    </w:p>
    <w:p w14:paraId="292024D8" w14:textId="52C2A554" w:rsidR="00DB309F" w:rsidRDefault="00B63D6C" w:rsidP="00DB309F">
      <w:pPr>
        <w:pStyle w:val="Wenkops1"/>
      </w:pPr>
      <w:r>
        <w:rPr>
          <w:rStyle w:val="normaltextrun"/>
          <w:rFonts w:ascii="Calibri" w:hAnsi="Calibri" w:cs="Calibri"/>
          <w:color w:val="595959"/>
        </w:rPr>
        <w:t>B</w:t>
      </w:r>
      <w:r w:rsidR="00DB309F">
        <w:rPr>
          <w:rStyle w:val="normaltextrun"/>
          <w:rFonts w:ascii="Calibri" w:hAnsi="Calibri" w:cs="Calibri"/>
          <w:color w:val="595959"/>
        </w:rPr>
        <w:t>ewegingen</w:t>
      </w:r>
      <w:r>
        <w:rPr>
          <w:rStyle w:val="normaltextrun"/>
          <w:rFonts w:ascii="Calibri" w:hAnsi="Calibri" w:cs="Calibri"/>
          <w:color w:val="595959"/>
        </w:rPr>
        <w:t xml:space="preserve"> </w:t>
      </w:r>
      <w:r w:rsidR="00DB309F">
        <w:rPr>
          <w:rStyle w:val="normaltextrun"/>
          <w:rFonts w:ascii="Calibri" w:hAnsi="Calibri" w:cs="Calibri"/>
          <w:color w:val="595959"/>
        </w:rPr>
        <w:t>in een</w:t>
      </w:r>
      <w:r>
        <w:rPr>
          <w:rStyle w:val="normaltextrun"/>
          <w:rFonts w:ascii="Calibri" w:hAnsi="Calibri" w:cs="Calibri"/>
          <w:color w:val="595959"/>
        </w:rPr>
        <w:t xml:space="preserve"> </w:t>
      </w:r>
      <w:r w:rsidR="00DB309F">
        <w:rPr>
          <w:rStyle w:val="normaltextrun"/>
          <w:rFonts w:ascii="Calibri" w:hAnsi="Calibri" w:cs="Calibri"/>
          <w:color w:val="595959"/>
        </w:rPr>
        <w:t>mechanisme;</w:t>
      </w:r>
    </w:p>
    <w:p w14:paraId="51322DF6" w14:textId="02DC1A66" w:rsidR="00DB309F" w:rsidRDefault="00DB309F" w:rsidP="00DB309F">
      <w:pPr>
        <w:pStyle w:val="Wenkops1"/>
      </w:pPr>
      <w:r>
        <w:rPr>
          <w:rStyle w:val="normaltextrun"/>
          <w:rFonts w:ascii="Calibri" w:hAnsi="Calibri" w:cs="Calibri"/>
          <w:color w:val="595959"/>
        </w:rPr>
        <w:t>positie van een voertuig in functie</w:t>
      </w:r>
      <w:r w:rsidR="00B63D6C">
        <w:rPr>
          <w:rStyle w:val="normaltextrun"/>
          <w:rFonts w:ascii="Calibri" w:hAnsi="Calibri" w:cs="Calibri"/>
          <w:color w:val="595959"/>
        </w:rPr>
        <w:t xml:space="preserve"> </w:t>
      </w:r>
      <w:r>
        <w:rPr>
          <w:rStyle w:val="normaltextrun"/>
          <w:rFonts w:ascii="Calibri" w:hAnsi="Calibri" w:cs="Calibri"/>
          <w:color w:val="595959"/>
        </w:rPr>
        <w:t>van de rotatiefrequentie wielen;</w:t>
      </w:r>
    </w:p>
    <w:p w14:paraId="0D1A18C0" w14:textId="40C73CCB" w:rsidR="00DB309F" w:rsidRDefault="00DB309F" w:rsidP="00DB309F">
      <w:pPr>
        <w:pStyle w:val="Wenkops1"/>
      </w:pPr>
      <w:r>
        <w:rPr>
          <w:rStyle w:val="normaltextrun"/>
          <w:rFonts w:ascii="Calibri" w:hAnsi="Calibri" w:cs="Calibri"/>
          <w:color w:val="595959"/>
        </w:rPr>
        <w:t>verband tussen rotatiefrequenties en omtreksnelheden</w:t>
      </w:r>
      <w:r w:rsidR="00B63D6C">
        <w:rPr>
          <w:rStyle w:val="normaltextrun"/>
          <w:rFonts w:ascii="Calibri" w:hAnsi="Calibri" w:cs="Calibri"/>
          <w:color w:val="595959"/>
        </w:rPr>
        <w:t xml:space="preserve"> </w:t>
      </w:r>
      <w:r>
        <w:rPr>
          <w:rStyle w:val="normaltextrun"/>
          <w:rFonts w:ascii="Calibri" w:hAnsi="Calibri" w:cs="Calibri"/>
          <w:color w:val="595959"/>
        </w:rPr>
        <w:t>in een overbrengingsmechanisme.</w:t>
      </w:r>
    </w:p>
    <w:p w14:paraId="3D34442F" w14:textId="6C3EEC96" w:rsidR="00DB309F" w:rsidRDefault="00DB309F" w:rsidP="00DB309F">
      <w:pPr>
        <w:pStyle w:val="Subrubriek"/>
      </w:pPr>
      <w:bookmarkStart w:id="66" w:name="_Toc65156268"/>
      <w:r>
        <w:t>Statisch evenwicht in het vlak</w:t>
      </w:r>
      <w:bookmarkEnd w:id="66"/>
    </w:p>
    <w:p w14:paraId="19288F07" w14:textId="77777777" w:rsidR="00DB309F" w:rsidRDefault="00DB309F" w:rsidP="00DB309F">
      <w:pPr>
        <w:pStyle w:val="Doel"/>
      </w:pPr>
      <w:r>
        <w:t>De leerlingen berekenen krachten, krachtmomenten en koppels.</w:t>
      </w:r>
    </w:p>
    <w:p w14:paraId="4403ABC0" w14:textId="36742046" w:rsidR="00DB309F" w:rsidRPr="006D0CD6" w:rsidRDefault="00DB309F" w:rsidP="00DB309F">
      <w:pPr>
        <w:pStyle w:val="Afbakening"/>
      </w:pPr>
      <w:r>
        <w:t>Herken</w:t>
      </w:r>
      <w:r w:rsidR="00B63D6C">
        <w:t>n</w:t>
      </w:r>
      <w:r>
        <w:t>en k</w:t>
      </w:r>
      <w:r w:rsidRPr="006D0CD6">
        <w:t xml:space="preserve">rachten met </w:t>
      </w:r>
      <w:r>
        <w:t>een</w:t>
      </w:r>
      <w:r w:rsidRPr="006D0CD6">
        <w:t>zelfde of tegengestelde zin en hoekmakende krachten</w:t>
      </w:r>
    </w:p>
    <w:p w14:paraId="5BE0C508" w14:textId="2006DFD2" w:rsidR="00DB309F" w:rsidRPr="006D0CD6" w:rsidRDefault="00DB309F" w:rsidP="00480738">
      <w:pPr>
        <w:pStyle w:val="Afbitem"/>
      </w:pPr>
      <w:r w:rsidRPr="006D0CD6">
        <w:t xml:space="preserve">Samenstellen van </w:t>
      </w:r>
      <w:r>
        <w:t xml:space="preserve">resulterende </w:t>
      </w:r>
      <w:r w:rsidRPr="006D0CD6">
        <w:t>krachten</w:t>
      </w:r>
      <w:r>
        <w:t xml:space="preserve"> en krachtmomenten</w:t>
      </w:r>
      <w:r w:rsidRPr="006D0CD6">
        <w:t xml:space="preserve">: grafisch </w:t>
      </w:r>
      <w:r>
        <w:t>–</w:t>
      </w:r>
      <w:r w:rsidRPr="006D0CD6">
        <w:t xml:space="preserve"> </w:t>
      </w:r>
      <w:r>
        <w:t>via berekening</w:t>
      </w:r>
    </w:p>
    <w:p w14:paraId="58F3AD67" w14:textId="42C52C38" w:rsidR="00DB309F" w:rsidRPr="006D0CD6" w:rsidRDefault="00DB309F" w:rsidP="00480738">
      <w:pPr>
        <w:pStyle w:val="Afbitem"/>
      </w:pPr>
      <w:r w:rsidRPr="006D0CD6">
        <w:t xml:space="preserve">Ontbinden van krachten: grafisch – </w:t>
      </w:r>
      <w:r>
        <w:t>via berekening</w:t>
      </w:r>
    </w:p>
    <w:p w14:paraId="66F856AB" w14:textId="213E2B46" w:rsidR="007D75E5" w:rsidRPr="00EA1FE7" w:rsidRDefault="007D75E5" w:rsidP="005A2842">
      <w:pPr>
        <w:ind w:left="709"/>
      </w:pPr>
      <w:r w:rsidRPr="005A2842">
        <w:rPr>
          <w:b/>
          <w:bCs/>
        </w:rPr>
        <w:t>Samenhang tweede graad:</w:t>
      </w:r>
      <w:r w:rsidRPr="00AB388C">
        <w:rPr>
          <w:color w:val="000000" w:themeColor="text1"/>
        </w:rPr>
        <w:t xml:space="preserve"> </w:t>
      </w:r>
      <w:r w:rsidRPr="00850C6B">
        <w:t>II-WisS-da LPD 12</w:t>
      </w:r>
      <w:r w:rsidR="005D080F">
        <w:t xml:space="preserve">, </w:t>
      </w:r>
      <w:r w:rsidRPr="00850C6B">
        <w:t>13</w:t>
      </w:r>
    </w:p>
    <w:p w14:paraId="0FE702B6" w14:textId="690EE87B" w:rsidR="00DB309F" w:rsidRPr="007B7298" w:rsidRDefault="00DB309F" w:rsidP="00DB309F">
      <w:pPr>
        <w:pStyle w:val="Wenk"/>
        <w:rPr>
          <w:rFonts w:ascii="Times New Roman" w:hAnsi="Times New Roman" w:cs="Times New Roman"/>
          <w:color w:val="auto"/>
          <w:szCs w:val="24"/>
          <w:lang w:eastAsia="nl-NL"/>
        </w:rPr>
      </w:pPr>
      <w:r>
        <w:rPr>
          <w:shd w:val="clear" w:color="auto" w:fill="FFFFFF"/>
          <w:lang w:eastAsia="nl-NL"/>
        </w:rPr>
        <w:t>T</w:t>
      </w:r>
      <w:r w:rsidRPr="007B7298">
        <w:rPr>
          <w:shd w:val="clear" w:color="auto" w:fill="FFFFFF"/>
          <w:lang w:eastAsia="nl-NL"/>
        </w:rPr>
        <w:t>oepassing</w:t>
      </w:r>
      <w:r>
        <w:rPr>
          <w:shd w:val="clear" w:color="auto" w:fill="FFFFFF"/>
          <w:lang w:eastAsia="nl-NL"/>
        </w:rPr>
        <w:t xml:space="preserve"> krachtenmoment:</w:t>
      </w:r>
      <w:r w:rsidRPr="007B7298">
        <w:rPr>
          <w:shd w:val="clear" w:color="auto" w:fill="FFFFFF"/>
          <w:lang w:eastAsia="nl-NL"/>
        </w:rPr>
        <w:t xml:space="preserve"> de momentsleutel, cranklengte van een fietstrapas.</w:t>
      </w:r>
    </w:p>
    <w:p w14:paraId="2C5FC4D4" w14:textId="1B9A75D5" w:rsidR="00DB309F" w:rsidRDefault="00DB309F" w:rsidP="00DB309F">
      <w:pPr>
        <w:pStyle w:val="Wenk"/>
      </w:pPr>
      <w:r>
        <w:t>Je kan de link leggen met de leerplan doelen montage-demontage</w:t>
      </w:r>
      <w:r w:rsidR="00113B6E">
        <w:t>.</w:t>
      </w:r>
    </w:p>
    <w:p w14:paraId="710EC225" w14:textId="565A366A" w:rsidR="00DB309F" w:rsidRDefault="00DB309F" w:rsidP="00DB309F">
      <w:pPr>
        <w:pStyle w:val="Doel"/>
      </w:pPr>
      <w:r>
        <w:t xml:space="preserve">De leerlingen </w:t>
      </w:r>
      <w:r w:rsidR="0021458D">
        <w:t xml:space="preserve">lichten </w:t>
      </w:r>
      <w:r w:rsidR="00687D23">
        <w:t xml:space="preserve">de voorwaarden </w:t>
      </w:r>
      <w:r w:rsidR="00AD0D16">
        <w:t>t</w:t>
      </w:r>
      <w:r w:rsidR="000C6CB6">
        <w:t>ot</w:t>
      </w:r>
      <w:r w:rsidR="00AD0D16">
        <w:t xml:space="preserve"> evenwicht </w:t>
      </w:r>
      <w:r w:rsidR="000C6CB6">
        <w:t xml:space="preserve">in </w:t>
      </w:r>
      <w:r w:rsidR="00687D23">
        <w:t xml:space="preserve">het vlak </w:t>
      </w:r>
      <w:r w:rsidR="0021458D">
        <w:t>toe</w:t>
      </w:r>
      <w:r>
        <w:t>.</w:t>
      </w:r>
    </w:p>
    <w:p w14:paraId="4046D7E1" w14:textId="77777777" w:rsidR="00C26350" w:rsidRDefault="00C6668B" w:rsidP="000F5590">
      <w:pPr>
        <w:pStyle w:val="Afbakening"/>
      </w:pPr>
      <w:r>
        <w:t>Zwaa</w:t>
      </w:r>
      <w:r w:rsidR="00B01EE3">
        <w:t>r</w:t>
      </w:r>
      <w:r>
        <w:t>tepunt</w:t>
      </w:r>
    </w:p>
    <w:p w14:paraId="17CDCF18" w14:textId="4A08DB3E" w:rsidR="00C6668B" w:rsidRDefault="00C26350" w:rsidP="00480738">
      <w:pPr>
        <w:pStyle w:val="Afbitem"/>
      </w:pPr>
      <w:r>
        <w:t>Krachten, krachtmoment</w:t>
      </w:r>
      <w:r w:rsidR="00707645">
        <w:t xml:space="preserve">en, </w:t>
      </w:r>
      <w:r w:rsidR="00A71825">
        <w:t>koppels</w:t>
      </w:r>
    </w:p>
    <w:p w14:paraId="490005D1" w14:textId="50994D12" w:rsidR="00DB309F" w:rsidRDefault="00DB309F" w:rsidP="00DB309F">
      <w:pPr>
        <w:pStyle w:val="Wenk"/>
      </w:pPr>
      <w:r>
        <w:lastRenderedPageBreak/>
        <w:t>Je kan de leerlingen een krachtenbalans of momentenbalans laten schetsen om de resulterende kracht of krachtenmoment te bekomen.</w:t>
      </w:r>
    </w:p>
    <w:p w14:paraId="20EC048F" w14:textId="299CD672" w:rsidR="00DB309F" w:rsidRDefault="00DB309F" w:rsidP="00DB309F">
      <w:pPr>
        <w:pStyle w:val="Wenk"/>
      </w:pPr>
      <w:r>
        <w:t>Bij het begrip krachtenmoment kan je als toepassing de momentsleutel, hefbomen, cranklengte van een fietstrapas gebruiken.</w:t>
      </w:r>
    </w:p>
    <w:p w14:paraId="1F91BB65" w14:textId="77777777" w:rsidR="00DB309F" w:rsidRPr="00CB00FE" w:rsidRDefault="00DB309F" w:rsidP="00DB309F">
      <w:pPr>
        <w:pStyle w:val="Kop3"/>
      </w:pPr>
      <w:bookmarkStart w:id="67" w:name="_Toc65156269"/>
      <w:r>
        <w:t>Arbeid - energie</w:t>
      </w:r>
      <w:bookmarkEnd w:id="67"/>
    </w:p>
    <w:p w14:paraId="34CEE084" w14:textId="77777777" w:rsidR="00DB309F" w:rsidRPr="0024323A" w:rsidRDefault="00DB309F" w:rsidP="00DB309F">
      <w:pPr>
        <w:pStyle w:val="Doel"/>
      </w:pPr>
      <w:r>
        <w:t>De leerlingen onderzoeken de geleverde arbeid bij een constante kracht.</w:t>
      </w:r>
    </w:p>
    <w:p w14:paraId="7F880516" w14:textId="109C58C5" w:rsidR="00DB309F" w:rsidRDefault="00DB309F" w:rsidP="00DB309F">
      <w:pPr>
        <w:pStyle w:val="Afbakening"/>
      </w:pPr>
      <w:r>
        <w:rPr>
          <w:rFonts w:eastAsiaTheme="minorEastAsia"/>
        </w:rPr>
        <w:t>Toepassen van de wetmatighei</w:t>
      </w:r>
      <w:r w:rsidR="00CF7346">
        <w:rPr>
          <w:rFonts w:eastAsiaTheme="minorEastAsia"/>
        </w:rPr>
        <w:t>d</w:t>
      </w:r>
    </w:p>
    <w:p w14:paraId="7F08E14F" w14:textId="730E44A7" w:rsidR="0093052C" w:rsidRDefault="0093052C" w:rsidP="005A2842">
      <w:pPr>
        <w:ind w:left="709"/>
      </w:pPr>
      <w:r w:rsidRPr="00074B28">
        <w:rPr>
          <w:b/>
          <w:bCs/>
        </w:rPr>
        <w:t>Samenhang tweede graad:</w:t>
      </w:r>
      <w:r>
        <w:t xml:space="preserve"> </w:t>
      </w:r>
      <w:r w:rsidR="00463910">
        <w:t xml:space="preserve">II-WisS-da LPD </w:t>
      </w:r>
      <w:r w:rsidR="00B540AE">
        <w:t>0</w:t>
      </w:r>
      <w:r w:rsidR="00463910">
        <w:t xml:space="preserve">19, </w:t>
      </w:r>
      <w:r w:rsidR="00B540AE">
        <w:t>0</w:t>
      </w:r>
      <w:r w:rsidR="00463910">
        <w:t>20</w:t>
      </w:r>
    </w:p>
    <w:p w14:paraId="3D4CA0D0" w14:textId="77777777" w:rsidR="007A07FE" w:rsidRDefault="007A07FE" w:rsidP="007A07FE">
      <w:pPr>
        <w:pStyle w:val="Wenk"/>
      </w:pPr>
      <w:r>
        <w:t>Geleverde arbeid kan je laten ervaren door een grotere kracht bij een gelijke snelheid:</w:t>
      </w:r>
    </w:p>
    <w:p w14:paraId="3FC2252E" w14:textId="77777777" w:rsidR="007A07FE" w:rsidRDefault="007A07FE" w:rsidP="007A07FE">
      <w:pPr>
        <w:pStyle w:val="Wenkops1"/>
      </w:pPr>
      <w:r>
        <w:t>een fiets met een platte band, ondergrond zand, ijs;</w:t>
      </w:r>
    </w:p>
    <w:p w14:paraId="16191DF2" w14:textId="77777777" w:rsidR="007A07FE" w:rsidRDefault="007A07FE" w:rsidP="007A07FE">
      <w:pPr>
        <w:pStyle w:val="Wenkops1"/>
      </w:pPr>
      <w:r>
        <w:t>karretje met wielen op lagers of geen lagers;</w:t>
      </w:r>
    </w:p>
    <w:p w14:paraId="5C9E8449" w14:textId="77777777" w:rsidR="007A07FE" w:rsidRDefault="007A07FE" w:rsidP="007A07FE">
      <w:pPr>
        <w:pStyle w:val="Wenkops1"/>
      </w:pPr>
      <w:r>
        <w:t>toepassing: een katrol, optillen van zware massa’s;</w:t>
      </w:r>
    </w:p>
    <w:p w14:paraId="67EA77B6" w14:textId="59063995" w:rsidR="007A07FE" w:rsidRDefault="007A07FE" w:rsidP="00725046">
      <w:pPr>
        <w:pStyle w:val="Wenkops1"/>
      </w:pPr>
      <w:r>
        <w:t>smering: onderhoud bij machines.</w:t>
      </w:r>
    </w:p>
    <w:p w14:paraId="28A4367D" w14:textId="77777777" w:rsidR="00DB309F" w:rsidRDefault="00DB309F" w:rsidP="00DB309F">
      <w:pPr>
        <w:pStyle w:val="Wenk"/>
      </w:pPr>
      <w:r>
        <w:rPr>
          <w:rFonts w:eastAsiaTheme="minorEastAsia"/>
        </w:rPr>
        <w:t xml:space="preserve">Een onderzoek </w:t>
      </w:r>
      <w:r>
        <w:t>in samenhang met de STEM-doelen</w:t>
      </w:r>
      <w:r>
        <w:rPr>
          <w:rFonts w:eastAsiaTheme="minorEastAsia"/>
        </w:rPr>
        <w:t xml:space="preserve"> kan bestaan uit</w:t>
      </w:r>
      <w:r>
        <w:t>:</w:t>
      </w:r>
    </w:p>
    <w:p w14:paraId="3ECB2C82" w14:textId="77777777" w:rsidR="00DB309F" w:rsidRDefault="00DB309F" w:rsidP="00DB309F">
      <w:pPr>
        <w:pStyle w:val="Wenkops1"/>
      </w:pPr>
      <w:r w:rsidRPr="00F3325E">
        <w:t>klassieke experimenten</w:t>
      </w:r>
      <w:r w:rsidRPr="00350EEC">
        <w:t xml:space="preserve"> waarbij verbanden tussen grootheden</w:t>
      </w:r>
      <w:r w:rsidRPr="000D17FF">
        <w:t xml:space="preserve"> worden aangetoond en de formules worden opgesteld of bevestigd;</w:t>
      </w:r>
    </w:p>
    <w:p w14:paraId="13773B90" w14:textId="3029F029" w:rsidR="00DB309F" w:rsidRDefault="00DB309F" w:rsidP="00DB309F">
      <w:pPr>
        <w:pStyle w:val="Wenkops1"/>
      </w:pPr>
      <w:r>
        <w:t>het verband tussen toegevoegd vermogen en afgeleverde arbeid in een bepaalde tijd van een</w:t>
      </w:r>
      <w:r w:rsidR="00AE358E">
        <w:t xml:space="preserve"> </w:t>
      </w:r>
      <w:r>
        <w:t>systeem (het belasten van een machine).</w:t>
      </w:r>
    </w:p>
    <w:p w14:paraId="6034CFF6" w14:textId="5EDBF5EC" w:rsidR="00DB309F" w:rsidRDefault="00DB309F" w:rsidP="00DB309F">
      <w:pPr>
        <w:pStyle w:val="Doel"/>
      </w:pPr>
      <w:r>
        <w:t>De leerlingen lichten energieomzettingen toe aan de hand van de concepten arbeid, rendement, vermogen, energie</w:t>
      </w:r>
      <w:r w:rsidR="0027667A">
        <w:t>, warmte</w:t>
      </w:r>
      <w:r>
        <w:t xml:space="preserve"> en het verband ertussen.</w:t>
      </w:r>
    </w:p>
    <w:p w14:paraId="651B0999" w14:textId="3776550C" w:rsidR="00DB309F" w:rsidRDefault="00DB309F" w:rsidP="00DB309F">
      <w:pPr>
        <w:pStyle w:val="Afbakening"/>
      </w:pPr>
      <w:r w:rsidRPr="00897CC4">
        <w:t>Wet van behoud van energie, energiebalans kwantitatief en kwalitatief</w:t>
      </w:r>
    </w:p>
    <w:p w14:paraId="24AA071F" w14:textId="51A97FEE" w:rsidR="00D61ED9" w:rsidRPr="00897CC4" w:rsidRDefault="00D61ED9" w:rsidP="00480738">
      <w:pPr>
        <w:pStyle w:val="Afbitem"/>
      </w:pPr>
      <w:r>
        <w:t>Energiedissipatie, open en geïsoleerd systeem</w:t>
      </w:r>
    </w:p>
    <w:p w14:paraId="594C2EBD" w14:textId="6E9DADBE" w:rsidR="00DB309F" w:rsidRPr="00897CC4" w:rsidRDefault="00DB309F" w:rsidP="00480738">
      <w:pPr>
        <w:pStyle w:val="Afbitem"/>
      </w:pPr>
      <w:r w:rsidRPr="00897CC4">
        <w:t>Gravitationele potentiële energie, potentiële elastische energie, kinetische energie, chemische energie, thermische energie, stralingsenergie, kernenergie, elektrische energie</w:t>
      </w:r>
    </w:p>
    <w:p w14:paraId="5AA9E1AC" w14:textId="321F3B86" w:rsidR="00DB309F" w:rsidRPr="00897CC4" w:rsidRDefault="00DB309F" w:rsidP="00480738">
      <w:pPr>
        <w:pStyle w:val="Afbitem"/>
      </w:pPr>
      <w:r w:rsidRPr="00897CC4">
        <w:t>Berekenen van kinetische en potentiële energie</w:t>
      </w:r>
    </w:p>
    <w:p w14:paraId="42437B98" w14:textId="733B53ED" w:rsidR="00DB309F" w:rsidRPr="00897CC4" w:rsidRDefault="00DB309F" w:rsidP="00480738">
      <w:pPr>
        <w:pStyle w:val="Afbitem"/>
      </w:pPr>
      <w:r>
        <w:t>Berekenen van het r</w:t>
      </w:r>
      <w:r w:rsidRPr="00897CC4">
        <w:t>endement en vermogen</w:t>
      </w:r>
    </w:p>
    <w:p w14:paraId="463E7824" w14:textId="460F998B" w:rsidR="00DB309F" w:rsidRDefault="00DB309F" w:rsidP="00DB309F">
      <w:pPr>
        <w:pStyle w:val="Wenk"/>
      </w:pPr>
      <w:r>
        <w:t>Je kan vertrekken van uit een toepassing en de leerlingen inzicht laten verwerven in de verschillende vormen van energie.</w:t>
      </w:r>
    </w:p>
    <w:p w14:paraId="6593C588" w14:textId="77777777" w:rsidR="00DB309F" w:rsidRDefault="00DB309F" w:rsidP="00DB309F">
      <w:pPr>
        <w:pStyle w:val="Wenk"/>
      </w:pPr>
      <w:r>
        <w:t>Je kan om inzicht te verwerven bij energieomzettingen de begrippen warmte, energiedissipatie, open en geïsoleerde systemen aanbrengen.</w:t>
      </w:r>
    </w:p>
    <w:p w14:paraId="710DE50B" w14:textId="77777777" w:rsidR="00DB309F" w:rsidRDefault="00DB309F" w:rsidP="00DB309F">
      <w:pPr>
        <w:pStyle w:val="Wenk"/>
      </w:pPr>
      <w:r>
        <w:t>Het verband tussen arbeid en kinetische energie kan je duiden aan de hand van het arbeid-energietheorema.</w:t>
      </w:r>
    </w:p>
    <w:p w14:paraId="3D18D3C1" w14:textId="77777777" w:rsidR="00DB309F" w:rsidRDefault="00DB309F" w:rsidP="00DB309F">
      <w:pPr>
        <w:pStyle w:val="Wenk"/>
      </w:pPr>
      <w:r>
        <w:t>Het opslaan van energie kan je verduidelijken door te verwijzen naar: een waterreservoir, een batterij, veren.</w:t>
      </w:r>
    </w:p>
    <w:p w14:paraId="7C805738" w14:textId="77777777" w:rsidR="00DB309F" w:rsidRPr="00457866" w:rsidRDefault="00DB309F" w:rsidP="00DB309F">
      <w:pPr>
        <w:pStyle w:val="Wenk"/>
      </w:pPr>
      <w:r>
        <w:t>Het opstellen van een energiebalans kan een ondersteuning zijn bij het bestuderen van energieomzettingen.</w:t>
      </w:r>
    </w:p>
    <w:p w14:paraId="629F03D1" w14:textId="77777777" w:rsidR="00DB309F" w:rsidRPr="00ED5A0E" w:rsidRDefault="00DB309F" w:rsidP="00DB309F">
      <w:pPr>
        <w:pStyle w:val="Wenk"/>
      </w:pPr>
      <w:r>
        <w:lastRenderedPageBreak/>
        <w:t xml:space="preserve">Je kan </w:t>
      </w:r>
      <w:r w:rsidRPr="00824593">
        <w:t>eenheden die niet voorkomen in het SI</w:t>
      </w:r>
      <w:r>
        <w:t>-stelsel vermelden</w:t>
      </w:r>
      <w:r w:rsidRPr="00824593">
        <w:t xml:space="preserve">: kilowattuur, </w:t>
      </w:r>
      <w:r>
        <w:t>(</w:t>
      </w:r>
      <w:r w:rsidRPr="00824593">
        <w:t>kilo</w:t>
      </w:r>
      <w:r>
        <w:t>)c</w:t>
      </w:r>
      <w:r w:rsidRPr="00824593">
        <w:t>alorie (voedingswaren)</w:t>
      </w:r>
      <w:r>
        <w:t>.</w:t>
      </w:r>
    </w:p>
    <w:p w14:paraId="0962482A" w14:textId="6F3F5A25" w:rsidR="00DB309F" w:rsidRDefault="000B7CF6" w:rsidP="00DB309F">
      <w:pPr>
        <w:pStyle w:val="Kop3"/>
      </w:pPr>
      <w:bookmarkStart w:id="68" w:name="_Toc65156270"/>
      <w:r>
        <w:t>Hydrostatica</w:t>
      </w:r>
      <w:bookmarkEnd w:id="68"/>
    </w:p>
    <w:p w14:paraId="1A772191" w14:textId="288283E0" w:rsidR="00DB309F" w:rsidRPr="00525D2C" w:rsidRDefault="00DB309F" w:rsidP="00DB309F">
      <w:pPr>
        <w:pStyle w:val="Doel"/>
      </w:pPr>
      <w:r>
        <w:t xml:space="preserve">De leerlingen </w:t>
      </w:r>
      <w:r w:rsidR="006764E6">
        <w:t xml:space="preserve">passen </w:t>
      </w:r>
      <w:r>
        <w:t xml:space="preserve">wetmatigheden </w:t>
      </w:r>
      <w:r w:rsidR="006764E6">
        <w:t xml:space="preserve">toe </w:t>
      </w:r>
      <w:r>
        <w:t xml:space="preserve">met betrekking tot de </w:t>
      </w:r>
      <w:r w:rsidR="000B7CF6">
        <w:t>hydrostatica</w:t>
      </w:r>
      <w:r w:rsidR="002E7348">
        <w:t>.</w:t>
      </w:r>
    </w:p>
    <w:p w14:paraId="124658F7" w14:textId="0DAD4FD5" w:rsidR="00DE4820" w:rsidRDefault="00DB309F" w:rsidP="00DE4820">
      <w:pPr>
        <w:pStyle w:val="Afbakening"/>
      </w:pPr>
      <w:r>
        <w:t>Druk, hydrostatische druk, atmosferische druk</w:t>
      </w:r>
      <w:r w:rsidR="00DE4820">
        <w:t>, drukverschil, debiet</w:t>
      </w:r>
    </w:p>
    <w:p w14:paraId="674F74E4" w14:textId="3D95D534" w:rsidR="00DB309F" w:rsidRPr="00325743" w:rsidRDefault="00DE4820" w:rsidP="00480738">
      <w:pPr>
        <w:pStyle w:val="Afbitem"/>
      </w:pPr>
      <w:r>
        <w:t>Beginsel van Pascal</w:t>
      </w:r>
    </w:p>
    <w:p w14:paraId="6E443806" w14:textId="633C6741" w:rsidR="00DB309F" w:rsidRPr="00961E85" w:rsidRDefault="00DB309F" w:rsidP="00480738">
      <w:pPr>
        <w:pStyle w:val="Afbitem"/>
      </w:pPr>
      <w:r>
        <w:t>Gemiddeld debiet</w:t>
      </w:r>
    </w:p>
    <w:p w14:paraId="4A263F48" w14:textId="2AC73033" w:rsidR="00DB309F" w:rsidRDefault="00DB309F" w:rsidP="00480738">
      <w:pPr>
        <w:pStyle w:val="Afbitem"/>
      </w:pPr>
      <w:r>
        <w:t>Ideale gaswet</w:t>
      </w:r>
    </w:p>
    <w:p w14:paraId="2575DCE4" w14:textId="3718F108" w:rsidR="0093052C" w:rsidRDefault="0093052C" w:rsidP="005A2842">
      <w:pPr>
        <w:ind w:left="709"/>
      </w:pPr>
      <w:r w:rsidRPr="005A2842">
        <w:rPr>
          <w:b/>
          <w:bCs/>
        </w:rPr>
        <w:t>Samenhang tweede graad:</w:t>
      </w:r>
      <w:r>
        <w:t xml:space="preserve"> </w:t>
      </w:r>
      <w:r w:rsidR="00463910">
        <w:t xml:space="preserve">II-WisS-da LPD </w:t>
      </w:r>
      <w:r w:rsidR="00B540AE">
        <w:t>0</w:t>
      </w:r>
      <w:r w:rsidR="00463910">
        <w:t xml:space="preserve">19, </w:t>
      </w:r>
      <w:r w:rsidR="00B540AE">
        <w:t>0</w:t>
      </w:r>
      <w:r w:rsidR="00463910">
        <w:t>20</w:t>
      </w:r>
    </w:p>
    <w:p w14:paraId="42492FD7" w14:textId="3690D6EA" w:rsidR="00DB309F" w:rsidRDefault="00DB309F" w:rsidP="00DB309F">
      <w:pPr>
        <w:pStyle w:val="Wenk"/>
      </w:pPr>
      <w:r>
        <w:t>In elektrotechnieken</w:t>
      </w:r>
      <w:r w:rsidR="00A4536C">
        <w:t xml:space="preserve"> in de tweede graad</w:t>
      </w:r>
      <w:r>
        <w:t xml:space="preserve"> ligt de focus op elektropneumatica.</w:t>
      </w:r>
    </w:p>
    <w:p w14:paraId="0CBD1357" w14:textId="73638F54" w:rsidR="00DB309F" w:rsidRPr="006D12A7" w:rsidRDefault="00DB309F" w:rsidP="00DB309F">
      <w:pPr>
        <w:pStyle w:val="Wenk"/>
      </w:pPr>
      <w:r>
        <w:t xml:space="preserve">Bij de bespreking van de wetmatigheden tot de </w:t>
      </w:r>
      <w:r w:rsidR="000B7CF6">
        <w:t>hydrostatica</w:t>
      </w:r>
      <w:r>
        <w:t xml:space="preserve"> kan je aandacht hebben voor: overdruk, onderdruk, beginsel van Pascal.</w:t>
      </w:r>
    </w:p>
    <w:p w14:paraId="4C9BA7FA" w14:textId="77777777" w:rsidR="00DB309F" w:rsidRDefault="00DB309F" w:rsidP="00DB309F">
      <w:pPr>
        <w:pStyle w:val="Wenk"/>
      </w:pPr>
      <w:r>
        <w:t>Je kan de (on)samendrukbaarheid van fluïda aan bod laten komen.</w:t>
      </w:r>
    </w:p>
    <w:p w14:paraId="0A880494" w14:textId="5E3C8FBE" w:rsidR="00DB309F" w:rsidRDefault="00DB309F" w:rsidP="00DB309F">
      <w:pPr>
        <w:pStyle w:val="Wenk"/>
      </w:pPr>
      <w:r>
        <w:t xml:space="preserve">Je kan werken met een simulatieprogramma om begrippen in de </w:t>
      </w:r>
      <w:r w:rsidR="000B7CF6">
        <w:t>hydrostatica</w:t>
      </w:r>
      <w:r>
        <w:t xml:space="preserve"> te onderbouwen</w:t>
      </w:r>
      <w:r w:rsidR="002E7348">
        <w:t>.</w:t>
      </w:r>
    </w:p>
    <w:p w14:paraId="1F2464AE" w14:textId="141CDA2F" w:rsidR="00DB309F" w:rsidRDefault="00DB309F" w:rsidP="00DB309F">
      <w:pPr>
        <w:pStyle w:val="Kop2"/>
      </w:pPr>
      <w:bookmarkStart w:id="69" w:name="_Toc65156271"/>
      <w:r>
        <w:t xml:space="preserve">Elektriciteit - </w:t>
      </w:r>
      <w:r w:rsidR="00366440">
        <w:t>e</w:t>
      </w:r>
      <w:r>
        <w:t>lektronica</w:t>
      </w:r>
      <w:bookmarkEnd w:id="69"/>
    </w:p>
    <w:p w14:paraId="5237228E" w14:textId="77777777" w:rsidR="00DB309F" w:rsidRPr="00186E3D" w:rsidRDefault="00DB309F" w:rsidP="00DB309F">
      <w:pPr>
        <w:pStyle w:val="Kop3"/>
      </w:pPr>
      <w:bookmarkStart w:id="70" w:name="_Toc65156272"/>
      <w:r>
        <w:t>Gelijkstroomkringen</w:t>
      </w:r>
      <w:bookmarkEnd w:id="70"/>
    </w:p>
    <w:p w14:paraId="28357608" w14:textId="77777777" w:rsidR="00DB309F" w:rsidRPr="00525D2C" w:rsidRDefault="00DB309F" w:rsidP="00DB309F">
      <w:pPr>
        <w:pStyle w:val="Doel"/>
      </w:pPr>
      <w:r>
        <w:t xml:space="preserve">De leerlingen onderzoeken aan de hand van metingen en berekeningen het verband tussen de spanning over en de stroom door een verbruiker in elektrische gelijkstroomkringen. </w:t>
      </w:r>
    </w:p>
    <w:p w14:paraId="25FDDF95" w14:textId="07A5A2E8" w:rsidR="00DB309F" w:rsidRPr="00824593" w:rsidRDefault="00DB309F" w:rsidP="00DB309F">
      <w:pPr>
        <w:pStyle w:val="Afbakening"/>
      </w:pPr>
      <w:r w:rsidRPr="00824593">
        <w:t>Geleidbaarheid, geleider, isolator</w:t>
      </w:r>
    </w:p>
    <w:p w14:paraId="17772655" w14:textId="786743F8" w:rsidR="00DB309F" w:rsidRDefault="00DB309F" w:rsidP="00480738">
      <w:pPr>
        <w:pStyle w:val="Afbitem"/>
      </w:pPr>
      <w:r w:rsidRPr="00824593">
        <w:t>Spanningsbron</w:t>
      </w:r>
      <w:r>
        <w:t xml:space="preserve">, </w:t>
      </w:r>
      <w:r w:rsidRPr="00824593">
        <w:t>gelijkspanning</w:t>
      </w:r>
    </w:p>
    <w:p w14:paraId="51063E21" w14:textId="2CA768F2" w:rsidR="00DB309F" w:rsidRPr="00824593" w:rsidRDefault="00DB309F" w:rsidP="00480738">
      <w:pPr>
        <w:pStyle w:val="Afbitem"/>
      </w:pPr>
      <w:r w:rsidRPr="00824593">
        <w:t>Weerstand, wet van Ohm, wet van Pouillet</w:t>
      </w:r>
    </w:p>
    <w:p w14:paraId="778A5B1E" w14:textId="2D71DC77" w:rsidR="00DB309F" w:rsidRPr="00824593" w:rsidRDefault="00DB309F" w:rsidP="00480738">
      <w:pPr>
        <w:pStyle w:val="Afbitem"/>
      </w:pPr>
      <w:r w:rsidRPr="00824593">
        <w:t>Lading, stroomsterkte, tijd</w:t>
      </w:r>
    </w:p>
    <w:p w14:paraId="11D673A7" w14:textId="04237ED3" w:rsidR="00DB309F" w:rsidRPr="00824593" w:rsidRDefault="00DB309F" w:rsidP="00480738">
      <w:pPr>
        <w:pStyle w:val="Afbitem"/>
      </w:pPr>
      <w:r w:rsidRPr="00824593">
        <w:t>Conventionele en werkelijke stroomzin</w:t>
      </w:r>
    </w:p>
    <w:p w14:paraId="2A528A9B" w14:textId="1D49F6C9" w:rsidR="00E41EED" w:rsidRDefault="00E41EED" w:rsidP="005A2842">
      <w:pPr>
        <w:ind w:left="709"/>
      </w:pPr>
      <w:r w:rsidRPr="005A2842">
        <w:rPr>
          <w:b/>
          <w:bCs/>
        </w:rPr>
        <w:t>Samenhang tweede graad:</w:t>
      </w:r>
      <w:r>
        <w:t xml:space="preserve"> </w:t>
      </w:r>
      <w:r w:rsidR="00463910">
        <w:t xml:space="preserve">II-WisS-da LPD </w:t>
      </w:r>
      <w:r w:rsidR="00B540AE">
        <w:t>0</w:t>
      </w:r>
      <w:r w:rsidR="00463910">
        <w:t xml:space="preserve">19, </w:t>
      </w:r>
      <w:r w:rsidR="00B540AE">
        <w:t>0</w:t>
      </w:r>
      <w:r w:rsidR="00463910">
        <w:t>20</w:t>
      </w:r>
    </w:p>
    <w:p w14:paraId="76228E76" w14:textId="77777777" w:rsidR="00DB309F" w:rsidRPr="005229C2" w:rsidRDefault="00DB309F" w:rsidP="00DB309F">
      <w:pPr>
        <w:pStyle w:val="Wenk"/>
      </w:pPr>
      <w:r w:rsidRPr="003E5FFB">
        <w:t>Je kan de analyse verdiepen door leerlingen de concepten stroom en spanning vooraf te laten bestuderen door metingen en berekeningen.</w:t>
      </w:r>
    </w:p>
    <w:p w14:paraId="26C02ED1" w14:textId="60C523F7" w:rsidR="00DB309F" w:rsidRPr="005229C2" w:rsidRDefault="00DB309F" w:rsidP="00DB309F">
      <w:pPr>
        <w:pStyle w:val="Wenk"/>
      </w:pPr>
      <w:r w:rsidRPr="003E5FFB">
        <w:t xml:space="preserve">Een onderzoek </w:t>
      </w:r>
      <w:r w:rsidRPr="005229C2">
        <w:t>in samenhang met de STEM-doelen</w:t>
      </w:r>
      <w:r w:rsidRPr="003E5FFB">
        <w:t xml:space="preserve"> kan bestaan uit</w:t>
      </w:r>
      <w:r w:rsidRPr="005229C2">
        <w:t>:</w:t>
      </w:r>
    </w:p>
    <w:p w14:paraId="35D0DBC6" w14:textId="77777777" w:rsidR="00DB309F" w:rsidRDefault="00DB309F" w:rsidP="00DB309F">
      <w:pPr>
        <w:pStyle w:val="Wenkops1"/>
      </w:pPr>
      <w:r>
        <w:t>verschillende weerstanden (lineair en niet-lineair) gebruiken en uitzetten in een spannings-stroomgrafiek (richtingscoëfficient);</w:t>
      </w:r>
    </w:p>
    <w:p w14:paraId="288BF839" w14:textId="77777777" w:rsidR="00DB309F" w:rsidRDefault="00DB309F" w:rsidP="00DB309F">
      <w:pPr>
        <w:pStyle w:val="Wenkops1"/>
      </w:pPr>
      <w:r>
        <w:t>gebruik maken van een weerstandsdraad (verschillende materialen, lengte, dikte);</w:t>
      </w:r>
    </w:p>
    <w:p w14:paraId="1CBE6C84" w14:textId="77777777" w:rsidR="00DB309F" w:rsidRPr="00457866" w:rsidRDefault="00DB309F" w:rsidP="00DB309F">
      <w:pPr>
        <w:pStyle w:val="Wenkops1"/>
      </w:pPr>
      <w:r>
        <w:lastRenderedPageBreak/>
        <w:t>invloed materiaalsoort op geleidbaarheid.</w:t>
      </w:r>
    </w:p>
    <w:p w14:paraId="5055B435" w14:textId="77777777" w:rsidR="00DB309F" w:rsidRPr="00457866" w:rsidRDefault="00DB309F" w:rsidP="00DB309F">
      <w:pPr>
        <w:pStyle w:val="Wenk"/>
      </w:pPr>
      <w:r>
        <w:rPr>
          <w:rFonts w:eastAsiaTheme="minorEastAsia"/>
        </w:rPr>
        <w:t>Het is wenselijk wisselspanning mee op te nemen in de bespreking van de soorten spanningen als ook het begrip frequentie.</w:t>
      </w:r>
    </w:p>
    <w:p w14:paraId="02EF2E33" w14:textId="77777777" w:rsidR="00DB309F" w:rsidRPr="00457866" w:rsidRDefault="00DB309F" w:rsidP="00DB309F">
      <w:pPr>
        <w:pStyle w:val="Wenk"/>
      </w:pPr>
      <w:r>
        <w:rPr>
          <w:rFonts w:eastAsiaTheme="minorEastAsia"/>
        </w:rPr>
        <w:t>Je kan bij het gebruik van een spanningsbron kan je verwijzen dat er ook stroombronnen zijn.</w:t>
      </w:r>
    </w:p>
    <w:p w14:paraId="2CCBFEF2" w14:textId="77777777" w:rsidR="00DB309F" w:rsidRDefault="00DB309F" w:rsidP="00DB309F">
      <w:pPr>
        <w:pStyle w:val="Wenk"/>
      </w:pPr>
      <w:r>
        <w:rPr>
          <w:rFonts w:eastAsiaTheme="minorEastAsia"/>
        </w:rPr>
        <w:t>Een simulatie kan een hulpmiddel zijn.</w:t>
      </w:r>
    </w:p>
    <w:p w14:paraId="0AD83BA4" w14:textId="4548201A" w:rsidR="00DB309F" w:rsidRPr="00201FBA" w:rsidRDefault="00DB309F" w:rsidP="00201FBA">
      <w:pPr>
        <w:pStyle w:val="Wenk"/>
      </w:pPr>
      <w:r w:rsidRPr="00FF14FA">
        <w:t>Je kan de link leggen met meten van grootheden, LPD 3.</w:t>
      </w:r>
    </w:p>
    <w:p w14:paraId="2474C92A" w14:textId="77777777" w:rsidR="00DB309F" w:rsidRDefault="00DB309F" w:rsidP="00DB309F">
      <w:pPr>
        <w:pStyle w:val="Doel"/>
      </w:pPr>
      <w:r>
        <w:t xml:space="preserve">De leerlingen onderzoeken aan de hand van metingen en berekeningen de concepten arbeid, vermogen en rendement. </w:t>
      </w:r>
    </w:p>
    <w:p w14:paraId="2F5607C8" w14:textId="0601A73B" w:rsidR="00DB309F" w:rsidRPr="008E59FE" w:rsidRDefault="00DB309F" w:rsidP="00DB309F">
      <w:pPr>
        <w:pStyle w:val="Afbakening"/>
      </w:pPr>
      <w:r>
        <w:t>Joule-effect</w:t>
      </w:r>
    </w:p>
    <w:p w14:paraId="2A3A9BC7" w14:textId="73616F2D" w:rsidR="00E41EED" w:rsidRDefault="00E41EED" w:rsidP="005A2842">
      <w:pPr>
        <w:ind w:left="709"/>
      </w:pPr>
      <w:r w:rsidRPr="005A2842">
        <w:rPr>
          <w:b/>
          <w:bCs/>
        </w:rPr>
        <w:t>Samenhang tweede graad:</w:t>
      </w:r>
      <w:r>
        <w:t xml:space="preserve"> </w:t>
      </w:r>
      <w:r w:rsidR="00463910">
        <w:t xml:space="preserve">II-WisS-da LPD </w:t>
      </w:r>
      <w:r w:rsidR="00C57779">
        <w:t>0</w:t>
      </w:r>
      <w:r w:rsidR="00463910">
        <w:t xml:space="preserve">19, </w:t>
      </w:r>
      <w:r w:rsidR="00C57779">
        <w:t>0</w:t>
      </w:r>
      <w:r w:rsidR="00463910">
        <w:t>20</w:t>
      </w:r>
    </w:p>
    <w:p w14:paraId="0BD3193A" w14:textId="77777777" w:rsidR="00DB309F" w:rsidRDefault="00DB309F" w:rsidP="00DB309F">
      <w:pPr>
        <w:pStyle w:val="Wenk"/>
      </w:pPr>
      <w:r>
        <w:t>Je kan aandacht hebben voor de veiligheidscomponenten in verband met elektrocutie, kortsluiting en overbelasting in een elektrische installatie zoals zekeringen, verliesstroomschakelaar, aarding, elektrische isolatie.</w:t>
      </w:r>
    </w:p>
    <w:p w14:paraId="3C7B6D1C" w14:textId="77777777" w:rsidR="00DB309F" w:rsidRDefault="00DB309F" w:rsidP="00DB309F">
      <w:pPr>
        <w:pStyle w:val="Wenk"/>
      </w:pPr>
      <w:r>
        <w:t>Meten van vermogen met een wattmeter kan een verbreding zijn bij dit leerplandoel.</w:t>
      </w:r>
    </w:p>
    <w:p w14:paraId="661596FF" w14:textId="08793683" w:rsidR="00DB309F" w:rsidRDefault="00DB309F" w:rsidP="00DB309F">
      <w:pPr>
        <w:pStyle w:val="Wenk"/>
      </w:pPr>
      <w:r>
        <w:t>Je kan de link leggen met energieomzettingen, LPD 1</w:t>
      </w:r>
      <w:r w:rsidR="002658BC">
        <w:t>6</w:t>
      </w:r>
      <w:r>
        <w:t>.</w:t>
      </w:r>
    </w:p>
    <w:p w14:paraId="654EADF2" w14:textId="19F7B2F0" w:rsidR="00DB309F" w:rsidRDefault="00DB309F" w:rsidP="00DB309F">
      <w:pPr>
        <w:pStyle w:val="Wenk"/>
      </w:pPr>
      <w:r>
        <w:t>Een onderzoek in samenhang met de</w:t>
      </w:r>
      <w:r w:rsidR="00AE358E">
        <w:t xml:space="preserve"> </w:t>
      </w:r>
      <w:r>
        <w:t>STEM-doelen kan bestaan uit:</w:t>
      </w:r>
    </w:p>
    <w:p w14:paraId="1673F9AE" w14:textId="66CA95D9" w:rsidR="00DB309F" w:rsidRDefault="00DB309F" w:rsidP="00284B1E">
      <w:pPr>
        <w:pStyle w:val="Wenkops1"/>
      </w:pPr>
      <w:r>
        <w:t>Joule-effect; werken met weerstanddraad;</w:t>
      </w:r>
    </w:p>
    <w:p w14:paraId="7A3E36BD" w14:textId="2B1807F2" w:rsidR="00DB309F" w:rsidRDefault="00284B1E" w:rsidP="00284B1E">
      <w:pPr>
        <w:pStyle w:val="Wenkops1"/>
      </w:pPr>
      <w:r>
        <w:t>v</w:t>
      </w:r>
      <w:r w:rsidR="00DB309F">
        <w:t>ermogenmetingen uitzetten bij verschillende verbruikers;</w:t>
      </w:r>
    </w:p>
    <w:p w14:paraId="3FC6E925" w14:textId="0F2D2A42" w:rsidR="00DB309F" w:rsidRDefault="00284B1E" w:rsidP="00284B1E">
      <w:pPr>
        <w:pStyle w:val="Wenkops1"/>
      </w:pPr>
      <w:r>
        <w:t>v</w:t>
      </w:r>
      <w:r w:rsidR="00DB309F">
        <w:t>erband bij energieomzettingen; arbeid (Kilowattuur), opbrengst van een groene stroominstallatie;</w:t>
      </w:r>
    </w:p>
    <w:p w14:paraId="4CEB0D47" w14:textId="66D2F630" w:rsidR="00DB309F" w:rsidRDefault="00284B1E" w:rsidP="00284B1E">
      <w:pPr>
        <w:pStyle w:val="Wenkops1"/>
      </w:pPr>
      <w:r>
        <w:t>k</w:t>
      </w:r>
      <w:r w:rsidR="00DB309F">
        <w:t>ostprijsberekening.</w:t>
      </w:r>
    </w:p>
    <w:p w14:paraId="706938A7" w14:textId="77777777" w:rsidR="00DB309F" w:rsidRPr="00F12556" w:rsidRDefault="00DB309F" w:rsidP="00DB309F">
      <w:pPr>
        <w:pStyle w:val="Wenk"/>
      </w:pPr>
      <w:r>
        <w:t>Je kan vermogenmetingen uitzetten bij verschillende verbruikers. Bijvoorbeeld het vermogen meten op een elektrisch voertuig bij verschillende belastingen.</w:t>
      </w:r>
    </w:p>
    <w:p w14:paraId="0FAF5309" w14:textId="2D2CFC49" w:rsidR="00DB309F" w:rsidRPr="00525D2C" w:rsidRDefault="00DB309F" w:rsidP="00DB309F">
      <w:pPr>
        <w:pStyle w:val="Doel"/>
      </w:pPr>
      <w:r w:rsidRPr="00CB00FE">
        <w:t>D</w:t>
      </w:r>
      <w:r>
        <w:t>e leerlingen realiseren serie-, parallel- en gemengde schakelingen met weerstanden volgens schema.</w:t>
      </w:r>
    </w:p>
    <w:p w14:paraId="54113731" w14:textId="31D734F1" w:rsidR="00DB309F" w:rsidRDefault="00DB309F" w:rsidP="00DB309F">
      <w:pPr>
        <w:pStyle w:val="Afbakening"/>
      </w:pPr>
      <w:r>
        <w:t>Schematische voorstelling</w:t>
      </w:r>
    </w:p>
    <w:p w14:paraId="337F321C" w14:textId="2816D2C6" w:rsidR="00DB309F" w:rsidRDefault="00DB309F" w:rsidP="00480738">
      <w:pPr>
        <w:pStyle w:val="Afbitem"/>
      </w:pPr>
      <w:r>
        <w:t>Eigenschappen van serie- en parallelschakeling</w:t>
      </w:r>
    </w:p>
    <w:p w14:paraId="31B237CF" w14:textId="0EA0CBE0" w:rsidR="00DB309F" w:rsidRDefault="00284B1E" w:rsidP="00480738">
      <w:pPr>
        <w:pStyle w:val="Afbitem"/>
      </w:pPr>
      <w:r>
        <w:t>V</w:t>
      </w:r>
      <w:r w:rsidR="00DB309F">
        <w:t>ervangingsweerstand</w:t>
      </w:r>
    </w:p>
    <w:p w14:paraId="1D13DFA9" w14:textId="49BA10F7" w:rsidR="00DB309F" w:rsidRPr="00CB00FE" w:rsidRDefault="00DB309F" w:rsidP="00480738">
      <w:pPr>
        <w:pStyle w:val="Afbitem"/>
      </w:pPr>
      <w:r>
        <w:t>Onbelaste spanningsdeler</w:t>
      </w:r>
    </w:p>
    <w:p w14:paraId="0F81CD02" w14:textId="28FF4332" w:rsidR="00DB309F" w:rsidRDefault="00DB309F" w:rsidP="00DB309F">
      <w:pPr>
        <w:pStyle w:val="Wenk"/>
      </w:pPr>
      <w:r>
        <w:t>Je kan door onderzoek, link met LPD 1, de leerling inzicht laten verkrijgen in de wetmatigheden, werking van serie</w:t>
      </w:r>
      <w:r w:rsidR="004F36D7">
        <w:t>-</w:t>
      </w:r>
      <w:r>
        <w:t xml:space="preserve"> en parallel- en gemengde schakeling.</w:t>
      </w:r>
    </w:p>
    <w:p w14:paraId="01A26F8B" w14:textId="77777777" w:rsidR="00DB309F" w:rsidRDefault="00DB309F" w:rsidP="00DB309F">
      <w:pPr>
        <w:pStyle w:val="Wenk"/>
      </w:pPr>
      <w:r>
        <w:t>Het komt er hier vooral op aan, via een toepassing in een huishoudelijke en niet-huishoudelijke installatie,</w:t>
      </w:r>
      <w:r w:rsidRPr="004B1261">
        <w:t xml:space="preserve"> </w:t>
      </w:r>
      <w:r>
        <w:t>de leerlingen inzicht te geven in schakelingen met weerstanden.</w:t>
      </w:r>
    </w:p>
    <w:p w14:paraId="4F9DCDBF" w14:textId="77777777" w:rsidR="00DB309F" w:rsidRPr="00592429" w:rsidRDefault="00DB309F" w:rsidP="00DB309F">
      <w:pPr>
        <w:pStyle w:val="Wenk"/>
      </w:pPr>
      <w:r w:rsidRPr="00592429">
        <w:lastRenderedPageBreak/>
        <w:t>Je kan gebruik maken van een belaste spanningsdeler om het begrip onbelaste spanningsdeler te duiden</w:t>
      </w:r>
      <w:r>
        <w:t>.</w:t>
      </w:r>
    </w:p>
    <w:p w14:paraId="73EAFAF4" w14:textId="02299D3D" w:rsidR="00DB309F" w:rsidRPr="00F12556" w:rsidRDefault="00DB309F" w:rsidP="00DB309F">
      <w:pPr>
        <w:pStyle w:val="Wenk"/>
      </w:pPr>
      <w:r>
        <w:t>Dit leerplandoel leent zich tot het meten van: spanning, stroom, weerstand, vermogen, link naar LPD 3.</w:t>
      </w:r>
    </w:p>
    <w:p w14:paraId="18AA592E" w14:textId="77777777" w:rsidR="00DB309F" w:rsidRPr="00186E3D" w:rsidRDefault="00DB309F" w:rsidP="00DB309F">
      <w:pPr>
        <w:pStyle w:val="Kop3"/>
      </w:pPr>
      <w:bookmarkStart w:id="71" w:name="_Toc65156273"/>
      <w:r>
        <w:t>Elektrostatica, elektromagnetisme en inductie</w:t>
      </w:r>
      <w:bookmarkEnd w:id="71"/>
    </w:p>
    <w:p w14:paraId="5A2BFAF9" w14:textId="1181E7E8" w:rsidR="00DB309F" w:rsidRDefault="00DB309F" w:rsidP="00DB309F">
      <w:pPr>
        <w:pStyle w:val="Doel"/>
      </w:pPr>
      <w:r w:rsidRPr="00CB00FE">
        <w:t>D</w:t>
      </w:r>
      <w:r>
        <w:t>e leerlingen berekenen Coulombkracht en de potentiaal in een punt van een elektrisch veld.</w:t>
      </w:r>
    </w:p>
    <w:p w14:paraId="64480450" w14:textId="3FAA7258" w:rsidR="00DB309F" w:rsidRDefault="00DB309F" w:rsidP="00DB309F">
      <w:pPr>
        <w:pStyle w:val="Afbakening"/>
      </w:pPr>
      <w:r>
        <w:t>Elektrische veldsterkte, elektrische veldlijnen</w:t>
      </w:r>
    </w:p>
    <w:p w14:paraId="39DA5372" w14:textId="08F17A41" w:rsidR="00DB309F" w:rsidRDefault="00DB309F" w:rsidP="00480738">
      <w:pPr>
        <w:pStyle w:val="Afbitem"/>
      </w:pPr>
      <w:r>
        <w:t>Elektrische potentiaal, elektrische spanning</w:t>
      </w:r>
    </w:p>
    <w:p w14:paraId="0D579112" w14:textId="32EBD2C0" w:rsidR="007A3211" w:rsidRPr="00CB00FE" w:rsidRDefault="0000659F" w:rsidP="00480738">
      <w:pPr>
        <w:pStyle w:val="Afbitem"/>
      </w:pPr>
      <w:r>
        <w:t>L</w:t>
      </w:r>
      <w:r w:rsidR="007A3211">
        <w:t>ading</w:t>
      </w:r>
    </w:p>
    <w:p w14:paraId="3E93A663" w14:textId="3320EC25" w:rsidR="00E41EED" w:rsidRDefault="00E41EED" w:rsidP="005A2842">
      <w:pPr>
        <w:ind w:left="709"/>
      </w:pPr>
      <w:r w:rsidRPr="005A2842">
        <w:rPr>
          <w:b/>
          <w:bCs/>
        </w:rPr>
        <w:t>Samenhang tweede graad:</w:t>
      </w:r>
      <w:r>
        <w:t xml:space="preserve"> </w:t>
      </w:r>
      <w:r w:rsidR="00463910">
        <w:t xml:space="preserve">II-WisS-da LPD </w:t>
      </w:r>
      <w:r w:rsidR="00C57779">
        <w:t>0</w:t>
      </w:r>
      <w:r w:rsidR="00463910">
        <w:t xml:space="preserve">19, </w:t>
      </w:r>
      <w:r w:rsidR="00C57779">
        <w:t>0</w:t>
      </w:r>
      <w:r w:rsidR="00463910">
        <w:t>20</w:t>
      </w:r>
    </w:p>
    <w:p w14:paraId="0A55E13B" w14:textId="77777777" w:rsidR="00DB309F" w:rsidRDefault="00DB309F" w:rsidP="00DB309F">
      <w:pPr>
        <w:pStyle w:val="Wenk"/>
      </w:pPr>
      <w:r>
        <w:t>Een vectoriële voorstelling kan ondersteunend zijn in de begripsvorming.</w:t>
      </w:r>
    </w:p>
    <w:p w14:paraId="1BAE4E81" w14:textId="0DFCA999" w:rsidR="00DB309F" w:rsidRPr="003E5FFB" w:rsidRDefault="00DB309F" w:rsidP="00DB309F">
      <w:pPr>
        <w:pStyle w:val="Wenk"/>
        <w:rPr>
          <w:rStyle w:val="eop"/>
        </w:rPr>
      </w:pPr>
      <w:r>
        <w:rPr>
          <w:rStyle w:val="normaltextrun"/>
          <w:rFonts w:ascii="Calibri" w:hAnsi="Calibri" w:cs="Calibri"/>
          <w:color w:val="595959"/>
        </w:rPr>
        <w:t>Je kan</w:t>
      </w:r>
      <w:r w:rsidR="00042A9B">
        <w:rPr>
          <w:rStyle w:val="normaltextrun"/>
          <w:rFonts w:ascii="Calibri" w:hAnsi="Calibri" w:cs="Calibri"/>
          <w:color w:val="595959"/>
        </w:rPr>
        <w:t xml:space="preserve"> </w:t>
      </w:r>
      <w:r w:rsidR="00BE0771" w:rsidRPr="00BE0771">
        <w:t>e</w:t>
      </w:r>
      <w:r>
        <w:rPr>
          <w:rStyle w:val="spellingerror"/>
          <w:rFonts w:ascii="Calibri" w:hAnsi="Calibri" w:cs="Calibri"/>
          <w:color w:val="595959"/>
        </w:rPr>
        <w:t>lektrische</w:t>
      </w:r>
      <w:r w:rsidR="00042A9B">
        <w:rPr>
          <w:rStyle w:val="normaltextrun"/>
          <w:rFonts w:ascii="Calibri" w:hAnsi="Calibri" w:cs="Calibri"/>
          <w:color w:val="595959"/>
        </w:rPr>
        <w:t xml:space="preserve"> </w:t>
      </w:r>
      <w:r>
        <w:rPr>
          <w:rStyle w:val="normaltextrun"/>
          <w:rFonts w:ascii="Calibri" w:hAnsi="Calibri" w:cs="Calibri"/>
          <w:color w:val="595959"/>
        </w:rPr>
        <w:t>veldlijnen zichtbaar maken met een</w:t>
      </w:r>
      <w:r w:rsidR="00042A9B">
        <w:rPr>
          <w:rStyle w:val="normaltextrun"/>
          <w:rFonts w:ascii="Calibri" w:hAnsi="Calibri" w:cs="Calibri"/>
          <w:color w:val="595959"/>
        </w:rPr>
        <w:t xml:space="preserve"> </w:t>
      </w:r>
      <w:r>
        <w:rPr>
          <w:rStyle w:val="spellingerror"/>
          <w:rFonts w:ascii="Calibri" w:hAnsi="Calibri" w:cs="Calibri"/>
          <w:color w:val="595959"/>
        </w:rPr>
        <w:t>Vandegraaff</w:t>
      </w:r>
      <w:r>
        <w:rPr>
          <w:rStyle w:val="normaltextrun"/>
          <w:rFonts w:ascii="Calibri" w:hAnsi="Calibri" w:cs="Calibri"/>
          <w:color w:val="595959"/>
        </w:rPr>
        <w:t>-generator, olie en griesmeelkorrels, radiaal en homogeen veld.</w:t>
      </w:r>
    </w:p>
    <w:p w14:paraId="09067BF0" w14:textId="7B044D00" w:rsidR="00DB309F" w:rsidRPr="003E5FFB" w:rsidRDefault="00DB309F" w:rsidP="00DB309F">
      <w:pPr>
        <w:pStyle w:val="Wenk"/>
        <w:rPr>
          <w:rStyle w:val="normaltextrun"/>
        </w:rPr>
      </w:pPr>
      <w:r>
        <w:rPr>
          <w:rStyle w:val="normaltextrun"/>
          <w:rFonts w:ascii="Calibri" w:hAnsi="Calibri" w:cs="Calibri"/>
          <w:color w:val="595959"/>
        </w:rPr>
        <w:t>Je kan de leer</w:t>
      </w:r>
      <w:r w:rsidR="00201FBA">
        <w:rPr>
          <w:rStyle w:val="normaltextrun"/>
          <w:rFonts w:ascii="Calibri" w:hAnsi="Calibri" w:cs="Calibri"/>
          <w:color w:val="595959"/>
        </w:rPr>
        <w:t>l</w:t>
      </w:r>
      <w:r>
        <w:rPr>
          <w:rStyle w:val="normaltextrun"/>
          <w:rFonts w:ascii="Calibri" w:hAnsi="Calibri" w:cs="Calibri"/>
          <w:color w:val="595959"/>
        </w:rPr>
        <w:t>ingen wijzen op het gevaar van</w:t>
      </w:r>
      <w:r w:rsidR="00042A9B">
        <w:rPr>
          <w:rStyle w:val="normaltextrun"/>
          <w:rFonts w:ascii="Calibri" w:hAnsi="Calibri" w:cs="Calibri"/>
          <w:color w:val="595959"/>
        </w:rPr>
        <w:t xml:space="preserve"> </w:t>
      </w:r>
      <w:r>
        <w:rPr>
          <w:rStyle w:val="normaltextrun"/>
          <w:rFonts w:ascii="Calibri" w:hAnsi="Calibri" w:cs="Calibri"/>
          <w:color w:val="595959"/>
        </w:rPr>
        <w:t>elektrostatische spanning:</w:t>
      </w:r>
    </w:p>
    <w:p w14:paraId="58CD6E31" w14:textId="77777777" w:rsidR="00DB309F" w:rsidRPr="003E5FFB" w:rsidRDefault="00DB309F" w:rsidP="00DB309F">
      <w:pPr>
        <w:pStyle w:val="Wenkops1"/>
        <w:rPr>
          <w:rStyle w:val="normaltextrun"/>
        </w:rPr>
      </w:pPr>
      <w:r>
        <w:rPr>
          <w:rStyle w:val="normaltextrun"/>
          <w:rFonts w:ascii="Calibri" w:hAnsi="Calibri" w:cs="Calibri"/>
          <w:color w:val="595959"/>
        </w:rPr>
        <w:t>bij het gebruik van halfgeleidermateriaal;</w:t>
      </w:r>
    </w:p>
    <w:p w14:paraId="5C093CFE" w14:textId="77777777" w:rsidR="00DB309F" w:rsidRDefault="00DB309F" w:rsidP="00DB309F">
      <w:pPr>
        <w:pStyle w:val="Wenkops1"/>
      </w:pPr>
      <w:r>
        <w:rPr>
          <w:rStyle w:val="normaltextrun"/>
          <w:rFonts w:ascii="Calibri" w:hAnsi="Calibri" w:cs="Calibri"/>
          <w:color w:val="595959"/>
        </w:rPr>
        <w:t>het statisch opladen van een voertuig door beweging.</w:t>
      </w:r>
    </w:p>
    <w:p w14:paraId="6975CB64" w14:textId="1FC12E45" w:rsidR="00DB309F" w:rsidRDefault="00DB309F" w:rsidP="00DB309F">
      <w:pPr>
        <w:pStyle w:val="Wenk"/>
      </w:pPr>
      <w:r>
        <w:rPr>
          <w:rStyle w:val="normaltextrun"/>
          <w:rFonts w:ascii="Calibri" w:hAnsi="Calibri" w:cs="Calibri"/>
          <w:color w:val="595959"/>
        </w:rPr>
        <w:t>Je kan de volgende</w:t>
      </w:r>
      <w:r w:rsidR="00042A9B">
        <w:rPr>
          <w:rStyle w:val="normaltextrun"/>
          <w:rFonts w:ascii="Calibri" w:hAnsi="Calibri" w:cs="Calibri"/>
          <w:color w:val="595959"/>
        </w:rPr>
        <w:t xml:space="preserve"> </w:t>
      </w:r>
      <w:r>
        <w:rPr>
          <w:rStyle w:val="normaltextrun"/>
          <w:rFonts w:ascii="Calibri" w:hAnsi="Calibri" w:cs="Calibri"/>
          <w:color w:val="595959"/>
        </w:rPr>
        <w:t>toepassingen</w:t>
      </w:r>
      <w:r w:rsidR="00042A9B">
        <w:rPr>
          <w:rStyle w:val="normaltextrun"/>
          <w:rFonts w:ascii="Calibri" w:hAnsi="Calibri" w:cs="Calibri"/>
          <w:color w:val="595959"/>
        </w:rPr>
        <w:t xml:space="preserve"> </w:t>
      </w:r>
      <w:r>
        <w:rPr>
          <w:rStyle w:val="normaltextrun"/>
          <w:rFonts w:ascii="Calibri" w:hAnsi="Calibri" w:cs="Calibri"/>
          <w:color w:val="595959"/>
        </w:rPr>
        <w:t>aanbod laten komen:</w:t>
      </w:r>
    </w:p>
    <w:p w14:paraId="51746B97" w14:textId="6F0AE4BF" w:rsidR="00DB309F" w:rsidRDefault="00DB309F" w:rsidP="00DB309F">
      <w:pPr>
        <w:pStyle w:val="Wenkops1"/>
      </w:pPr>
      <w:r>
        <w:rPr>
          <w:rStyle w:val="normaltextrun"/>
          <w:rFonts w:ascii="Calibri" w:hAnsi="Calibri" w:cs="Calibri"/>
          <w:color w:val="595959"/>
        </w:rPr>
        <w:t>capaciteit van een conde</w:t>
      </w:r>
      <w:r w:rsidR="00201FBA">
        <w:rPr>
          <w:rStyle w:val="normaltextrun"/>
          <w:rFonts w:ascii="Calibri" w:hAnsi="Calibri" w:cs="Calibri"/>
          <w:color w:val="595959"/>
        </w:rPr>
        <w:t>n</w:t>
      </w:r>
      <w:r>
        <w:rPr>
          <w:rStyle w:val="normaltextrun"/>
          <w:rFonts w:ascii="Calibri" w:hAnsi="Calibri" w:cs="Calibri"/>
          <w:color w:val="595959"/>
        </w:rPr>
        <w:t>sator;</w:t>
      </w:r>
    </w:p>
    <w:p w14:paraId="7A506BC0" w14:textId="3FB8EDFC" w:rsidR="00DB309F" w:rsidRDefault="00DB309F" w:rsidP="00DB309F">
      <w:pPr>
        <w:pStyle w:val="Wenkops1"/>
      </w:pPr>
      <w:r>
        <w:rPr>
          <w:rStyle w:val="normaltextrun"/>
          <w:rFonts w:ascii="Calibri" w:hAnsi="Calibri" w:cs="Calibri"/>
          <w:color w:val="595959"/>
        </w:rPr>
        <w:t>bliksem.</w:t>
      </w:r>
    </w:p>
    <w:p w14:paraId="7A42942A" w14:textId="77777777" w:rsidR="00DB309F" w:rsidRDefault="00DB309F" w:rsidP="00DB309F">
      <w:pPr>
        <w:pStyle w:val="Doel"/>
      </w:pPr>
      <w:r>
        <w:t>De leerlingen lichten het ontstaan van een magnetisch veld langs elektromagnetische weg toe in een:</w:t>
      </w:r>
    </w:p>
    <w:p w14:paraId="673B135B" w14:textId="77777777" w:rsidR="00DB309F" w:rsidRDefault="00DB309F" w:rsidP="00DB309F">
      <w:pPr>
        <w:pStyle w:val="Opsommingdoel"/>
      </w:pPr>
      <w:r>
        <w:t>rechte geleider;</w:t>
      </w:r>
    </w:p>
    <w:p w14:paraId="60626CE3" w14:textId="348EB291" w:rsidR="00DB309F" w:rsidRDefault="00DB309F" w:rsidP="00DB309F">
      <w:pPr>
        <w:pStyle w:val="Opsommingdoel"/>
      </w:pPr>
      <w:r>
        <w:t>winding;</w:t>
      </w:r>
    </w:p>
    <w:p w14:paraId="3AF830B5" w14:textId="77777777" w:rsidR="00DB309F" w:rsidRDefault="00DB309F" w:rsidP="00DB309F">
      <w:pPr>
        <w:pStyle w:val="Opsommingdoel"/>
      </w:pPr>
      <w:r>
        <w:t>solenoïde;</w:t>
      </w:r>
    </w:p>
    <w:p w14:paraId="5E716D56" w14:textId="61652C3B" w:rsidR="00DB309F" w:rsidRDefault="00DB309F" w:rsidP="00DB309F">
      <w:pPr>
        <w:pStyle w:val="Opsommingdoel"/>
      </w:pPr>
      <w:r>
        <w:t>elektromagneet.</w:t>
      </w:r>
    </w:p>
    <w:p w14:paraId="407C776D" w14:textId="015EBF2F" w:rsidR="00DB309F" w:rsidRDefault="00DB309F" w:rsidP="00DB309F">
      <w:pPr>
        <w:pStyle w:val="Afbakening"/>
      </w:pPr>
      <w:r>
        <w:t>Magnetisch veld, magnetische veldlijnen</w:t>
      </w:r>
    </w:p>
    <w:p w14:paraId="01FE5BC1" w14:textId="2AD92932" w:rsidR="00DB309F" w:rsidRPr="00CB00FE" w:rsidRDefault="00DB309F" w:rsidP="00480738">
      <w:pPr>
        <w:pStyle w:val="Afbitem"/>
      </w:pPr>
      <w:r>
        <w:t>Magnetische veldsterkte</w:t>
      </w:r>
    </w:p>
    <w:p w14:paraId="421CDBB1" w14:textId="32C299DD" w:rsidR="002C21A8" w:rsidRDefault="002C21A8" w:rsidP="005A2842">
      <w:pPr>
        <w:ind w:left="709"/>
      </w:pPr>
      <w:r w:rsidRPr="005A2842">
        <w:rPr>
          <w:b/>
          <w:bCs/>
        </w:rPr>
        <w:t>Samenhang tweede graad:</w:t>
      </w:r>
      <w:r>
        <w:t xml:space="preserve"> II-WisS-da LPD </w:t>
      </w:r>
      <w:r w:rsidR="00C57779">
        <w:t>0</w:t>
      </w:r>
      <w:r>
        <w:t xml:space="preserve">19, </w:t>
      </w:r>
      <w:r w:rsidR="00C57779">
        <w:t>0</w:t>
      </w:r>
      <w:r>
        <w:t>20</w:t>
      </w:r>
    </w:p>
    <w:p w14:paraId="172F7F0D" w14:textId="77777777" w:rsidR="00DB309F" w:rsidRDefault="00DB309F" w:rsidP="00DB309F">
      <w:pPr>
        <w:pStyle w:val="Wenk"/>
      </w:pPr>
      <w:r>
        <w:t>Je kan magnetische inductie benaderen als vectoriële grootheid.</w:t>
      </w:r>
    </w:p>
    <w:p w14:paraId="1429D81D" w14:textId="67C7DE21" w:rsidR="00DB309F" w:rsidRDefault="00DB309F" w:rsidP="00DB309F">
      <w:pPr>
        <w:pStyle w:val="Doel"/>
      </w:pPr>
      <w:r>
        <w:t>De leerlingen lichten magnetische inductie toe bij een stroomvoerende geleider en stroomvoerende spoel.</w:t>
      </w:r>
    </w:p>
    <w:p w14:paraId="79A18A53" w14:textId="7973A062" w:rsidR="00F20827" w:rsidRPr="00F20827" w:rsidRDefault="00F20827" w:rsidP="005A2842">
      <w:pPr>
        <w:ind w:left="709"/>
      </w:pPr>
      <w:r w:rsidRPr="005A2842">
        <w:rPr>
          <w:b/>
          <w:bCs/>
        </w:rPr>
        <w:t>Samenhang tweede graad:</w:t>
      </w:r>
      <w:r>
        <w:t xml:space="preserve"> II-WisS-da LPD </w:t>
      </w:r>
      <w:r w:rsidR="00C57779">
        <w:t>0</w:t>
      </w:r>
      <w:r>
        <w:t xml:space="preserve">19, </w:t>
      </w:r>
      <w:r w:rsidR="00C57779">
        <w:t>0</w:t>
      </w:r>
      <w:r>
        <w:t>20</w:t>
      </w:r>
    </w:p>
    <w:p w14:paraId="298959F3" w14:textId="6B882B9A" w:rsidR="00DB309F" w:rsidRDefault="00DB309F" w:rsidP="00DB309F">
      <w:pPr>
        <w:pStyle w:val="Wenk"/>
      </w:pPr>
      <w:r>
        <w:rPr>
          <w:rStyle w:val="normaltextrun"/>
          <w:rFonts w:ascii="Calibri" w:hAnsi="Calibri" w:cs="Calibri"/>
          <w:color w:val="595959"/>
        </w:rPr>
        <w:lastRenderedPageBreak/>
        <w:t>Je kan met de leerlingen een</w:t>
      </w:r>
      <w:r w:rsidR="00042A9B">
        <w:rPr>
          <w:rStyle w:val="normaltextrun"/>
          <w:rFonts w:ascii="Calibri" w:hAnsi="Calibri" w:cs="Calibri"/>
          <w:color w:val="595959"/>
        </w:rPr>
        <w:t xml:space="preserve"> </w:t>
      </w:r>
      <w:r>
        <w:rPr>
          <w:rStyle w:val="normaltextrun"/>
          <w:rFonts w:ascii="Calibri" w:hAnsi="Calibri" w:cs="Calibri"/>
          <w:color w:val="595959"/>
        </w:rPr>
        <w:t>elektromagneet</w:t>
      </w:r>
      <w:r w:rsidR="00042A9B">
        <w:rPr>
          <w:rStyle w:val="normaltextrun"/>
          <w:rFonts w:ascii="Calibri" w:hAnsi="Calibri" w:cs="Calibri"/>
          <w:color w:val="595959"/>
        </w:rPr>
        <w:t xml:space="preserve"> </w:t>
      </w:r>
      <w:r>
        <w:rPr>
          <w:rStyle w:val="normaltextrun"/>
          <w:rFonts w:ascii="Calibri" w:hAnsi="Calibri" w:cs="Calibri"/>
          <w:color w:val="595959"/>
        </w:rPr>
        <w:t>maken</w:t>
      </w:r>
      <w:r w:rsidR="00042A9B">
        <w:rPr>
          <w:rStyle w:val="normaltextrun"/>
          <w:rFonts w:ascii="Calibri" w:hAnsi="Calibri" w:cs="Calibri"/>
          <w:color w:val="595959"/>
        </w:rPr>
        <w:t xml:space="preserve"> </w:t>
      </w:r>
      <w:r>
        <w:rPr>
          <w:rStyle w:val="normaltextrun"/>
          <w:rFonts w:ascii="Calibri" w:hAnsi="Calibri" w:cs="Calibri"/>
          <w:color w:val="595959"/>
        </w:rPr>
        <w:t>en waarbij een onderzoek kan bestaan uit:</w:t>
      </w:r>
    </w:p>
    <w:p w14:paraId="154C80C5" w14:textId="2CB5AFA6" w:rsidR="00DB309F" w:rsidRDefault="00DB309F" w:rsidP="00DB309F">
      <w:pPr>
        <w:pStyle w:val="Wenkops1"/>
      </w:pPr>
      <w:r>
        <w:rPr>
          <w:rStyle w:val="normaltextrun"/>
          <w:rFonts w:ascii="Calibri" w:hAnsi="Calibri" w:cs="Calibri"/>
          <w:color w:val="595959"/>
        </w:rPr>
        <w:t>verband tussen</w:t>
      </w:r>
      <w:r w:rsidR="00042A9B">
        <w:rPr>
          <w:rStyle w:val="normaltextrun"/>
          <w:rFonts w:ascii="Calibri" w:hAnsi="Calibri" w:cs="Calibri"/>
          <w:color w:val="595959"/>
        </w:rPr>
        <w:t xml:space="preserve"> </w:t>
      </w:r>
      <w:r>
        <w:rPr>
          <w:rStyle w:val="normaltextrun"/>
          <w:rFonts w:ascii="Calibri" w:hAnsi="Calibri" w:cs="Calibri"/>
          <w:color w:val="595959"/>
        </w:rPr>
        <w:t>het aantal</w:t>
      </w:r>
      <w:r w:rsidR="00042A9B">
        <w:rPr>
          <w:rStyle w:val="normaltextrun"/>
          <w:rFonts w:ascii="Calibri" w:hAnsi="Calibri" w:cs="Calibri"/>
          <w:color w:val="595959"/>
        </w:rPr>
        <w:t xml:space="preserve"> </w:t>
      </w:r>
      <w:r>
        <w:rPr>
          <w:rStyle w:val="normaltextrun"/>
          <w:rFonts w:ascii="Calibri" w:hAnsi="Calibri" w:cs="Calibri"/>
          <w:color w:val="595959"/>
        </w:rPr>
        <w:t>wikkelingen</w:t>
      </w:r>
      <w:r w:rsidR="00042A9B">
        <w:rPr>
          <w:rStyle w:val="normaltextrun"/>
          <w:rFonts w:ascii="Calibri" w:hAnsi="Calibri" w:cs="Calibri"/>
          <w:color w:val="595959"/>
        </w:rPr>
        <w:t xml:space="preserve"> </w:t>
      </w:r>
      <w:r>
        <w:rPr>
          <w:rStyle w:val="normaltextrun"/>
          <w:rFonts w:ascii="Calibri" w:hAnsi="Calibri" w:cs="Calibri"/>
          <w:color w:val="595959"/>
        </w:rPr>
        <w:t>en</w:t>
      </w:r>
      <w:r w:rsidR="00042A9B">
        <w:rPr>
          <w:rStyle w:val="normaltextrun"/>
          <w:rFonts w:ascii="Calibri" w:hAnsi="Calibri" w:cs="Calibri"/>
          <w:color w:val="595959"/>
        </w:rPr>
        <w:t xml:space="preserve"> </w:t>
      </w:r>
      <w:r>
        <w:rPr>
          <w:rStyle w:val="normaltextrun"/>
          <w:rFonts w:ascii="Calibri" w:hAnsi="Calibri" w:cs="Calibri"/>
          <w:color w:val="595959"/>
        </w:rPr>
        <w:t>de</w:t>
      </w:r>
      <w:r w:rsidR="00042A9B">
        <w:rPr>
          <w:rStyle w:val="normaltextrun"/>
          <w:rFonts w:ascii="Calibri" w:hAnsi="Calibri" w:cs="Calibri"/>
          <w:color w:val="595959"/>
        </w:rPr>
        <w:t xml:space="preserve"> </w:t>
      </w:r>
      <w:r>
        <w:rPr>
          <w:rStyle w:val="normaltextrun"/>
          <w:rFonts w:ascii="Calibri" w:hAnsi="Calibri" w:cs="Calibri"/>
          <w:color w:val="595959"/>
        </w:rPr>
        <w:t>magneetkracht;</w:t>
      </w:r>
    </w:p>
    <w:p w14:paraId="32F4AF9A" w14:textId="51204C65" w:rsidR="00DB309F" w:rsidRPr="002E57B5" w:rsidRDefault="00DB309F" w:rsidP="00DB309F">
      <w:pPr>
        <w:pStyle w:val="Wenkops1"/>
      </w:pPr>
      <w:r>
        <w:rPr>
          <w:rStyle w:val="normaltextrun"/>
          <w:rFonts w:ascii="Calibri" w:hAnsi="Calibri" w:cs="Calibri"/>
          <w:color w:val="595959"/>
        </w:rPr>
        <w:t>de stroom door de elektrospoel en het verband met de ontwikkelde magneetkracht.</w:t>
      </w:r>
    </w:p>
    <w:p w14:paraId="70017CF6" w14:textId="77777777" w:rsidR="00DB309F" w:rsidRDefault="00DB309F" w:rsidP="00DB309F">
      <w:pPr>
        <w:pStyle w:val="Doel"/>
      </w:pPr>
      <w:r>
        <w:t>De leerlingen lichten het ontstaan van een Lorentzkracht toe bij een stroomvoerende geleider in een magnetisch veld.</w:t>
      </w:r>
    </w:p>
    <w:p w14:paraId="214B5799" w14:textId="7C5122D1" w:rsidR="00192643" w:rsidRDefault="00192643" w:rsidP="005A2842">
      <w:pPr>
        <w:ind w:left="709"/>
      </w:pPr>
      <w:r w:rsidRPr="005A2842">
        <w:rPr>
          <w:b/>
          <w:bCs/>
        </w:rPr>
        <w:t>Samenhang tweede graad:</w:t>
      </w:r>
      <w:r>
        <w:t xml:space="preserve"> II-WisS-da LPD </w:t>
      </w:r>
      <w:r w:rsidR="00C57779">
        <w:t>0</w:t>
      </w:r>
      <w:r>
        <w:t xml:space="preserve">19, </w:t>
      </w:r>
      <w:r w:rsidR="00C57779">
        <w:t>0</w:t>
      </w:r>
      <w:r>
        <w:t>20</w:t>
      </w:r>
    </w:p>
    <w:p w14:paraId="1C4BAD0F" w14:textId="77777777" w:rsidR="00DB309F" w:rsidRPr="005B6793" w:rsidRDefault="00DB309F" w:rsidP="00DB309F">
      <w:pPr>
        <w:pStyle w:val="Wenk"/>
        <w:rPr>
          <w:rFonts w:eastAsiaTheme="minorEastAsia"/>
        </w:rPr>
      </w:pPr>
      <w:r>
        <w:t>Je kan het verband leggen met een elektromotor.</w:t>
      </w:r>
    </w:p>
    <w:p w14:paraId="1E3AD405" w14:textId="5F1F9768" w:rsidR="00DB309F" w:rsidRDefault="00DB309F" w:rsidP="00DB309F">
      <w:pPr>
        <w:pStyle w:val="Doel"/>
      </w:pPr>
      <w:r>
        <w:t>De leerlingen lichten het ontstaan van een geïnduceerd en gegenereerde emk toe ten gevolge van een fluxverandering of een bewegende geleider in een magnetisch veld.</w:t>
      </w:r>
    </w:p>
    <w:p w14:paraId="51E486CD" w14:textId="5A004D04" w:rsidR="00DB309F" w:rsidRDefault="00DB309F" w:rsidP="00DB309F">
      <w:pPr>
        <w:pStyle w:val="Afbakening"/>
      </w:pPr>
      <w:r>
        <w:t>Magnetisch flux</w:t>
      </w:r>
    </w:p>
    <w:p w14:paraId="47144F26" w14:textId="5897834B" w:rsidR="00DB309F" w:rsidRDefault="00DB309F" w:rsidP="00480738">
      <w:pPr>
        <w:pStyle w:val="Afbitem"/>
      </w:pPr>
      <w:r>
        <w:t>Wetten van Lenz en Faraday</w:t>
      </w:r>
    </w:p>
    <w:p w14:paraId="1BF3AB67" w14:textId="6A9BC865" w:rsidR="00192643" w:rsidRDefault="00192643" w:rsidP="005A2842">
      <w:pPr>
        <w:ind w:left="709"/>
      </w:pPr>
      <w:r w:rsidRPr="005A2842">
        <w:rPr>
          <w:b/>
          <w:bCs/>
        </w:rPr>
        <w:t>Samenhang tweede graad:</w:t>
      </w:r>
      <w:r>
        <w:t xml:space="preserve"> II-WisS-da LPD </w:t>
      </w:r>
      <w:r w:rsidR="00C57779">
        <w:t>0</w:t>
      </w:r>
      <w:r>
        <w:t xml:space="preserve">19, </w:t>
      </w:r>
      <w:r w:rsidR="00C57779">
        <w:t>0</w:t>
      </w:r>
      <w:r>
        <w:t>20</w:t>
      </w:r>
    </w:p>
    <w:p w14:paraId="5AC70562" w14:textId="77777777" w:rsidR="00DB309F" w:rsidRPr="005B6793" w:rsidRDefault="00DB309F" w:rsidP="00DB309F">
      <w:pPr>
        <w:pStyle w:val="Wenk"/>
        <w:rPr>
          <w:rFonts w:eastAsiaTheme="minorEastAsia"/>
        </w:rPr>
      </w:pPr>
      <w:r>
        <w:t>Je kan het verband leggen met het genereren van (wissel)spanning (alternator).</w:t>
      </w:r>
    </w:p>
    <w:p w14:paraId="20267305" w14:textId="4794C337" w:rsidR="00DB309F" w:rsidRDefault="00DB309F" w:rsidP="00DB309F">
      <w:pPr>
        <w:pStyle w:val="Doel"/>
      </w:pPr>
      <w:r>
        <w:t>De leerlingen realiseren een gelijkstroomschakeling:</w:t>
      </w:r>
    </w:p>
    <w:p w14:paraId="7E17484D" w14:textId="77777777" w:rsidR="00DB309F" w:rsidRDefault="00DB309F" w:rsidP="00DB309F">
      <w:pPr>
        <w:pStyle w:val="Opsommingdoel"/>
      </w:pPr>
      <w:r>
        <w:t>met een weerstand en een condensator volgens schema;</w:t>
      </w:r>
    </w:p>
    <w:p w14:paraId="5E3DA8BC" w14:textId="3111EF32" w:rsidR="00DB309F" w:rsidRDefault="00DB309F" w:rsidP="00DB309F">
      <w:pPr>
        <w:pStyle w:val="Opsommingdoel"/>
      </w:pPr>
      <w:r>
        <w:t>met een weerstand en een spoel volgens schema.</w:t>
      </w:r>
    </w:p>
    <w:p w14:paraId="7E7F0A63" w14:textId="18121F51" w:rsidR="00DB309F" w:rsidRPr="00930038" w:rsidRDefault="00DB309F" w:rsidP="00DB309F">
      <w:pPr>
        <w:pStyle w:val="Afbakening"/>
      </w:pPr>
      <w:r>
        <w:t>Spanning en stroomverloop</w:t>
      </w:r>
    </w:p>
    <w:p w14:paraId="37A53025" w14:textId="7B72FAFC" w:rsidR="00DB309F" w:rsidRPr="002B1984" w:rsidRDefault="00DB309F" w:rsidP="00DB309F">
      <w:pPr>
        <w:pStyle w:val="Wenk"/>
        <w:rPr>
          <w:rFonts w:ascii="Times New Roman" w:hAnsi="Times New Roman" w:cs="Times New Roman"/>
          <w:color w:val="auto"/>
          <w:sz w:val="24"/>
          <w:szCs w:val="24"/>
          <w:lang w:eastAsia="nl-NL"/>
        </w:rPr>
      </w:pPr>
      <w:r w:rsidRPr="00AB4F39">
        <w:rPr>
          <w:shd w:val="clear" w:color="auto" w:fill="FFFFFF"/>
          <w:lang w:eastAsia="nl-NL"/>
        </w:rPr>
        <w:t>Je stimuleert de leerlingen om de schakeling</w:t>
      </w:r>
      <w:r w:rsidR="00036023">
        <w:rPr>
          <w:shd w:val="clear" w:color="auto" w:fill="FFFFFF"/>
          <w:lang w:eastAsia="nl-NL"/>
        </w:rPr>
        <w:t xml:space="preserve"> </w:t>
      </w:r>
      <w:r w:rsidRPr="00AB4F39">
        <w:rPr>
          <w:shd w:val="clear" w:color="auto" w:fill="FFFFFF"/>
          <w:lang w:eastAsia="nl-NL"/>
        </w:rPr>
        <w:t>te</w:t>
      </w:r>
      <w:r w:rsidR="00036023">
        <w:rPr>
          <w:shd w:val="clear" w:color="auto" w:fill="FFFFFF"/>
          <w:lang w:eastAsia="nl-NL"/>
        </w:rPr>
        <w:t xml:space="preserve"> </w:t>
      </w:r>
      <w:r w:rsidRPr="00AB4F39">
        <w:rPr>
          <w:shd w:val="clear" w:color="auto" w:fill="FFFFFF"/>
          <w:lang w:eastAsia="nl-NL"/>
        </w:rPr>
        <w:t>realiseren met componenten en de curves zichtbaar te maken met een oscilloscoop.</w:t>
      </w:r>
      <w:r w:rsidR="00036023">
        <w:rPr>
          <w:shd w:val="clear" w:color="auto" w:fill="FFFFFF"/>
          <w:lang w:eastAsia="nl-NL"/>
        </w:rPr>
        <w:t xml:space="preserve"> </w:t>
      </w:r>
    </w:p>
    <w:p w14:paraId="5734DDD2" w14:textId="64AA905B" w:rsidR="00DB309F" w:rsidRPr="00CD699C" w:rsidRDefault="00DB309F" w:rsidP="00DB309F">
      <w:pPr>
        <w:pStyle w:val="Wenk"/>
        <w:rPr>
          <w:rFonts w:ascii="Times New Roman" w:hAnsi="Times New Roman" w:cs="Times New Roman"/>
          <w:color w:val="auto"/>
          <w:sz w:val="24"/>
          <w:szCs w:val="24"/>
          <w:lang w:eastAsia="nl-NL"/>
        </w:rPr>
      </w:pPr>
      <w:r w:rsidRPr="00CD699C">
        <w:rPr>
          <w:shd w:val="clear" w:color="auto" w:fill="FFFFFF"/>
          <w:lang w:eastAsia="nl-NL"/>
        </w:rPr>
        <w:t>Je hebt aandacht voor de</w:t>
      </w:r>
      <w:r w:rsidR="00036023">
        <w:rPr>
          <w:shd w:val="clear" w:color="auto" w:fill="FFFFFF"/>
          <w:lang w:eastAsia="nl-NL"/>
        </w:rPr>
        <w:t xml:space="preserve"> </w:t>
      </w:r>
      <w:r w:rsidR="009C4F12" w:rsidRPr="0037269C">
        <w:t>o</w:t>
      </w:r>
      <w:r w:rsidR="009C4F12" w:rsidRPr="00CD699C">
        <w:rPr>
          <w:shd w:val="clear" w:color="auto" w:fill="FFFFFF"/>
          <w:lang w:eastAsia="nl-NL"/>
        </w:rPr>
        <w:t>pla</w:t>
      </w:r>
      <w:r w:rsidR="00001EAA">
        <w:rPr>
          <w:shd w:val="clear" w:color="auto" w:fill="FFFFFF"/>
          <w:lang w:eastAsia="nl-NL"/>
        </w:rPr>
        <w:t>ad</w:t>
      </w:r>
      <w:r w:rsidRPr="00CD699C">
        <w:rPr>
          <w:shd w:val="clear" w:color="auto" w:fill="FFFFFF"/>
          <w:lang w:eastAsia="nl-NL"/>
        </w:rPr>
        <w:t>- en ontl</w:t>
      </w:r>
      <w:r w:rsidR="00001EAA">
        <w:rPr>
          <w:shd w:val="clear" w:color="auto" w:fill="FFFFFF"/>
          <w:lang w:eastAsia="nl-NL"/>
        </w:rPr>
        <w:t>aad</w:t>
      </w:r>
      <w:r w:rsidRPr="00CD699C">
        <w:rPr>
          <w:shd w:val="clear" w:color="auto" w:fill="FFFFFF"/>
          <w:lang w:eastAsia="nl-NL"/>
        </w:rPr>
        <w:t>curves voor spanning en stroom,</w:t>
      </w:r>
      <w:r w:rsidR="00036023">
        <w:rPr>
          <w:shd w:val="clear" w:color="auto" w:fill="FFFFFF"/>
          <w:lang w:eastAsia="nl-NL"/>
        </w:rPr>
        <w:t xml:space="preserve"> </w:t>
      </w:r>
      <w:r w:rsidRPr="00CD699C">
        <w:rPr>
          <w:shd w:val="clear" w:color="auto" w:fill="FFFFFF"/>
          <w:lang w:eastAsia="nl-NL"/>
        </w:rPr>
        <w:t>het</w:t>
      </w:r>
      <w:r w:rsidR="00036023">
        <w:rPr>
          <w:shd w:val="clear" w:color="auto" w:fill="FFFFFF"/>
          <w:lang w:eastAsia="nl-NL"/>
        </w:rPr>
        <w:t xml:space="preserve"> </w:t>
      </w:r>
      <w:r w:rsidRPr="00CD699C">
        <w:rPr>
          <w:shd w:val="clear" w:color="auto" w:fill="FFFFFF"/>
          <w:lang w:eastAsia="nl-NL"/>
        </w:rPr>
        <w:t>tijdsafhankelijk gedrag,</w:t>
      </w:r>
      <w:r w:rsidR="00036023">
        <w:rPr>
          <w:shd w:val="clear" w:color="auto" w:fill="FFFFFF"/>
          <w:lang w:eastAsia="nl-NL"/>
        </w:rPr>
        <w:t xml:space="preserve"> </w:t>
      </w:r>
      <w:r w:rsidRPr="00CD699C">
        <w:rPr>
          <w:shd w:val="clear" w:color="auto" w:fill="FFFFFF"/>
          <w:lang w:eastAsia="nl-NL"/>
        </w:rPr>
        <w:t>de</w:t>
      </w:r>
      <w:r w:rsidR="00036023">
        <w:rPr>
          <w:shd w:val="clear" w:color="auto" w:fill="FFFFFF"/>
          <w:lang w:eastAsia="nl-NL"/>
        </w:rPr>
        <w:t xml:space="preserve"> </w:t>
      </w:r>
      <w:r w:rsidRPr="00CD699C">
        <w:rPr>
          <w:shd w:val="clear" w:color="auto" w:fill="FFFFFF"/>
          <w:lang w:eastAsia="nl-NL"/>
        </w:rPr>
        <w:t>tijdsconstante en het niet-lineair verloop van de curven.</w:t>
      </w:r>
    </w:p>
    <w:p w14:paraId="222EAE16" w14:textId="24F12B12" w:rsidR="00DB309F" w:rsidRDefault="00DB1C33" w:rsidP="00DB309F">
      <w:pPr>
        <w:pStyle w:val="Kop2"/>
      </w:pPr>
      <w:bookmarkStart w:id="72" w:name="_Toc65156274"/>
      <w:r>
        <w:t>T</w:t>
      </w:r>
      <w:r w:rsidR="00DB309F">
        <w:t>hermodynamica</w:t>
      </w:r>
      <w:bookmarkEnd w:id="72"/>
    </w:p>
    <w:p w14:paraId="73295D1E" w14:textId="530E1E6A" w:rsidR="00DB309F" w:rsidRPr="00CB00FE" w:rsidRDefault="00DB309F" w:rsidP="00DB309F">
      <w:pPr>
        <w:pStyle w:val="Doel"/>
      </w:pPr>
      <w:r w:rsidRPr="0060029E">
        <w:t>De leerlingen gebruiken het concept druk om fenomenen, toepassingen en veiligheidsaspecten uit het dagelijkse leven te verklaren.</w:t>
      </w:r>
    </w:p>
    <w:p w14:paraId="6265D3CF" w14:textId="5FB1B048" w:rsidR="00DB309F" w:rsidRDefault="00DB309F" w:rsidP="00DB309F">
      <w:pPr>
        <w:pStyle w:val="Afbakening"/>
      </w:pPr>
      <w:r>
        <w:t>Hydrostatische en atmosferische druk</w:t>
      </w:r>
    </w:p>
    <w:p w14:paraId="777BA189" w14:textId="19B8A96B" w:rsidR="00DB309F" w:rsidRDefault="00DB309F" w:rsidP="00480738">
      <w:pPr>
        <w:pStyle w:val="Afbitem"/>
      </w:pPr>
      <w:r>
        <w:t>Beginsel van Pascal</w:t>
      </w:r>
    </w:p>
    <w:p w14:paraId="5CF0EFD7" w14:textId="5C48350D" w:rsidR="00DB309F" w:rsidRDefault="00DB309F" w:rsidP="00480738">
      <w:pPr>
        <w:pStyle w:val="Afbitem"/>
      </w:pPr>
      <w:r>
        <w:t>Omgekeerd evenredig verband tussen druk en oppervlakte</w:t>
      </w:r>
    </w:p>
    <w:p w14:paraId="36406181" w14:textId="0F6BB060" w:rsidR="00AA27E2" w:rsidRDefault="00AA27E2" w:rsidP="005A2842">
      <w:pPr>
        <w:ind w:left="709"/>
      </w:pPr>
      <w:r w:rsidRPr="005A2842">
        <w:rPr>
          <w:b/>
          <w:bCs/>
        </w:rPr>
        <w:t>Samenhang tweede graad:</w:t>
      </w:r>
      <w:r>
        <w:t xml:space="preserve"> </w:t>
      </w:r>
      <w:r w:rsidR="00463910">
        <w:t xml:space="preserve">II-WisS-da LPD </w:t>
      </w:r>
      <w:r w:rsidR="00C57779">
        <w:t>0</w:t>
      </w:r>
      <w:r w:rsidR="00463910">
        <w:t xml:space="preserve">19, </w:t>
      </w:r>
      <w:r w:rsidR="00C57779">
        <w:t>0</w:t>
      </w:r>
      <w:r w:rsidR="00463910">
        <w:t>20</w:t>
      </w:r>
    </w:p>
    <w:p w14:paraId="2B9BDBDD" w14:textId="4B105357" w:rsidR="00E76BE9" w:rsidRDefault="00DB309F" w:rsidP="00E76BE9">
      <w:pPr>
        <w:ind w:left="737"/>
      </w:pPr>
      <w:r w:rsidRPr="00D663EC">
        <w:rPr>
          <w:b/>
        </w:rPr>
        <w:t xml:space="preserve">Samenhang </w:t>
      </w:r>
      <w:r w:rsidR="00E76BE9">
        <w:rPr>
          <w:b/>
        </w:rPr>
        <w:t>eerste graad</w:t>
      </w:r>
      <w:r w:rsidRPr="00D663EC">
        <w:rPr>
          <w:b/>
        </w:rPr>
        <w:t>:</w:t>
      </w:r>
      <w:r w:rsidR="00E76BE9">
        <w:rPr>
          <w:color w:val="000000" w:themeColor="text1"/>
        </w:rPr>
        <w:t xml:space="preserve"> </w:t>
      </w:r>
      <w:r w:rsidR="00E76BE9" w:rsidRPr="009C156A">
        <w:t xml:space="preserve">In de eerste graad komen leerlingen vanuit omtrek, oppervlakte en inhoud/volume (WISa LPD 32) reeds in contact met verschillende verbanden (lineair, kwadratisch </w:t>
      </w:r>
      <w:r w:rsidR="00E76BE9" w:rsidRPr="009C156A">
        <w:lastRenderedPageBreak/>
        <w:t>en kubisch).</w:t>
      </w:r>
      <w:r w:rsidR="006954A0">
        <w:t xml:space="preserve"> </w:t>
      </w:r>
      <w:r w:rsidR="00E76BE9" w:rsidRPr="009C156A">
        <w:t>Daarnaast leggen leerlingen het verband tussen enerzijds recht- en omgekeerd evenredige verbanden en hun voorstellingswijzen (WISa LPD 41).</w:t>
      </w:r>
    </w:p>
    <w:p w14:paraId="23D89F22" w14:textId="73D339FF" w:rsidR="00DB309F" w:rsidRDefault="00DB309F" w:rsidP="00DB309F">
      <w:pPr>
        <w:pStyle w:val="Wenk"/>
        <w:ind w:left="2024" w:hanging="360"/>
      </w:pPr>
      <w:r>
        <w:t>Je kan aandacht besteden aan het STEM-concept ‘structuur en functie’ door de nadruk te leggen op het omgekeerd evenredig verband tussen druk en oppervlakte. Door het oppervlak van een systeem aan te passen kan je invloed van een gegeven kracht F=p.A gewijzigd worden. Je kan ook de grafiek p=f(A) opstellen bij F=C</w:t>
      </w:r>
      <w:r w:rsidRPr="00D055B8">
        <w:rPr>
          <w:vertAlign w:val="superscript"/>
        </w:rPr>
        <w:t>te</w:t>
      </w:r>
      <w:r>
        <w:t xml:space="preserve"> en zo het wiskundig model opbouwen van het omgekeerd evenredig verband.</w:t>
      </w:r>
    </w:p>
    <w:p w14:paraId="485D8F47" w14:textId="0964CFAB" w:rsidR="00DB309F" w:rsidRDefault="00DB309F" w:rsidP="00DB309F">
      <w:pPr>
        <w:pStyle w:val="Wenk"/>
        <w:ind w:left="2024" w:hanging="360"/>
      </w:pPr>
      <w:r>
        <w:t>Je kan aandacht besteden aan veiligheidsaspecten waar druk een belangrijke rol speelt: overdrukbeveiliging van een boiler, verlagen of verhogen van de druk op een ondergrond om het effect van de kracht aan te passen zoals bij het plaatsen van een ladder, het perforeren van materiaal, druk op het trommelvlies bij het duiken of vliegen</w:t>
      </w:r>
      <w:r w:rsidR="00D7577A">
        <w:t>.</w:t>
      </w:r>
    </w:p>
    <w:p w14:paraId="484E6BE9" w14:textId="7B7F997A" w:rsidR="00DB309F" w:rsidRDefault="00DB309F" w:rsidP="00DB309F">
      <w:pPr>
        <w:pStyle w:val="Wenk"/>
        <w:ind w:left="2024" w:hanging="360"/>
      </w:pPr>
      <w:r>
        <w:t>Je kan gasdruk verklaren als de kracht die uitgeoefend wordt door de op wand botsende gasdeeltjes per eenheid van oppervlakte in een bepaald afgesloten volume. Je kan dit het gemakkelijkst illustreren met een simulatie.</w:t>
      </w:r>
    </w:p>
    <w:p w14:paraId="038EB0AD" w14:textId="77777777" w:rsidR="00DB309F" w:rsidRDefault="00DB309F" w:rsidP="00DB309F">
      <w:pPr>
        <w:pStyle w:val="Wenk"/>
        <w:ind w:left="2024" w:hanging="360"/>
      </w:pPr>
      <w:r>
        <w:t>Je kan aangeven dat de hydrostatische en de atmosferische druk veroorzaakt wordt door de zwaartekracht op de massa van de bovenliggende deeltjes en afhangt van de hoogte van de bovenliggende lagen.</w:t>
      </w:r>
    </w:p>
    <w:p w14:paraId="141C86F6" w14:textId="77777777" w:rsidR="00DB309F" w:rsidRDefault="00DB309F" w:rsidP="00DB309F">
      <w:pPr>
        <w:pStyle w:val="Wenk"/>
        <w:ind w:left="2024" w:hanging="360"/>
      </w:pPr>
      <w:r>
        <w:t>Je kan aangeven dat de luchtdruk kan gemeten worden met een barometer.</w:t>
      </w:r>
    </w:p>
    <w:p w14:paraId="257241FE" w14:textId="60EC1882" w:rsidR="00DB309F" w:rsidRDefault="00DB309F" w:rsidP="00DB309F">
      <w:pPr>
        <w:pStyle w:val="Wenk"/>
        <w:ind w:left="2024" w:hanging="360"/>
      </w:pPr>
      <w:r>
        <w:t>Door een verschil tussen onderdruk en bovendruk ontstaat er een kracht waardoor de bewegingstoestand verandert (bijv. in het weer, in de longen, bloedcirculatie…). Je ingaan op het belang van overdruk in steriele ruimtes en onderdruk in kerncentrales.</w:t>
      </w:r>
    </w:p>
    <w:p w14:paraId="2B5A70B6" w14:textId="692FCCA9" w:rsidR="00DB309F" w:rsidRPr="00CB00FE" w:rsidRDefault="00DB309F" w:rsidP="00DB309F">
      <w:pPr>
        <w:pStyle w:val="Wenk"/>
        <w:ind w:left="2024" w:hanging="360"/>
      </w:pPr>
      <w:r>
        <w:t>Toepassingen zoals opzuigen van stoffen, rondpompen van vloeistoffen in verwarmingssystemen, ademhaling, watertoren, weersfenomenen</w:t>
      </w:r>
      <w:r w:rsidR="00A100B0">
        <w:t>.</w:t>
      </w:r>
    </w:p>
    <w:p w14:paraId="47A2BBE0" w14:textId="69CB6C99" w:rsidR="00DB309F" w:rsidRPr="0055016C" w:rsidRDefault="00DB309F" w:rsidP="00DB309F">
      <w:pPr>
        <w:pStyle w:val="Doel"/>
      </w:pPr>
      <w:r w:rsidRPr="0055016C">
        <w:t>De leerlingen lichten kwalitatief het verband toe tussen warmtehoeveelheid en temperatuursverandering</w:t>
      </w:r>
      <w:r w:rsidR="00750AC1">
        <w:t>.</w:t>
      </w:r>
    </w:p>
    <w:p w14:paraId="490E5E56" w14:textId="1D199561" w:rsidR="00DB309F" w:rsidRDefault="00DB309F" w:rsidP="00DB309F">
      <w:pPr>
        <w:pStyle w:val="Afbakening"/>
      </w:pPr>
      <w:r w:rsidRPr="008D6991">
        <w:t>Thermische energie</w:t>
      </w:r>
      <w:r>
        <w:t>, warmte</w:t>
      </w:r>
    </w:p>
    <w:p w14:paraId="4745DA8A" w14:textId="17AA2D78" w:rsidR="00DB309F" w:rsidRDefault="00DB309F" w:rsidP="00480738">
      <w:pPr>
        <w:pStyle w:val="Afbitem"/>
      </w:pPr>
      <w:r>
        <w:t>Temperatuursveranderingen en faseovergangen aan de hand van het deeltjesmode</w:t>
      </w:r>
    </w:p>
    <w:p w14:paraId="056C376A" w14:textId="68DD17E5" w:rsidR="004F428E" w:rsidRDefault="004F428E" w:rsidP="005A2842">
      <w:pPr>
        <w:ind w:left="709"/>
      </w:pPr>
      <w:r w:rsidRPr="005A2842">
        <w:rPr>
          <w:b/>
          <w:bCs/>
        </w:rPr>
        <w:t>Samenhang tweede graad:</w:t>
      </w:r>
      <w:r>
        <w:t xml:space="preserve"> </w:t>
      </w:r>
      <w:r w:rsidR="00463910">
        <w:t xml:space="preserve">II-WisS-da LPD </w:t>
      </w:r>
      <w:r w:rsidR="00C57779">
        <w:t>0</w:t>
      </w:r>
      <w:r w:rsidR="00463910">
        <w:t xml:space="preserve">19, </w:t>
      </w:r>
      <w:r w:rsidR="00C57779">
        <w:t>0</w:t>
      </w:r>
      <w:r w:rsidR="00463910">
        <w:t>20</w:t>
      </w:r>
    </w:p>
    <w:p w14:paraId="4C24A35C" w14:textId="3D96BC7F" w:rsidR="00D830D0" w:rsidRDefault="00D830D0" w:rsidP="005A2842">
      <w:pPr>
        <w:ind w:left="709"/>
      </w:pPr>
      <w:r w:rsidRPr="00D663EC">
        <w:rPr>
          <w:b/>
        </w:rPr>
        <w:t xml:space="preserve">Samenhang </w:t>
      </w:r>
      <w:r>
        <w:rPr>
          <w:b/>
        </w:rPr>
        <w:t>eerste graad</w:t>
      </w:r>
      <w:r w:rsidRPr="00D663EC">
        <w:rPr>
          <w:b/>
        </w:rPr>
        <w:t>:</w:t>
      </w:r>
      <w:r w:rsidRPr="00AB388C">
        <w:rPr>
          <w:color w:val="000000" w:themeColor="text1"/>
        </w:rPr>
        <w:t xml:space="preserve"> </w:t>
      </w:r>
      <w:r w:rsidRPr="00420ED2">
        <w:t>In de eerste graad lichten leerlingen aggregatietoestanden van stoffen toe met behulp van een deeltjesmodel (NRTa LPD 46) en verklaren uitzetting van stoffen via een deeltjesmodel (NRTa LPD 47)</w:t>
      </w:r>
      <w:r w:rsidR="000C65E8">
        <w:t>.</w:t>
      </w:r>
    </w:p>
    <w:p w14:paraId="60403DC6" w14:textId="77777777" w:rsidR="00DB309F" w:rsidRDefault="00DB309F" w:rsidP="00DB309F">
      <w:pPr>
        <w:pStyle w:val="Wenk"/>
        <w:ind w:left="2024" w:hanging="360"/>
      </w:pPr>
      <w:r>
        <w:t>Het is belangrijk om het onderscheid tot te lichten tussen temperatuur en warmte. In de dagelijkse omgangstaal wordt warmte immers vaak als synoniem voor temperatuur gebruikt: “het is hier warm”.</w:t>
      </w:r>
    </w:p>
    <w:p w14:paraId="1B8ED01E" w14:textId="77777777" w:rsidR="00DB309F" w:rsidRDefault="00DB309F" w:rsidP="00DB309F">
      <w:pPr>
        <w:pStyle w:val="Wenk"/>
        <w:ind w:left="2024" w:hanging="360"/>
      </w:pPr>
      <w:r>
        <w:t>Je kan aangeven dat de hoeveelheid warmte die nodig is om een temperatuursverandering te veroorzaken ook afhangt van de soort stof en de massa ervan. Denk aan de proef met een gloeiende spijker versus een bakje water.</w:t>
      </w:r>
    </w:p>
    <w:p w14:paraId="50D2CAB1" w14:textId="77777777" w:rsidR="00DB309F" w:rsidRDefault="00DB309F" w:rsidP="00DB309F">
      <w:pPr>
        <w:pStyle w:val="Wenk"/>
        <w:ind w:left="2024" w:hanging="360"/>
      </w:pPr>
      <w:r>
        <w:lastRenderedPageBreak/>
        <w:t>Je kan aangeven dat temperatuur geen bovengrens heeft, maar wel een ondergrens: het absolute nulpunt.</w:t>
      </w:r>
    </w:p>
    <w:p w14:paraId="41B6C031" w14:textId="77777777" w:rsidR="00DB309F" w:rsidRPr="00CB00FE" w:rsidRDefault="00DB309F" w:rsidP="00DB309F">
      <w:pPr>
        <w:pStyle w:val="Doel"/>
      </w:pPr>
      <w:r w:rsidRPr="004863B4">
        <w:t>De leerlingen beredeneren het ontstaan van thermisch evenwicht kwalitatief aan de hand van de warmtebalans</w:t>
      </w:r>
      <w:r>
        <w:t>.</w:t>
      </w:r>
    </w:p>
    <w:p w14:paraId="1AF7F41D" w14:textId="769F17E0" w:rsidR="00DB309F" w:rsidRPr="00CB00FE" w:rsidRDefault="00DB309F" w:rsidP="00DB309F">
      <w:pPr>
        <w:pStyle w:val="Afbakening"/>
      </w:pPr>
      <w:r>
        <w:t>Veiligheidsaspecten</w:t>
      </w:r>
    </w:p>
    <w:p w14:paraId="355CCDFC" w14:textId="377A5020" w:rsidR="00DB309F" w:rsidRDefault="00691A77" w:rsidP="00691A77">
      <w:pPr>
        <w:ind w:left="737"/>
      </w:pPr>
      <w:r w:rsidRPr="00D663EC">
        <w:rPr>
          <w:b/>
        </w:rPr>
        <w:t xml:space="preserve">Samenhang </w:t>
      </w:r>
      <w:r>
        <w:rPr>
          <w:b/>
        </w:rPr>
        <w:t>eerste graad</w:t>
      </w:r>
      <w:r w:rsidRPr="00D663EC">
        <w:rPr>
          <w:b/>
        </w:rPr>
        <w:t>:</w:t>
      </w:r>
      <w:r w:rsidR="006954A0">
        <w:rPr>
          <w:color w:val="000000" w:themeColor="text1"/>
        </w:rPr>
        <w:t xml:space="preserve"> </w:t>
      </w:r>
      <w:r>
        <w:t>In de eerste graad leggen leerlingen geleiding, stroming/convectie en straling uit als transportmogelijkheden van thermische energie (NRTa LPD 40)</w:t>
      </w:r>
      <w:r w:rsidR="000C65E8">
        <w:t>.</w:t>
      </w:r>
    </w:p>
    <w:p w14:paraId="283554C4" w14:textId="5063F0EC" w:rsidR="00DB309F" w:rsidRDefault="00DB309F" w:rsidP="00DB309F">
      <w:pPr>
        <w:pStyle w:val="Wenk"/>
        <w:ind w:left="2024" w:hanging="360"/>
      </w:pPr>
      <w:r>
        <w:t>Veiligheidsaspecten: zoals warmtecapaciteit, isolatie om te beschermen tegen hoge temperatuur, koelvinnen en ventilatoren om oververhitting te vermijden</w:t>
      </w:r>
      <w:r w:rsidR="00AE57DA">
        <w:t>.</w:t>
      </w:r>
    </w:p>
    <w:p w14:paraId="2101B9BF" w14:textId="77777777" w:rsidR="00DB309F" w:rsidRDefault="00DB309F" w:rsidP="00DB309F">
      <w:pPr>
        <w:pStyle w:val="Wenk"/>
        <w:ind w:left="2024" w:hanging="360"/>
      </w:pPr>
      <w:r>
        <w:t>Je kan simulaties rond thermodynamica inzetten.</w:t>
      </w:r>
    </w:p>
    <w:p w14:paraId="5A3FA65B" w14:textId="77777777" w:rsidR="00DB309F" w:rsidRDefault="00DB309F" w:rsidP="00DB309F">
      <w:pPr>
        <w:pStyle w:val="Wenk"/>
        <w:ind w:left="2024" w:hanging="360"/>
      </w:pPr>
      <w:r>
        <w:t>Je kan de link leggen met het STEM-concept: systemen en hun modellen (aanduiden van de warmtestroom in een blokschema).</w:t>
      </w:r>
    </w:p>
    <w:p w14:paraId="56DDE652" w14:textId="77777777" w:rsidR="00DB309F" w:rsidRDefault="00DB309F" w:rsidP="00DB309F">
      <w:pPr>
        <w:pStyle w:val="Kop2"/>
      </w:pPr>
      <w:bookmarkStart w:id="73" w:name="_Toc65156275"/>
      <w:r>
        <w:t>Elektrotechnieken</w:t>
      </w:r>
      <w:bookmarkEnd w:id="73"/>
    </w:p>
    <w:p w14:paraId="4E603E0B" w14:textId="77777777" w:rsidR="00C905C1" w:rsidRDefault="00C905C1" w:rsidP="00C905C1">
      <w:pPr>
        <w:pStyle w:val="Doel"/>
      </w:pPr>
      <w:r>
        <w:t>De leerlingen werken op een veilige en duurzame manier met materialen, chemische stoffen en technische en biologische systemen.</w:t>
      </w:r>
    </w:p>
    <w:p w14:paraId="5D390A08" w14:textId="251E7403" w:rsidR="00C905C1" w:rsidRPr="001C372C" w:rsidRDefault="00C905C1" w:rsidP="00C905C1">
      <w:pPr>
        <w:pStyle w:val="Afbakening"/>
      </w:pPr>
      <w:r w:rsidRPr="001C372C">
        <w:t>Veiligheidspictogrammen, H/P-zinnen</w:t>
      </w:r>
    </w:p>
    <w:p w14:paraId="7042AD2B" w14:textId="14811025" w:rsidR="00C905C1" w:rsidRPr="001C372C" w:rsidRDefault="00C905C1" w:rsidP="00480738">
      <w:pPr>
        <w:pStyle w:val="Afbitem"/>
      </w:pPr>
      <w:r w:rsidRPr="001C372C">
        <w:t>Gebruiken en indien nodig onderhouden van technische systemen</w:t>
      </w:r>
    </w:p>
    <w:p w14:paraId="48FA49C6" w14:textId="39CB2E90" w:rsidR="00C905C1" w:rsidRDefault="00C905C1" w:rsidP="00480738">
      <w:pPr>
        <w:pStyle w:val="Afbitem"/>
      </w:pPr>
      <w:r w:rsidRPr="001C372C">
        <w:t>Gebruiken van informatie</w:t>
      </w:r>
    </w:p>
    <w:p w14:paraId="49BC107B" w14:textId="589A3F5A" w:rsidR="004401A2" w:rsidRDefault="004401A2" w:rsidP="005A2842">
      <w:pPr>
        <w:ind w:left="709"/>
      </w:pPr>
      <w:r w:rsidRPr="005A2842">
        <w:rPr>
          <w:b/>
          <w:bCs/>
        </w:rPr>
        <w:t>Samenhang tweede graad:</w:t>
      </w:r>
      <w:r w:rsidRPr="00AB388C">
        <w:rPr>
          <w:color w:val="000000" w:themeColor="text1"/>
        </w:rPr>
        <w:t xml:space="preserve"> </w:t>
      </w:r>
      <w:r w:rsidRPr="00850C6B">
        <w:t>II-</w:t>
      </w:r>
      <w:r w:rsidR="00C8370C" w:rsidRPr="00850C6B">
        <w:t>GFL</w:t>
      </w:r>
      <w:r w:rsidRPr="00850C6B">
        <w:t>-</w:t>
      </w:r>
      <w:r w:rsidR="00C8370C" w:rsidRPr="00850C6B">
        <w:t>d</w:t>
      </w:r>
      <w:r w:rsidRPr="00850C6B">
        <w:t>da</w:t>
      </w:r>
      <w:r w:rsidR="00C8370C" w:rsidRPr="00850C6B">
        <w:t>a</w:t>
      </w:r>
      <w:r w:rsidRPr="00850C6B">
        <w:t xml:space="preserve"> LPD </w:t>
      </w:r>
      <w:r w:rsidR="00C57779">
        <w:t>0</w:t>
      </w:r>
      <w:r w:rsidR="00C8370C" w:rsidRPr="00850C6B">
        <w:t>37</w:t>
      </w:r>
    </w:p>
    <w:p w14:paraId="44ED1436" w14:textId="6C4B9903" w:rsidR="00C905C1" w:rsidRDefault="00D1302D" w:rsidP="00D1302D">
      <w:pPr>
        <w:ind w:left="737"/>
      </w:pPr>
      <w:r w:rsidRPr="00D663EC">
        <w:rPr>
          <w:b/>
        </w:rPr>
        <w:t xml:space="preserve">Samenhang </w:t>
      </w:r>
      <w:r>
        <w:rPr>
          <w:b/>
        </w:rPr>
        <w:t>eerste graad</w:t>
      </w:r>
      <w:r w:rsidRPr="00D663EC">
        <w:rPr>
          <w:b/>
        </w:rPr>
        <w:t>:</w:t>
      </w:r>
      <w:r w:rsidRPr="00AB388C">
        <w:rPr>
          <w:color w:val="000000" w:themeColor="text1"/>
        </w:rPr>
        <w:t xml:space="preserve"> </w:t>
      </w:r>
      <w:r>
        <w:t>In de eerste graad gebruiken en onderhouden leerlingen courante systemen duurzaam, doelgericht en veilig (NRT LPD 19).</w:t>
      </w:r>
    </w:p>
    <w:p w14:paraId="1D8890C7" w14:textId="77777777" w:rsidR="00C905C1" w:rsidRDefault="00C905C1" w:rsidP="00C905C1">
      <w:pPr>
        <w:pStyle w:val="Wenk"/>
      </w:pPr>
      <w:r>
        <w:t>Technische systemen zoals handwerkgereedschappen, meetinstrumenten, computers.</w:t>
      </w:r>
    </w:p>
    <w:p w14:paraId="1B26D300" w14:textId="77777777" w:rsidR="00C905C1" w:rsidRDefault="00C905C1" w:rsidP="00C905C1">
      <w:pPr>
        <w:pStyle w:val="Wenk"/>
      </w:pPr>
      <w:r>
        <w:t>Onderhouden van systemen zoals reinigen, preventief onderhoud door juist gebruik van hulpmiddelen.</w:t>
      </w:r>
    </w:p>
    <w:p w14:paraId="3B795D06" w14:textId="77777777" w:rsidR="00C905C1" w:rsidRDefault="00C905C1" w:rsidP="00C905C1">
      <w:pPr>
        <w:pStyle w:val="Wenk"/>
      </w:pPr>
      <w:r>
        <w:t>Goede praktijken:</w:t>
      </w:r>
    </w:p>
    <w:p w14:paraId="39F28799" w14:textId="61CD8DDE" w:rsidR="00C905C1" w:rsidRDefault="006357FA" w:rsidP="00C905C1">
      <w:pPr>
        <w:pStyle w:val="Wenkops1"/>
      </w:pPr>
      <w:r>
        <w:t>o</w:t>
      </w:r>
      <w:r w:rsidR="00C905C1">
        <w:t>rdelijk werken, productetiketten interpreteren;</w:t>
      </w:r>
    </w:p>
    <w:p w14:paraId="2848B8F2" w14:textId="135AF65E" w:rsidR="00C905C1" w:rsidRDefault="006357FA" w:rsidP="00C905C1">
      <w:pPr>
        <w:pStyle w:val="Wenkops1"/>
      </w:pPr>
      <w:r>
        <w:t>a</w:t>
      </w:r>
      <w:r w:rsidR="00C905C1">
        <w:t>lert zijn voor energie die kan vrijkomen onder de vorm van warmte, geluid, straling, elektriciteit;</w:t>
      </w:r>
    </w:p>
    <w:p w14:paraId="08EBF6E1" w14:textId="534E84D2" w:rsidR="00C905C1" w:rsidRDefault="006357FA" w:rsidP="00C905C1">
      <w:pPr>
        <w:pStyle w:val="Wenkops1"/>
      </w:pPr>
      <w:r>
        <w:t>o</w:t>
      </w:r>
      <w:r w:rsidR="00C905C1">
        <w:t>mgaan met chemisch en biologisch afval.</w:t>
      </w:r>
    </w:p>
    <w:p w14:paraId="5F6ADCD8" w14:textId="77777777" w:rsidR="00C905C1" w:rsidRDefault="00C905C1" w:rsidP="00C905C1">
      <w:pPr>
        <w:pStyle w:val="Wenk"/>
      </w:pPr>
      <w:r>
        <w:t>Gebruik van informatie zoals instructiekaarten voor technische systemen, pictogrammen, symbolen, onderhoudsvoorschriften, handleidingen en (werk)tekeningen.</w:t>
      </w:r>
    </w:p>
    <w:p w14:paraId="19D9BBE5" w14:textId="77777777" w:rsidR="00DB309F" w:rsidRDefault="00DB309F" w:rsidP="00DB309F">
      <w:pPr>
        <w:pStyle w:val="Doel"/>
      </w:pPr>
      <w:r>
        <w:t>De leerlingen passen veiligheidsvoorschriften en -richtlijnen toe.</w:t>
      </w:r>
    </w:p>
    <w:p w14:paraId="510A0D71" w14:textId="480F2AB3" w:rsidR="00DB309F" w:rsidRDefault="00DB309F" w:rsidP="00480738">
      <w:pPr>
        <w:pStyle w:val="Afbakening"/>
      </w:pPr>
      <w:r>
        <w:t>Werkplaatsreglement, veiligheidsinstructiekaarten, brandpreventie</w:t>
      </w:r>
    </w:p>
    <w:p w14:paraId="09B28C4F" w14:textId="08E5F251" w:rsidR="00DB309F" w:rsidRDefault="00DB309F" w:rsidP="00480738">
      <w:pPr>
        <w:pStyle w:val="Afbitem"/>
      </w:pPr>
      <w:r>
        <w:lastRenderedPageBreak/>
        <w:t>Persoonlijke en collectieve beschermingsmiddelen</w:t>
      </w:r>
    </w:p>
    <w:p w14:paraId="21BD6787" w14:textId="788DC65E" w:rsidR="00DB309F" w:rsidRDefault="00DB309F" w:rsidP="00480738">
      <w:pPr>
        <w:pStyle w:val="Afbitem"/>
      </w:pPr>
      <w:r>
        <w:t>BA4 bevoegdheid bij werken aan elektrische installaties</w:t>
      </w:r>
    </w:p>
    <w:p w14:paraId="7A395BB0" w14:textId="72000625" w:rsidR="00DB309F" w:rsidRDefault="00DB309F" w:rsidP="00480738">
      <w:pPr>
        <w:pStyle w:val="Afbitem"/>
      </w:pPr>
      <w:r>
        <w:t>Werken op hoogte</w:t>
      </w:r>
    </w:p>
    <w:p w14:paraId="057F713E" w14:textId="307D49B8" w:rsidR="00DB309F" w:rsidRPr="005A2842" w:rsidRDefault="00DB309F" w:rsidP="001D2879">
      <w:pPr>
        <w:ind w:left="737"/>
        <w:rPr>
          <w:b/>
          <w:bCs/>
        </w:rPr>
      </w:pPr>
      <w:r w:rsidRPr="0E85560A">
        <w:rPr>
          <w:b/>
          <w:bCs/>
        </w:rPr>
        <w:t xml:space="preserve">Samenhang </w:t>
      </w:r>
      <w:r w:rsidR="001D2879">
        <w:rPr>
          <w:b/>
          <w:bCs/>
        </w:rPr>
        <w:t>tweede graad</w:t>
      </w:r>
      <w:r w:rsidR="001D2879" w:rsidRPr="14B8711F">
        <w:rPr>
          <w:b/>
          <w:bCs/>
        </w:rPr>
        <w:t>:</w:t>
      </w:r>
      <w:r w:rsidR="001D2879">
        <w:rPr>
          <w:b/>
          <w:bCs/>
        </w:rPr>
        <w:t xml:space="preserve"> </w:t>
      </w:r>
      <w:r w:rsidR="00EA1FE7" w:rsidRPr="00EA1FE7">
        <w:t>II-</w:t>
      </w:r>
      <w:r w:rsidR="001D2879">
        <w:t>GFL</w:t>
      </w:r>
      <w:r w:rsidR="00EA1FE7">
        <w:t>-ddaa</w:t>
      </w:r>
      <w:r w:rsidR="001D2879">
        <w:t xml:space="preserve"> LPD </w:t>
      </w:r>
      <w:r w:rsidR="00C57779">
        <w:t>0</w:t>
      </w:r>
      <w:r w:rsidR="001D2879">
        <w:t>37</w:t>
      </w:r>
    </w:p>
    <w:p w14:paraId="6B82D8F2" w14:textId="32D136DC" w:rsidR="00DB309F" w:rsidRDefault="00DB309F" w:rsidP="00DB309F">
      <w:pPr>
        <w:pStyle w:val="Wenk"/>
      </w:pPr>
      <w:r>
        <w:t>Een veilige houding en werkomgeving wordt versterkt als de leerlingen leren gevaarlijke situaties herkennen en melden</w:t>
      </w:r>
      <w:r w:rsidR="000C65E8">
        <w:t>.</w:t>
      </w:r>
    </w:p>
    <w:p w14:paraId="15C9B6E0" w14:textId="5C752258" w:rsidR="00DB309F" w:rsidRDefault="00DB309F" w:rsidP="00613C7F">
      <w:pPr>
        <w:pStyle w:val="Wenk"/>
      </w:pPr>
      <w:r>
        <w:t>De veiligheidshouding van de leerling kan aangescherpt worden door met hen een laatste minuut risicoanalyse (LMRA) uit te voeren alvorens de werkzaamheden te starten</w:t>
      </w:r>
      <w:r w:rsidR="000C65E8">
        <w:t>.</w:t>
      </w:r>
      <w:r w:rsidR="00613C7F" w:rsidRPr="00613C7F">
        <w:t xml:space="preserve"> </w:t>
      </w:r>
      <w:r w:rsidR="00613C7F">
        <w:t>Een aangereikte beknopte checklist is een hulp voor de leerlingen.</w:t>
      </w:r>
    </w:p>
    <w:p w14:paraId="767965B2" w14:textId="77777777" w:rsidR="00DB309F" w:rsidRPr="003448F6" w:rsidRDefault="00DB309F" w:rsidP="00DB309F">
      <w:pPr>
        <w:pStyle w:val="Wenk"/>
      </w:pPr>
      <w:r>
        <w:t xml:space="preserve">Je kan </w:t>
      </w:r>
      <w:r w:rsidRPr="003448F6">
        <w:t xml:space="preserve">aandacht </w:t>
      </w:r>
      <w:r>
        <w:t xml:space="preserve">hebben </w:t>
      </w:r>
      <w:r w:rsidRPr="003448F6">
        <w:t>voor lock out – tag out – try out</w:t>
      </w:r>
      <w:r w:rsidRPr="0015397B">
        <w:t xml:space="preserve"> (LOTOTO), </w:t>
      </w:r>
      <w:r>
        <w:t>het is een veiligheidsprocedure die wordt gebruikt in de industrie om ervoor te zorgen dat installaties en machines veiliggesteld worden en niet meer opgestart kunnen worden voorafgaand aan de voltooiing van onderhoud, storing of calamiteit.</w:t>
      </w:r>
    </w:p>
    <w:p w14:paraId="2A3F51F4" w14:textId="77777777" w:rsidR="00DB309F" w:rsidRPr="005A350D" w:rsidRDefault="00DB309F" w:rsidP="00DB309F">
      <w:pPr>
        <w:pStyle w:val="Doel"/>
      </w:pPr>
      <w:r w:rsidRPr="004E209A">
        <w:rPr>
          <w:rStyle w:val="normaltextrun"/>
        </w:rPr>
        <w:t>De leerlingen nemen een ergonomische houding aan bij werkzaamheden</w:t>
      </w:r>
      <w:r>
        <w:rPr>
          <w:rStyle w:val="eop"/>
        </w:rPr>
        <w:t>.</w:t>
      </w:r>
    </w:p>
    <w:p w14:paraId="5A37D3E2" w14:textId="6CFEFD1F" w:rsidR="00DB309F" w:rsidRDefault="00DB309F" w:rsidP="00480738">
      <w:pPr>
        <w:pStyle w:val="Afbakening"/>
      </w:pPr>
      <w:r>
        <w:rPr>
          <w:rStyle w:val="normaltextrun"/>
          <w:rFonts w:ascii="Calibri" w:hAnsi="Calibri" w:cs="Calibri"/>
          <w:color w:val="1F4E79"/>
        </w:rPr>
        <w:t>Ergonomische knelpunten</w:t>
      </w:r>
    </w:p>
    <w:p w14:paraId="2AC86191" w14:textId="2517B305" w:rsidR="00DB309F" w:rsidRDefault="00DB309F" w:rsidP="00480738">
      <w:pPr>
        <w:pStyle w:val="Afbitem"/>
      </w:pPr>
      <w:r>
        <w:rPr>
          <w:rStyle w:val="normaltextrun"/>
          <w:rFonts w:ascii="Calibri" w:hAnsi="Calibri" w:cs="Calibri"/>
          <w:color w:val="1F4E79"/>
        </w:rPr>
        <w:t>Fysieke belasting</w:t>
      </w:r>
    </w:p>
    <w:p w14:paraId="6453B0B2" w14:textId="193B8802" w:rsidR="00DB309F" w:rsidRDefault="00DB309F" w:rsidP="00480738">
      <w:pPr>
        <w:pStyle w:val="Afbitem"/>
      </w:pPr>
      <w:r>
        <w:rPr>
          <w:rStyle w:val="normaltextrun"/>
          <w:rFonts w:ascii="Calibri" w:hAnsi="Calibri" w:cs="Calibri"/>
          <w:color w:val="1F4E79"/>
        </w:rPr>
        <w:t>Bouwplaats als tijdelijke werkplek</w:t>
      </w:r>
    </w:p>
    <w:p w14:paraId="36555568" w14:textId="00CFD6F9" w:rsidR="00DB309F" w:rsidRDefault="00DB309F" w:rsidP="005A2842">
      <w:pPr>
        <w:ind w:left="737"/>
      </w:pPr>
      <w:r>
        <w:rPr>
          <w:rStyle w:val="normaltextrun"/>
          <w:rFonts w:ascii="Calibri" w:hAnsi="Calibri" w:cs="Calibri"/>
          <w:b/>
          <w:bCs/>
          <w:color w:val="595959"/>
        </w:rPr>
        <w:t xml:space="preserve">Samenhang </w:t>
      </w:r>
      <w:r w:rsidR="00170E05">
        <w:rPr>
          <w:b/>
          <w:bCs/>
        </w:rPr>
        <w:t>tweede graad</w:t>
      </w:r>
      <w:r w:rsidR="00170E05" w:rsidRPr="14B8711F">
        <w:rPr>
          <w:b/>
          <w:bCs/>
        </w:rPr>
        <w:t>:</w:t>
      </w:r>
      <w:r w:rsidR="00170E05">
        <w:rPr>
          <w:b/>
          <w:bCs/>
        </w:rPr>
        <w:t xml:space="preserve"> </w:t>
      </w:r>
      <w:r w:rsidR="00170E05">
        <w:t>II-LIOP-ddaa LPD 7</w:t>
      </w:r>
      <w:r w:rsidR="00E80676">
        <w:t>, 8</w:t>
      </w:r>
    </w:p>
    <w:p w14:paraId="3D60DBB7" w14:textId="1BDD6941" w:rsidR="00DB309F" w:rsidRDefault="00DB309F" w:rsidP="00DB309F">
      <w:pPr>
        <w:pStyle w:val="Wenk"/>
      </w:pPr>
      <w:r>
        <w:rPr>
          <w:rStyle w:val="normaltextrun"/>
          <w:rFonts w:ascii="Calibri" w:hAnsi="Calibri" w:cs="Calibri"/>
          <w:color w:val="595959"/>
        </w:rPr>
        <w:t>Je kan de leerlingen wijzen op de Codex over het welzijn op het werk. Het vormt een geheel van technische en organisatorische maatregelen met als doel arbeidsongevallen en beroepsziekten te voorkomen en het verhogen van het welbevinden op het werk.</w:t>
      </w:r>
    </w:p>
    <w:p w14:paraId="47D9CD14" w14:textId="181BA2C1" w:rsidR="00DB309F" w:rsidRDefault="00DB309F" w:rsidP="00DB309F">
      <w:pPr>
        <w:pStyle w:val="Wenk"/>
      </w:pPr>
      <w:r>
        <w:rPr>
          <w:rStyle w:val="normaltextrun"/>
          <w:rFonts w:ascii="Calibri" w:hAnsi="Calibri" w:cs="Calibri"/>
          <w:color w:val="595959"/>
        </w:rPr>
        <w:t>De bouwplaats heeft een tijdelijk karakter waardoor soms veiligheidsvoorzieningen niet gebruikt worden</w:t>
      </w:r>
      <w:r w:rsidR="000C65E8">
        <w:rPr>
          <w:rStyle w:val="normaltextrun"/>
          <w:rFonts w:ascii="Calibri" w:hAnsi="Calibri" w:cs="Calibri"/>
          <w:color w:val="595959"/>
        </w:rPr>
        <w:t>.</w:t>
      </w:r>
    </w:p>
    <w:p w14:paraId="099D61B2" w14:textId="77777777" w:rsidR="00DB309F" w:rsidRPr="00525D2C" w:rsidRDefault="00DB309F" w:rsidP="00DB309F">
      <w:pPr>
        <w:pStyle w:val="Doel"/>
      </w:pPr>
      <w:r>
        <w:t>De leerlingen analyseren de opdracht.</w:t>
      </w:r>
    </w:p>
    <w:p w14:paraId="75B98C94" w14:textId="773F8C2B" w:rsidR="00DB309F" w:rsidRDefault="00DB309F" w:rsidP="00DB309F">
      <w:pPr>
        <w:pStyle w:val="Afbakening"/>
      </w:pPr>
      <w:r>
        <w:t>Technisch dossier</w:t>
      </w:r>
    </w:p>
    <w:p w14:paraId="6A52FC54" w14:textId="5BF14774" w:rsidR="00DB309F" w:rsidRDefault="00DB309F" w:rsidP="00480738">
      <w:pPr>
        <w:pStyle w:val="Afbitem"/>
      </w:pPr>
      <w:r>
        <w:t>Planning en werkvoorbereiding van de werkzaamheden</w:t>
      </w:r>
    </w:p>
    <w:p w14:paraId="5DDEA465" w14:textId="524F1477" w:rsidR="00963734" w:rsidRDefault="007F0E27" w:rsidP="00480738">
      <w:pPr>
        <w:pStyle w:val="Afbitem"/>
      </w:pPr>
      <w:r>
        <w:t>Voorbereidende werkzaamheden</w:t>
      </w:r>
    </w:p>
    <w:p w14:paraId="3703926F" w14:textId="77777777" w:rsidR="00DB309F" w:rsidRDefault="00DB309F" w:rsidP="00DB309F">
      <w:pPr>
        <w:pStyle w:val="Wenk"/>
      </w:pPr>
      <w:r>
        <w:t>Voorbereidende werkzaamheden: beveiliging tegen ongecontroleerd inschakelen, vervangonderdelen bestellen, LMRA, de gouden 8.</w:t>
      </w:r>
    </w:p>
    <w:p w14:paraId="1F156D37" w14:textId="77777777" w:rsidR="00DB309F" w:rsidRDefault="00DB309F" w:rsidP="00DB309F">
      <w:pPr>
        <w:pStyle w:val="Wenk"/>
      </w:pPr>
      <w:r>
        <w:t>Je kan de leerlingen eens de werktijd laten bepalen bij de analyse, zonder inbreuk te maken op de nodige onderwijstijd om een vaardigheid in te oefenen.</w:t>
      </w:r>
    </w:p>
    <w:p w14:paraId="140BA176" w14:textId="77777777" w:rsidR="00DB309F" w:rsidRDefault="00DB309F" w:rsidP="00DB309F">
      <w:pPr>
        <w:pStyle w:val="Wenk"/>
      </w:pPr>
      <w:r>
        <w:t>Keuze van het benodigde en geschikte gereedschap kan een onderdeel zijn van de analyse.</w:t>
      </w:r>
    </w:p>
    <w:p w14:paraId="1D3DF47A" w14:textId="763B03A7" w:rsidR="00DB309F" w:rsidRDefault="00DB309F" w:rsidP="00DB309F">
      <w:pPr>
        <w:pStyle w:val="Wenk"/>
      </w:pPr>
      <w:r>
        <w:t>Planning en werkvoorbereiding kan ook een kostprijsberekening inhouden. Een kostprijsberekening beperkt zich tot het bepalen van de kostprijs van de componenten.</w:t>
      </w:r>
    </w:p>
    <w:p w14:paraId="6CD8A02B" w14:textId="77777777" w:rsidR="00DB309F" w:rsidRPr="00525D2C" w:rsidRDefault="00DB309F" w:rsidP="00DB309F">
      <w:pPr>
        <w:pStyle w:val="Doel"/>
      </w:pPr>
      <w:r>
        <w:lastRenderedPageBreak/>
        <w:t>De leerlingen gebruiken machines, meetinstrumenten en gereedschappen.</w:t>
      </w:r>
    </w:p>
    <w:p w14:paraId="4D858622" w14:textId="3ED10594" w:rsidR="00DB309F" w:rsidRDefault="00DB309F" w:rsidP="00DB309F">
      <w:pPr>
        <w:pStyle w:val="Afbakening"/>
      </w:pPr>
      <w:r>
        <w:t>Controle van de staat van machines, meetinstrumenten en gereedschappen</w:t>
      </w:r>
    </w:p>
    <w:p w14:paraId="1677B194" w14:textId="73CFCB44" w:rsidR="00DB309F" w:rsidRDefault="00DB309F" w:rsidP="00480738">
      <w:pPr>
        <w:pStyle w:val="Afbitem"/>
      </w:pPr>
      <w:r>
        <w:t>Veilig en correct gebruik</w:t>
      </w:r>
    </w:p>
    <w:p w14:paraId="0D35539A" w14:textId="67C25E2C" w:rsidR="00DB309F" w:rsidRPr="003448F6" w:rsidRDefault="000C65E8" w:rsidP="00DB309F">
      <w:pPr>
        <w:pStyle w:val="Wenk"/>
      </w:pPr>
      <w:r>
        <w:t>Je h</w:t>
      </w:r>
      <w:r w:rsidR="00DB309F">
        <w:t>eb</w:t>
      </w:r>
      <w:r>
        <w:t>t</w:t>
      </w:r>
      <w:r w:rsidR="00DB309F">
        <w:t xml:space="preserve"> aandacht voor lock out – tag out – try out (LOTOTO), is een veiligheidsprocedure die wordt gebruikt in de industrie om ervoor te zorgen dat installaties en machines veiliggesteld worden en niet meer opgestart kunnen worden voorafgaand aan de voltooiing van onderhoud, storing of calamiteit.</w:t>
      </w:r>
    </w:p>
    <w:p w14:paraId="51D4FB4F" w14:textId="77777777" w:rsidR="00DB309F" w:rsidRDefault="00DB309F" w:rsidP="00DB309F">
      <w:pPr>
        <w:pStyle w:val="Wenk"/>
      </w:pPr>
      <w:r>
        <w:t>Je kan om de veiligheidsattitude aan te scherpen, de leerlingen de gebruikte machines en gereedschappen laten controleren op zichtbare gebreken en degelijkheid voor en na gebruik.</w:t>
      </w:r>
    </w:p>
    <w:p w14:paraId="72B9E0A9" w14:textId="05B5DB01" w:rsidR="00DB309F" w:rsidRDefault="00DB309F" w:rsidP="00DB309F">
      <w:pPr>
        <w:pStyle w:val="Wenk"/>
      </w:pPr>
      <w:r>
        <w:t>Een toolboxmeeting, LMRA, veiligheidsinstructiekaarten, en een checklist kan je gebruiken ter ondersteuning.</w:t>
      </w:r>
    </w:p>
    <w:p w14:paraId="5FECA0DD" w14:textId="2C9F6D09" w:rsidR="00DB309F" w:rsidRDefault="00DB309F" w:rsidP="00DB309F">
      <w:pPr>
        <w:pStyle w:val="Wenk"/>
      </w:pPr>
      <w:r>
        <w:t>Je kan een machine-instructiekaart gebruiken als leidraad bij het correct en ergonomisch hanteren van een machine, gereedschap of meetinstrument.</w:t>
      </w:r>
    </w:p>
    <w:p w14:paraId="13E426AA" w14:textId="77777777" w:rsidR="00DB309F" w:rsidRDefault="00DB309F" w:rsidP="00DB309F">
      <w:pPr>
        <w:pStyle w:val="Wenk"/>
      </w:pPr>
      <w:r>
        <w:t>Het is belangrijk dat het gereedschap correct gebruikt wordt.</w:t>
      </w:r>
    </w:p>
    <w:p w14:paraId="32ABFC35" w14:textId="77777777" w:rsidR="00DB309F" w:rsidRDefault="00DB309F" w:rsidP="00DB309F">
      <w:pPr>
        <w:pStyle w:val="Wenk"/>
      </w:pPr>
      <w:r>
        <w:t>Breng het correct opbergen van machines en gereedschappen na gebruik onder de aandacht van de leerlingen.</w:t>
      </w:r>
    </w:p>
    <w:p w14:paraId="0AF75CCB" w14:textId="77777777" w:rsidR="00DB309F" w:rsidRPr="000C4E35" w:rsidRDefault="00DB309F" w:rsidP="00DB309F">
      <w:pPr>
        <w:pStyle w:val="Wenk"/>
      </w:pPr>
      <w:r>
        <w:t>Je kan de leerlingen kennis bijbrengen van visuele en auditieve kenmerken van slijtage en defecten.</w:t>
      </w:r>
    </w:p>
    <w:p w14:paraId="4EAF7B90" w14:textId="77777777" w:rsidR="00DB309F" w:rsidRPr="00525D2C" w:rsidRDefault="00DB309F" w:rsidP="00DB309F">
      <w:pPr>
        <w:pStyle w:val="Doel"/>
      </w:pPr>
      <w:r>
        <w:t>De leerlingen lezen en tekenen met tekensoftware technische tekeningen.</w:t>
      </w:r>
    </w:p>
    <w:p w14:paraId="3D241669" w14:textId="7B26CA88" w:rsidR="00DB309F" w:rsidRDefault="00DB309F" w:rsidP="00DB309F">
      <w:pPr>
        <w:pStyle w:val="Afbakening"/>
      </w:pPr>
      <w:r>
        <w:t>Lezen en schetsen van constructie en samenstellingstekeningen</w:t>
      </w:r>
    </w:p>
    <w:p w14:paraId="2C7C7E7B" w14:textId="1A34C290" w:rsidR="00DB309F" w:rsidRDefault="00DB309F" w:rsidP="00480738">
      <w:pPr>
        <w:pStyle w:val="Afbitem"/>
      </w:pPr>
      <w:r>
        <w:t>Grondplannen</w:t>
      </w:r>
    </w:p>
    <w:p w14:paraId="3F0D0156" w14:textId="533963C2" w:rsidR="00DB309F" w:rsidRDefault="00DB309F" w:rsidP="00480738">
      <w:pPr>
        <w:pStyle w:val="Afbitem"/>
      </w:pPr>
      <w:r>
        <w:t>Huishoudelijke en niet-huishoudelijke elektrische schema’s</w:t>
      </w:r>
    </w:p>
    <w:p w14:paraId="70F9131C" w14:textId="5BB4F4B3" w:rsidR="00DB309F" w:rsidRPr="00A713FC" w:rsidRDefault="00DB309F" w:rsidP="00480738">
      <w:pPr>
        <w:pStyle w:val="Afbitem"/>
      </w:pPr>
      <w:r>
        <w:t>Elektropneumatische schema’s</w:t>
      </w:r>
    </w:p>
    <w:p w14:paraId="53E5B473" w14:textId="3824048A" w:rsidR="00122A24" w:rsidRPr="00074B28" w:rsidRDefault="00122A24" w:rsidP="005A2842">
      <w:pPr>
        <w:ind w:left="709"/>
      </w:pPr>
      <w:r>
        <w:rPr>
          <w:rStyle w:val="normaltextrun"/>
          <w:rFonts w:ascii="Calibri" w:hAnsi="Calibri" w:cs="Calibri"/>
          <w:b/>
          <w:bCs/>
          <w:color w:val="595959"/>
        </w:rPr>
        <w:t>Samenhang</w:t>
      </w:r>
      <w:r>
        <w:t xml:space="preserve"> </w:t>
      </w:r>
      <w:r w:rsidRPr="005A2842">
        <w:rPr>
          <w:b/>
          <w:bCs/>
        </w:rPr>
        <w:t>tweede graad:</w:t>
      </w:r>
      <w:r>
        <w:t xml:space="preserve"> II-WisS-da </w:t>
      </w:r>
      <w:r w:rsidR="00416282">
        <w:t xml:space="preserve">LPD </w:t>
      </w:r>
      <w:r w:rsidR="00C57779">
        <w:t>0</w:t>
      </w:r>
      <w:r w:rsidR="00416282">
        <w:t xml:space="preserve">16, </w:t>
      </w:r>
      <w:r w:rsidR="00C57779">
        <w:t>0</w:t>
      </w:r>
      <w:r w:rsidR="00416282">
        <w:t>17</w:t>
      </w:r>
    </w:p>
    <w:p w14:paraId="7003E305" w14:textId="77777777" w:rsidR="00DB309F" w:rsidRDefault="00DB309F" w:rsidP="00DB309F">
      <w:pPr>
        <w:pStyle w:val="Wenk"/>
      </w:pPr>
      <w:r>
        <w:t>Je kan de leerlingen een eenvoudige handmatig getekende schets laten tekenen als communicatiemiddel.</w:t>
      </w:r>
    </w:p>
    <w:p w14:paraId="6029396A" w14:textId="481C4E18" w:rsidR="00DB309F" w:rsidRDefault="00DB309F" w:rsidP="00DB309F">
      <w:pPr>
        <w:pStyle w:val="Wenk"/>
      </w:pPr>
      <w:r>
        <w:t>Het komt er hier vooral op aan de leerlingen via een opdracht/project inzicht te geven in:</w:t>
      </w:r>
    </w:p>
    <w:p w14:paraId="288C886D" w14:textId="14B3721F" w:rsidR="00DB309F" w:rsidRDefault="0095561D" w:rsidP="00DB309F">
      <w:pPr>
        <w:pStyle w:val="Wenkops1"/>
      </w:pPr>
      <w:r>
        <w:t>h</w:t>
      </w:r>
      <w:r w:rsidR="00DB309F">
        <w:t>uishoudelijke en niet-huishoudelijke elektrische s</w:t>
      </w:r>
      <w:r w:rsidR="0005186E">
        <w:t>c</w:t>
      </w:r>
      <w:r w:rsidR="00DB309F">
        <w:t>hema’s:</w:t>
      </w:r>
    </w:p>
    <w:p w14:paraId="325A8D2C" w14:textId="77777777" w:rsidR="00DB309F" w:rsidRDefault="00DB309F" w:rsidP="00DB309F">
      <w:pPr>
        <w:pStyle w:val="Wenkops2"/>
      </w:pPr>
      <w:r>
        <w:t>elektrische symbolen en hun opbouw;</w:t>
      </w:r>
    </w:p>
    <w:p w14:paraId="56E6A713" w14:textId="77777777" w:rsidR="00DB309F" w:rsidRDefault="00DB309F" w:rsidP="00DB309F">
      <w:pPr>
        <w:pStyle w:val="Wenkops2"/>
      </w:pPr>
      <w:r>
        <w:t>normering, kleurencodes en codering;</w:t>
      </w:r>
    </w:p>
    <w:p w14:paraId="69A478CA" w14:textId="70D2F9B6" w:rsidR="00DB309F" w:rsidRDefault="00DB309F" w:rsidP="00DB309F">
      <w:pPr>
        <w:pStyle w:val="Wenkops2"/>
      </w:pPr>
      <w:r>
        <w:t>werken met stroombanen</w:t>
      </w:r>
      <w:r w:rsidR="0095561D">
        <w:t>;</w:t>
      </w:r>
    </w:p>
    <w:p w14:paraId="65BAC502" w14:textId="00ECCB1C" w:rsidR="00DB309F" w:rsidRDefault="0095561D" w:rsidP="00DB309F">
      <w:pPr>
        <w:pStyle w:val="Wenkops2"/>
      </w:pPr>
      <w:r>
        <w:t>s</w:t>
      </w:r>
      <w:r w:rsidR="00DB309F">
        <w:t>oorten schema’s: eendraads-, bedradings-, situatieschema, stuurschema en aardingsplan</w:t>
      </w:r>
      <w:r w:rsidR="00415EC5">
        <w:t>.</w:t>
      </w:r>
    </w:p>
    <w:p w14:paraId="4924BF95" w14:textId="11C428AD" w:rsidR="00DB309F" w:rsidRDefault="0095561D" w:rsidP="00DB309F">
      <w:pPr>
        <w:pStyle w:val="Wenkops1"/>
      </w:pPr>
      <w:r>
        <w:t>g</w:t>
      </w:r>
      <w:r w:rsidR="00DB309F">
        <w:t>rondplannen en samenstellingstekeningen:</w:t>
      </w:r>
    </w:p>
    <w:p w14:paraId="21D69983" w14:textId="30CC7B4A" w:rsidR="00DB309F" w:rsidRDefault="0095561D" w:rsidP="00DB309F">
      <w:pPr>
        <w:pStyle w:val="Wenkops2"/>
      </w:pPr>
      <w:r>
        <w:t>s</w:t>
      </w:r>
      <w:r w:rsidR="00DB309F">
        <w:t>ymbolen;</w:t>
      </w:r>
    </w:p>
    <w:p w14:paraId="40CBFD06" w14:textId="1738A33A" w:rsidR="00DB309F" w:rsidRDefault="00DB309F" w:rsidP="00DB309F">
      <w:pPr>
        <w:pStyle w:val="Wenkops2"/>
      </w:pPr>
      <w:r>
        <w:lastRenderedPageBreak/>
        <w:t>plaats van de onderdelen;</w:t>
      </w:r>
    </w:p>
    <w:p w14:paraId="6CB69F20" w14:textId="77777777" w:rsidR="00DB309F" w:rsidRDefault="00DB309F" w:rsidP="00DB309F">
      <w:pPr>
        <w:pStyle w:val="Wenkops2"/>
      </w:pPr>
      <w:r>
        <w:t>werking van de onderdelen;</w:t>
      </w:r>
    </w:p>
    <w:p w14:paraId="3503878F" w14:textId="77777777" w:rsidR="00DB309F" w:rsidRDefault="00DB309F" w:rsidP="00DB309F">
      <w:pPr>
        <w:pStyle w:val="Wenkops2"/>
      </w:pPr>
      <w:r>
        <w:t>herkennen van onderdelen.</w:t>
      </w:r>
    </w:p>
    <w:p w14:paraId="63745961" w14:textId="432DD52C" w:rsidR="00DB309F" w:rsidRDefault="00DB309F" w:rsidP="00DB309F">
      <w:pPr>
        <w:pStyle w:val="Wenkops1"/>
      </w:pPr>
      <w:r>
        <w:t>elektropneumatische s</w:t>
      </w:r>
      <w:r w:rsidR="0005186E">
        <w:t>c</w:t>
      </w:r>
      <w:r>
        <w:t>hema’s:</w:t>
      </w:r>
    </w:p>
    <w:p w14:paraId="0195D5AE" w14:textId="77777777" w:rsidR="00DB309F" w:rsidRDefault="00DB309F" w:rsidP="00DB309F">
      <w:pPr>
        <w:pStyle w:val="Wenkops2"/>
      </w:pPr>
      <w:r>
        <w:t>symbolen en hun opbouw;</w:t>
      </w:r>
    </w:p>
    <w:p w14:paraId="6C3315DA" w14:textId="77777777" w:rsidR="00DB309F" w:rsidRDefault="00DB309F" w:rsidP="00DB309F">
      <w:pPr>
        <w:pStyle w:val="Wenkops2"/>
      </w:pPr>
      <w:r>
        <w:t>normering en codering.</w:t>
      </w:r>
    </w:p>
    <w:p w14:paraId="7EDA3B63" w14:textId="668D11FB" w:rsidR="00DB309F" w:rsidRPr="00AE3704" w:rsidRDefault="00DB309F" w:rsidP="00DB309F">
      <w:pPr>
        <w:pStyle w:val="Doel"/>
      </w:pPr>
      <w:r w:rsidRPr="00AE3704">
        <w:t>De leerlingen verklaren het doel van beveiligingscomponenten in een technische installatie.</w:t>
      </w:r>
    </w:p>
    <w:p w14:paraId="15253FA0" w14:textId="72DAA86F" w:rsidR="00DB309F" w:rsidRDefault="00DB309F" w:rsidP="00DB309F">
      <w:pPr>
        <w:pStyle w:val="Afbakening"/>
      </w:pPr>
      <w:r>
        <w:t>Elektrisch: kortsluiting, Overstroom, verliesstroom, overspanning</w:t>
      </w:r>
    </w:p>
    <w:p w14:paraId="51069DF0" w14:textId="497C90CA" w:rsidR="00DB309F" w:rsidRDefault="00DB309F" w:rsidP="00480738">
      <w:pPr>
        <w:pStyle w:val="Afbitem"/>
      </w:pPr>
      <w:r>
        <w:t>Warmte: thermische beveiliging</w:t>
      </w:r>
    </w:p>
    <w:p w14:paraId="05E5DE9A" w14:textId="78DB765C" w:rsidR="00DB309F" w:rsidRDefault="00DB309F" w:rsidP="00480738">
      <w:pPr>
        <w:pStyle w:val="Afbitem"/>
      </w:pPr>
      <w:r>
        <w:t>Mechanisch: afbreekpen</w:t>
      </w:r>
    </w:p>
    <w:p w14:paraId="5E996853" w14:textId="60ED04D6" w:rsidR="00DB309F" w:rsidRDefault="00DB309F" w:rsidP="00480738">
      <w:pPr>
        <w:pStyle w:val="Afbitem"/>
      </w:pPr>
      <w:r>
        <w:t>Pneumatisch: overdruk</w:t>
      </w:r>
    </w:p>
    <w:p w14:paraId="6C6770EB" w14:textId="00166011" w:rsidR="00DB309F" w:rsidRDefault="00DB309F" w:rsidP="00DB309F">
      <w:pPr>
        <w:pStyle w:val="Wenk"/>
      </w:pPr>
      <w:r>
        <w:t>Je kan een link leggen met joule-effect en principewerking van het elektromagnetisme in een spoel bij elektrische beveiligingen</w:t>
      </w:r>
      <w:r w:rsidR="0095561D">
        <w:t>.</w:t>
      </w:r>
    </w:p>
    <w:p w14:paraId="5763E2C7" w14:textId="77777777" w:rsidR="00DB309F" w:rsidRPr="00AE3704" w:rsidRDefault="00DB309F" w:rsidP="00DB309F">
      <w:pPr>
        <w:pStyle w:val="Wenk"/>
      </w:pPr>
      <w:r>
        <w:t>Je kan aandacht hebben voor de uitschakelkarakteristieken.</w:t>
      </w:r>
    </w:p>
    <w:p w14:paraId="2DFFCC6D" w14:textId="77777777" w:rsidR="00DB309F" w:rsidRDefault="00DB309F" w:rsidP="00DB309F">
      <w:pPr>
        <w:pStyle w:val="Kop3"/>
      </w:pPr>
      <w:bookmarkStart w:id="74" w:name="_Toc65156276"/>
      <w:r>
        <w:t>Elektrotechnische realisaties</w:t>
      </w:r>
      <w:bookmarkEnd w:id="74"/>
    </w:p>
    <w:p w14:paraId="49524D29" w14:textId="5134BD5F" w:rsidR="00DB309F" w:rsidRPr="00286C18" w:rsidRDefault="00DB309F" w:rsidP="00DB309F">
      <w:r>
        <w:t>Tijdens alle realisaties en uitvoeringen, werk je steeds co</w:t>
      </w:r>
      <w:r w:rsidR="0005186E">
        <w:t>n</w:t>
      </w:r>
      <w:r>
        <w:t>form aan het AREI.</w:t>
      </w:r>
    </w:p>
    <w:p w14:paraId="7566F662" w14:textId="58BD1B54" w:rsidR="00DB309F" w:rsidRPr="00525D2C" w:rsidRDefault="00DB309F" w:rsidP="00DB309F">
      <w:pPr>
        <w:pStyle w:val="Doel"/>
      </w:pPr>
      <w:r>
        <w:t>De leerlingen realiseren stuur- en vermogen</w:t>
      </w:r>
      <w:r w:rsidR="00136B0E">
        <w:t>s</w:t>
      </w:r>
      <w:r>
        <w:t>schakelingen volgens elektrisch schema en technische documentatie voor huishoudelijke en niet-huishoudelijke installaties.</w:t>
      </w:r>
    </w:p>
    <w:p w14:paraId="0A06FB4D" w14:textId="7FDF7D2D" w:rsidR="00DB309F" w:rsidRDefault="00DB309F" w:rsidP="00DB309F">
      <w:pPr>
        <w:pStyle w:val="Afbakening"/>
      </w:pPr>
      <w:r>
        <w:t>Beveiligingscomponenten</w:t>
      </w:r>
    </w:p>
    <w:p w14:paraId="48E36973" w14:textId="3BD215B8" w:rsidR="00DB309F" w:rsidRDefault="00DB309F" w:rsidP="00480738">
      <w:pPr>
        <w:pStyle w:val="Afbitem"/>
      </w:pPr>
      <w:r>
        <w:t>Basiscomponenten</w:t>
      </w:r>
    </w:p>
    <w:p w14:paraId="57514E9F" w14:textId="0597FCC1" w:rsidR="00DB309F" w:rsidRDefault="0095561D" w:rsidP="00DB309F">
      <w:pPr>
        <w:pStyle w:val="Afbops1"/>
      </w:pPr>
      <w:r>
        <w:t>e</w:t>
      </w:r>
      <w:r w:rsidR="00DB309F">
        <w:t>nkelpolige contacten</w:t>
      </w:r>
    </w:p>
    <w:p w14:paraId="65420E8A" w14:textId="32C8217A" w:rsidR="00DB309F" w:rsidRDefault="0095561D" w:rsidP="00DB309F">
      <w:pPr>
        <w:pStyle w:val="Afbops1"/>
      </w:pPr>
      <w:r>
        <w:t>d</w:t>
      </w:r>
      <w:r w:rsidR="00DB309F">
        <w:t>ubbelpolige contacten</w:t>
      </w:r>
    </w:p>
    <w:p w14:paraId="3234A9BD" w14:textId="42B902FD" w:rsidR="00DB309F" w:rsidRDefault="0095561D" w:rsidP="00DB309F">
      <w:pPr>
        <w:pStyle w:val="Afbops1"/>
      </w:pPr>
      <w:r>
        <w:t>w</w:t>
      </w:r>
      <w:r w:rsidR="00DB309F">
        <w:t>isselcontacten</w:t>
      </w:r>
    </w:p>
    <w:p w14:paraId="296076D4" w14:textId="4EB46A31" w:rsidR="00DB309F" w:rsidRDefault="0095561D" w:rsidP="00DB309F">
      <w:pPr>
        <w:pStyle w:val="Afbops1"/>
      </w:pPr>
      <w:r>
        <w:t>s</w:t>
      </w:r>
      <w:r w:rsidR="00DB309F">
        <w:t>topcontact</w:t>
      </w:r>
    </w:p>
    <w:p w14:paraId="74BB5B35" w14:textId="7A5AC22C" w:rsidR="00DB309F" w:rsidRDefault="0095561D" w:rsidP="00DB309F">
      <w:pPr>
        <w:pStyle w:val="Afbops1"/>
      </w:pPr>
      <w:r>
        <w:t>t</w:t>
      </w:r>
      <w:r w:rsidR="00DB309F">
        <w:t>hermostaat</w:t>
      </w:r>
    </w:p>
    <w:p w14:paraId="52A7094C" w14:textId="06D8132A" w:rsidR="00DB309F" w:rsidRDefault="0095561D" w:rsidP="00DB309F">
      <w:pPr>
        <w:pStyle w:val="Afbops1"/>
      </w:pPr>
      <w:r>
        <w:t>d</w:t>
      </w:r>
      <w:r w:rsidR="00DB309F">
        <w:t>immer</w:t>
      </w:r>
    </w:p>
    <w:p w14:paraId="6D1C8AFD" w14:textId="2A63EB6E" w:rsidR="00DB309F" w:rsidRDefault="00DB309F" w:rsidP="00DB309F">
      <w:pPr>
        <w:pStyle w:val="Afbops1"/>
      </w:pPr>
      <w:r>
        <w:t>LED-verlichting</w:t>
      </w:r>
    </w:p>
    <w:p w14:paraId="7B0CF8B4" w14:textId="564BA524" w:rsidR="00DB309F" w:rsidRDefault="0095561D" w:rsidP="00DB309F">
      <w:pPr>
        <w:pStyle w:val="Afbops1"/>
      </w:pPr>
      <w:r>
        <w:t>m</w:t>
      </w:r>
      <w:r w:rsidR="00DB309F">
        <w:t>otor</w:t>
      </w:r>
    </w:p>
    <w:p w14:paraId="3BAE07B4" w14:textId="2F0B292D" w:rsidR="00DB309F" w:rsidRDefault="0095561D" w:rsidP="00DB309F">
      <w:pPr>
        <w:pStyle w:val="Afbops1"/>
      </w:pPr>
      <w:r>
        <w:t>d</w:t>
      </w:r>
      <w:r w:rsidR="00DB309F">
        <w:t>raadloos schakelen</w:t>
      </w:r>
    </w:p>
    <w:p w14:paraId="1E6A570A" w14:textId="5A3767AE" w:rsidR="00DB309F" w:rsidRDefault="00DB309F" w:rsidP="00480738">
      <w:pPr>
        <w:pStyle w:val="Afbitem"/>
      </w:pPr>
      <w:r>
        <w:t>Relais en contactorschakelingen</w:t>
      </w:r>
    </w:p>
    <w:p w14:paraId="7099DB85" w14:textId="1A91713A" w:rsidR="00DB309F" w:rsidRDefault="0095561D" w:rsidP="00DB309F">
      <w:pPr>
        <w:pStyle w:val="Afbops1"/>
      </w:pPr>
      <w:r>
        <w:t>s</w:t>
      </w:r>
      <w:r w:rsidR="00DB309F">
        <w:t>tart-stop</w:t>
      </w:r>
    </w:p>
    <w:p w14:paraId="598762B1" w14:textId="58B190F1" w:rsidR="00DB309F" w:rsidRDefault="0095561D" w:rsidP="00DB309F">
      <w:pPr>
        <w:pStyle w:val="Afbops1"/>
      </w:pPr>
      <w:r>
        <w:t>o</w:t>
      </w:r>
      <w:r w:rsidR="00DB309F">
        <w:t>mkeerschakeling</w:t>
      </w:r>
    </w:p>
    <w:p w14:paraId="39E2175D" w14:textId="2F124358" w:rsidR="00DB309F" w:rsidRDefault="0095561D" w:rsidP="00DB309F">
      <w:pPr>
        <w:pStyle w:val="Afbops1"/>
      </w:pPr>
      <w:r>
        <w:t>i</w:t>
      </w:r>
      <w:r w:rsidR="00DB309F">
        <w:t>mpulsrelais</w:t>
      </w:r>
    </w:p>
    <w:p w14:paraId="31A71650" w14:textId="6AAE5FFB" w:rsidR="00DB309F" w:rsidRDefault="0095561D" w:rsidP="00DB309F">
      <w:pPr>
        <w:pStyle w:val="Afbops1"/>
      </w:pPr>
      <w:r>
        <w:lastRenderedPageBreak/>
        <w:t>t</w:t>
      </w:r>
      <w:r w:rsidR="00DB309F">
        <w:t>ijdrelais</w:t>
      </w:r>
    </w:p>
    <w:p w14:paraId="720FD87F" w14:textId="3EA5184B" w:rsidR="00DB309F" w:rsidRDefault="00DB309F" w:rsidP="00DB309F">
      <w:pPr>
        <w:pStyle w:val="Afbakening"/>
      </w:pPr>
      <w:r>
        <w:t>Sensoren en actuatoren</w:t>
      </w:r>
    </w:p>
    <w:p w14:paraId="64F16D61" w14:textId="5EA1D59A" w:rsidR="00DB309F" w:rsidRDefault="00DB309F" w:rsidP="00DB309F">
      <w:pPr>
        <w:pStyle w:val="Afbakening"/>
      </w:pPr>
      <w:r>
        <w:t>Connectoren, coax, patchkabel</w:t>
      </w:r>
    </w:p>
    <w:p w14:paraId="70FF45C7" w14:textId="77777777" w:rsidR="00DB309F" w:rsidRDefault="00DB309F" w:rsidP="00DB309F">
      <w:pPr>
        <w:pStyle w:val="Wenk"/>
      </w:pPr>
      <w:r>
        <w:t>Je kan aandacht hebben voor persoons- en toestelbeveiliging in functie van de uitgevoerde schakeling en met beveiligingscomponenten zoals differentieelschakelaar, automaten en smeltveiligheden, overspanningsbeveiliging.</w:t>
      </w:r>
    </w:p>
    <w:p w14:paraId="0C24DEC7" w14:textId="40AAB67E" w:rsidR="00DB309F" w:rsidRPr="003273E5" w:rsidRDefault="00DB309F" w:rsidP="00DB309F">
      <w:pPr>
        <w:pStyle w:val="Wenk"/>
        <w:rPr>
          <w:rFonts w:ascii="Times New Roman" w:hAnsi="Times New Roman" w:cs="Times New Roman"/>
          <w:color w:val="auto"/>
          <w:sz w:val="24"/>
          <w:szCs w:val="24"/>
          <w:lang w:eastAsia="nl-NL"/>
        </w:rPr>
      </w:pPr>
      <w:r w:rsidRPr="003273E5">
        <w:rPr>
          <w:shd w:val="clear" w:color="auto" w:fill="FFFFFF"/>
          <w:lang w:eastAsia="nl-NL"/>
        </w:rPr>
        <w:t>Je kan</w:t>
      </w:r>
      <w:r w:rsidR="00A932FA">
        <w:rPr>
          <w:shd w:val="clear" w:color="auto" w:fill="FFFFFF"/>
          <w:lang w:eastAsia="nl-NL"/>
        </w:rPr>
        <w:t xml:space="preserve"> </w:t>
      </w:r>
      <w:r w:rsidRPr="003273E5">
        <w:rPr>
          <w:shd w:val="clear" w:color="auto" w:fill="FFFFFF"/>
          <w:lang w:eastAsia="nl-NL"/>
        </w:rPr>
        <w:t>werken met een</w:t>
      </w:r>
      <w:r w:rsidR="00A932FA">
        <w:rPr>
          <w:shd w:val="clear" w:color="auto" w:fill="FFFFFF"/>
          <w:lang w:eastAsia="nl-NL"/>
        </w:rPr>
        <w:t xml:space="preserve"> </w:t>
      </w:r>
      <w:r w:rsidRPr="003273E5">
        <w:rPr>
          <w:shd w:val="clear" w:color="auto" w:fill="FFFFFF"/>
          <w:lang w:eastAsia="nl-NL"/>
        </w:rPr>
        <w:t>schakelkast</w:t>
      </w:r>
      <w:r w:rsidR="00A932FA">
        <w:rPr>
          <w:shd w:val="clear" w:color="auto" w:fill="FFFFFF"/>
          <w:lang w:eastAsia="nl-NL"/>
        </w:rPr>
        <w:t xml:space="preserve"> </w:t>
      </w:r>
      <w:r w:rsidRPr="003273E5">
        <w:rPr>
          <w:shd w:val="clear" w:color="auto" w:fill="FFFFFF"/>
          <w:lang w:eastAsia="nl-NL"/>
        </w:rPr>
        <w:t>of</w:t>
      </w:r>
      <w:r w:rsidR="00A932FA">
        <w:rPr>
          <w:shd w:val="clear" w:color="auto" w:fill="FFFFFF"/>
          <w:lang w:eastAsia="nl-NL"/>
        </w:rPr>
        <w:t xml:space="preserve"> </w:t>
      </w:r>
      <w:r w:rsidRPr="003273E5">
        <w:rPr>
          <w:shd w:val="clear" w:color="auto" w:fill="FFFFFF"/>
          <w:lang w:eastAsia="nl-NL"/>
        </w:rPr>
        <w:t>verdeelkast.</w:t>
      </w:r>
    </w:p>
    <w:p w14:paraId="7D8338F4" w14:textId="46D296D8" w:rsidR="00DB309F" w:rsidRPr="003273E5" w:rsidRDefault="00DB309F" w:rsidP="00DB309F">
      <w:pPr>
        <w:pStyle w:val="Wenk"/>
        <w:rPr>
          <w:rFonts w:ascii="Times New Roman" w:hAnsi="Times New Roman" w:cs="Times New Roman"/>
          <w:color w:val="auto"/>
          <w:sz w:val="24"/>
          <w:szCs w:val="24"/>
          <w:lang w:eastAsia="nl-NL"/>
        </w:rPr>
      </w:pPr>
      <w:r w:rsidRPr="003273E5">
        <w:rPr>
          <w:shd w:val="clear" w:color="auto" w:fill="FFFFFF"/>
          <w:lang w:eastAsia="nl-NL"/>
        </w:rPr>
        <w:t>Je kan de leerlingen het verschil laten ervaren tussen</w:t>
      </w:r>
      <w:r w:rsidR="00A932FA">
        <w:rPr>
          <w:shd w:val="clear" w:color="auto" w:fill="FFFFFF"/>
          <w:lang w:eastAsia="nl-NL"/>
        </w:rPr>
        <w:t xml:space="preserve"> </w:t>
      </w:r>
      <w:r w:rsidRPr="003273E5">
        <w:rPr>
          <w:shd w:val="clear" w:color="auto" w:fill="FFFFFF"/>
          <w:lang w:eastAsia="nl-NL"/>
        </w:rPr>
        <w:t>snel of traag werkende beveiligingen.</w:t>
      </w:r>
      <w:r w:rsidR="00A932FA">
        <w:rPr>
          <w:shd w:val="clear" w:color="auto" w:fill="FFFFFF"/>
          <w:lang w:eastAsia="nl-NL"/>
        </w:rPr>
        <w:t xml:space="preserve"> </w:t>
      </w:r>
      <w:r w:rsidRPr="003273E5">
        <w:rPr>
          <w:shd w:val="clear" w:color="auto" w:fill="FFFFFF"/>
          <w:lang w:eastAsia="nl-NL"/>
        </w:rPr>
        <w:t>Door eens een trage beveiliging te vervangen door een</w:t>
      </w:r>
      <w:r w:rsidR="00A932FA">
        <w:rPr>
          <w:shd w:val="clear" w:color="auto" w:fill="FFFFFF"/>
          <w:lang w:eastAsia="nl-NL"/>
        </w:rPr>
        <w:t xml:space="preserve"> </w:t>
      </w:r>
      <w:r w:rsidRPr="003273E5">
        <w:rPr>
          <w:shd w:val="clear" w:color="auto" w:fill="FFFFFF"/>
          <w:lang w:eastAsia="nl-NL"/>
        </w:rPr>
        <w:t>snelle</w:t>
      </w:r>
      <w:r w:rsidR="00A932FA">
        <w:rPr>
          <w:shd w:val="clear" w:color="auto" w:fill="FFFFFF"/>
          <w:lang w:eastAsia="nl-NL"/>
        </w:rPr>
        <w:t xml:space="preserve"> </w:t>
      </w:r>
      <w:r w:rsidRPr="003273E5">
        <w:rPr>
          <w:shd w:val="clear" w:color="auto" w:fill="FFFFFF"/>
          <w:lang w:eastAsia="nl-NL"/>
        </w:rPr>
        <w:t>beveiliging.</w:t>
      </w:r>
      <w:r w:rsidR="00A932FA">
        <w:rPr>
          <w:shd w:val="clear" w:color="auto" w:fill="FFFFFF"/>
          <w:lang w:eastAsia="nl-NL"/>
        </w:rPr>
        <w:t xml:space="preserve"> </w:t>
      </w:r>
      <w:r w:rsidRPr="003273E5">
        <w:rPr>
          <w:shd w:val="clear" w:color="auto" w:fill="FFFFFF"/>
          <w:lang w:eastAsia="nl-NL"/>
        </w:rPr>
        <w:t>Je kan de leerlingen wijzen hoe dit zichtbaar gemaakt wordt op de beveiligingscomponent</w:t>
      </w:r>
      <w:r w:rsidR="0095561D">
        <w:rPr>
          <w:shd w:val="clear" w:color="auto" w:fill="FFFFFF"/>
          <w:lang w:eastAsia="nl-NL"/>
        </w:rPr>
        <w:t>.</w:t>
      </w:r>
    </w:p>
    <w:p w14:paraId="2E2CDF7A" w14:textId="5735A650" w:rsidR="00DB309F" w:rsidRDefault="00DB309F" w:rsidP="00DB309F">
      <w:pPr>
        <w:pStyle w:val="Wenk"/>
      </w:pPr>
      <w:r>
        <w:t>Je kan de leerlingen wijzen op het verzorgen van hun elektrische verbindingen: steekklemmen, lasdoppen, stroomrails, solderen en hun labe</w:t>
      </w:r>
      <w:r w:rsidR="00424A31">
        <w:t>l</w:t>
      </w:r>
      <w:r>
        <w:t>ling in functie van veiligheid.</w:t>
      </w:r>
    </w:p>
    <w:p w14:paraId="0A862876" w14:textId="31C3C674" w:rsidR="00DB309F" w:rsidRPr="004D68B5" w:rsidRDefault="00DB309F" w:rsidP="00DB309F">
      <w:pPr>
        <w:pStyle w:val="Wenk"/>
        <w:rPr>
          <w:rFonts w:ascii="Times New Roman" w:hAnsi="Times New Roman" w:cs="Times New Roman"/>
          <w:color w:val="auto"/>
          <w:sz w:val="24"/>
          <w:szCs w:val="24"/>
          <w:lang w:eastAsia="nl-NL"/>
        </w:rPr>
      </w:pPr>
      <w:r w:rsidRPr="004D68B5">
        <w:rPr>
          <w:shd w:val="clear" w:color="auto" w:fill="FFFFFF"/>
          <w:lang w:eastAsia="nl-NL"/>
        </w:rPr>
        <w:t>Aandacht voor basisschakelingen in verschillende contexten</w:t>
      </w:r>
      <w:r w:rsidR="00B24F34">
        <w:rPr>
          <w:shd w:val="clear" w:color="auto" w:fill="FFFFFF"/>
          <w:lang w:eastAsia="nl-NL"/>
        </w:rPr>
        <w:t xml:space="preserve"> </w:t>
      </w:r>
      <w:r w:rsidRPr="004D68B5">
        <w:rPr>
          <w:shd w:val="clear" w:color="auto" w:fill="FFFFFF"/>
          <w:lang w:eastAsia="nl-NL"/>
        </w:rPr>
        <w:t>is belangrijk voor</w:t>
      </w:r>
      <w:r w:rsidR="00B24F34">
        <w:rPr>
          <w:shd w:val="clear" w:color="auto" w:fill="FFFFFF"/>
          <w:lang w:eastAsia="nl-NL"/>
        </w:rPr>
        <w:t xml:space="preserve"> </w:t>
      </w:r>
      <w:r w:rsidRPr="004D68B5">
        <w:rPr>
          <w:shd w:val="clear" w:color="auto" w:fill="FFFFFF"/>
          <w:lang w:eastAsia="nl-NL"/>
        </w:rPr>
        <w:t>een beter</w:t>
      </w:r>
      <w:r w:rsidR="00B24F34">
        <w:rPr>
          <w:shd w:val="clear" w:color="auto" w:fill="FFFFFF"/>
          <w:lang w:eastAsia="nl-NL"/>
        </w:rPr>
        <w:t xml:space="preserve"> </w:t>
      </w:r>
      <w:r w:rsidRPr="004D68B5">
        <w:rPr>
          <w:shd w:val="clear" w:color="auto" w:fill="FFFFFF"/>
          <w:lang w:eastAsia="nl-NL"/>
        </w:rPr>
        <w:t>inzicht in</w:t>
      </w:r>
      <w:r w:rsidR="00B24F34">
        <w:rPr>
          <w:shd w:val="clear" w:color="auto" w:fill="FFFFFF"/>
          <w:lang w:eastAsia="nl-NL"/>
        </w:rPr>
        <w:t xml:space="preserve"> </w:t>
      </w:r>
      <w:r w:rsidRPr="004D68B5">
        <w:rPr>
          <w:shd w:val="clear" w:color="auto" w:fill="FFFFFF"/>
          <w:lang w:eastAsia="nl-NL"/>
        </w:rPr>
        <w:t>elektrische schakelingen.</w:t>
      </w:r>
    </w:p>
    <w:p w14:paraId="57CAE1E0" w14:textId="3EA1281B" w:rsidR="00DB309F" w:rsidRDefault="00DB309F" w:rsidP="00DB309F">
      <w:pPr>
        <w:pStyle w:val="Wenk"/>
      </w:pPr>
      <w:r>
        <w:t>Je kan een start-stop, omkeerschakeling uitvoeren in een stuurkast.</w:t>
      </w:r>
    </w:p>
    <w:p w14:paraId="1D483242" w14:textId="075BCAEF" w:rsidR="00DB309F" w:rsidRDefault="00DB309F" w:rsidP="00DB309F">
      <w:pPr>
        <w:pStyle w:val="Wenk"/>
      </w:pPr>
      <w:r>
        <w:t>Je kan een basisschakeling ook toepassing in een elektropneumatische context</w:t>
      </w:r>
      <w:r w:rsidR="0095561D">
        <w:t>.</w:t>
      </w:r>
    </w:p>
    <w:p w14:paraId="75BCC652" w14:textId="72C17AAE" w:rsidR="00DB309F" w:rsidRPr="002B1984" w:rsidRDefault="00DB309F" w:rsidP="00DB309F">
      <w:pPr>
        <w:pStyle w:val="Wenk"/>
        <w:rPr>
          <w:rFonts w:ascii="Times New Roman" w:hAnsi="Times New Roman" w:cs="Times New Roman"/>
          <w:color w:val="auto"/>
          <w:sz w:val="24"/>
          <w:szCs w:val="24"/>
          <w:lang w:eastAsia="nl-NL"/>
        </w:rPr>
      </w:pPr>
      <w:r w:rsidRPr="00895C6C">
        <w:rPr>
          <w:shd w:val="clear" w:color="auto" w:fill="FFFFFF"/>
          <w:lang w:eastAsia="nl-NL"/>
        </w:rPr>
        <w:t>Je kan werken met</w:t>
      </w:r>
      <w:r w:rsidR="00B24F34">
        <w:rPr>
          <w:shd w:val="clear" w:color="auto" w:fill="FFFFFF"/>
          <w:lang w:eastAsia="nl-NL"/>
        </w:rPr>
        <w:t xml:space="preserve"> </w:t>
      </w:r>
      <w:r w:rsidRPr="00895C6C">
        <w:rPr>
          <w:shd w:val="clear" w:color="auto" w:fill="FFFFFF"/>
          <w:lang w:eastAsia="nl-NL"/>
        </w:rPr>
        <w:t>App’s</w:t>
      </w:r>
      <w:r w:rsidR="00B24F34">
        <w:rPr>
          <w:shd w:val="clear" w:color="auto" w:fill="FFFFFF"/>
          <w:lang w:eastAsia="nl-NL"/>
        </w:rPr>
        <w:t xml:space="preserve"> </w:t>
      </w:r>
      <w:r w:rsidRPr="00895C6C">
        <w:rPr>
          <w:shd w:val="clear" w:color="auto" w:fill="FFFFFF"/>
          <w:lang w:eastAsia="nl-NL"/>
        </w:rPr>
        <w:t>voor kleine</w:t>
      </w:r>
      <w:r>
        <w:rPr>
          <w:rFonts w:ascii="Times New Roman" w:hAnsi="Times New Roman" w:cs="Times New Roman"/>
          <w:color w:val="auto"/>
          <w:sz w:val="24"/>
          <w:szCs w:val="24"/>
          <w:lang w:eastAsia="nl-NL"/>
        </w:rPr>
        <w:t xml:space="preserve"> </w:t>
      </w:r>
      <w:r>
        <w:t>sturingen (verlichting).</w:t>
      </w:r>
    </w:p>
    <w:p w14:paraId="66112867" w14:textId="038C5070" w:rsidR="00DB309F" w:rsidRPr="00671277" w:rsidRDefault="00DB309F" w:rsidP="00DB309F">
      <w:pPr>
        <w:pStyle w:val="Wenk"/>
        <w:rPr>
          <w:rFonts w:ascii="Times New Roman" w:hAnsi="Times New Roman" w:cs="Times New Roman"/>
          <w:color w:val="auto"/>
          <w:sz w:val="24"/>
          <w:szCs w:val="24"/>
          <w:lang w:eastAsia="nl-NL"/>
        </w:rPr>
      </w:pPr>
      <w:r w:rsidRPr="00671277">
        <w:rPr>
          <w:shd w:val="clear" w:color="auto" w:fill="FFFFFF"/>
          <w:lang w:eastAsia="nl-NL"/>
        </w:rPr>
        <w:t>Je kan wijzen op IP-normering bij schakelmateriaal.</w:t>
      </w:r>
    </w:p>
    <w:p w14:paraId="3B47F7EC" w14:textId="77777777" w:rsidR="00DB309F" w:rsidRDefault="00DB309F" w:rsidP="00DB309F">
      <w:pPr>
        <w:pStyle w:val="Doel"/>
      </w:pPr>
      <w:r>
        <w:t xml:space="preserve">De </w:t>
      </w:r>
      <w:r w:rsidRPr="002B1984">
        <w:t>leerlingen trekken draden en leggen kabels</w:t>
      </w:r>
      <w:r>
        <w:t xml:space="preserve"> voor verschillende stroombanen en sluiten ze aan voor huishoudelijke en niet-huishoudelijke installaties.</w:t>
      </w:r>
    </w:p>
    <w:p w14:paraId="52FEDFEA" w14:textId="38F68977" w:rsidR="00DB309F" w:rsidRDefault="00DB309F" w:rsidP="00DB309F">
      <w:pPr>
        <w:pStyle w:val="Afbakening"/>
      </w:pPr>
      <w:r>
        <w:t>Kabelwartels, bevestingsmateriaal</w:t>
      </w:r>
    </w:p>
    <w:p w14:paraId="16E10347" w14:textId="65047D95" w:rsidR="00DB309F" w:rsidRDefault="00DB309F" w:rsidP="00480738">
      <w:pPr>
        <w:pStyle w:val="Afbitem"/>
      </w:pPr>
      <w:r>
        <w:t>Strip en ontmanteltechnieken</w:t>
      </w:r>
    </w:p>
    <w:p w14:paraId="51478A84" w14:textId="7852B7C9" w:rsidR="00DB309F" w:rsidRDefault="00DB309F" w:rsidP="00480738">
      <w:pPr>
        <w:pStyle w:val="Afbitem"/>
      </w:pPr>
      <w:r>
        <w:t>Soorten bekabeling en bedrading</w:t>
      </w:r>
    </w:p>
    <w:p w14:paraId="34F96764" w14:textId="77777777" w:rsidR="00DB309F" w:rsidRDefault="00DB309F" w:rsidP="00DB309F">
      <w:pPr>
        <w:pStyle w:val="Wenk"/>
      </w:pPr>
      <w:r>
        <w:t>Je houdt best rekening bij het monteren en aansluiten van kabels en draden met:</w:t>
      </w:r>
    </w:p>
    <w:p w14:paraId="5F004224" w14:textId="1C96F6F7" w:rsidR="00DB309F" w:rsidRDefault="00DB309F" w:rsidP="00DB309F">
      <w:pPr>
        <w:pStyle w:val="Wenkops1"/>
      </w:pPr>
      <w:r>
        <w:t>welke soort draad of kabel gebruikt moet worden in functie van de</w:t>
      </w:r>
      <w:r w:rsidR="006954A0">
        <w:t xml:space="preserve"> </w:t>
      </w:r>
      <w:r>
        <w:t>component en omgeving;</w:t>
      </w:r>
    </w:p>
    <w:p w14:paraId="27F63E9D" w14:textId="77777777" w:rsidR="00DB309F" w:rsidRDefault="00DB309F" w:rsidP="00DB309F">
      <w:pPr>
        <w:pStyle w:val="Wenkops1"/>
      </w:pPr>
      <w:r>
        <w:t>hoe de kabel af te werken en met welk gereedschap;</w:t>
      </w:r>
    </w:p>
    <w:p w14:paraId="2CCCD737" w14:textId="77777777" w:rsidR="00DB309F" w:rsidRDefault="00DB309F" w:rsidP="00DB309F">
      <w:pPr>
        <w:pStyle w:val="Wenkops1"/>
      </w:pPr>
      <w:r>
        <w:t>het kiezen van en correct gebruik van wartels.</w:t>
      </w:r>
    </w:p>
    <w:p w14:paraId="49692C13" w14:textId="77777777" w:rsidR="00DB309F" w:rsidRDefault="00DB309F" w:rsidP="00DB309F">
      <w:pPr>
        <w:pStyle w:val="Wenk"/>
      </w:pPr>
      <w:r>
        <w:t>Een netwerkkabel hanteren kan een toepassing zijn.</w:t>
      </w:r>
    </w:p>
    <w:p w14:paraId="62CCBF99" w14:textId="77777777" w:rsidR="00DB309F" w:rsidRDefault="00DB309F" w:rsidP="00DB309F">
      <w:pPr>
        <w:pStyle w:val="Doel"/>
      </w:pPr>
      <w:r>
        <w:t>De leerlingen sluiten een aardingssysteem en een equipotentiaalverbinding aan.</w:t>
      </w:r>
    </w:p>
    <w:p w14:paraId="63DF4398" w14:textId="6FA359B3" w:rsidR="00DB309F" w:rsidRDefault="00DB309F" w:rsidP="00DB309F">
      <w:pPr>
        <w:pStyle w:val="Afbakening"/>
      </w:pPr>
      <w:r>
        <w:t>Aardingslus, aardelektrode</w:t>
      </w:r>
    </w:p>
    <w:p w14:paraId="07311775" w14:textId="68B52741" w:rsidR="00DB309F" w:rsidRDefault="00DB309F" w:rsidP="00480738">
      <w:pPr>
        <w:pStyle w:val="Afbitem"/>
      </w:pPr>
      <w:r>
        <w:t>Aardingsonderbreker</w:t>
      </w:r>
    </w:p>
    <w:p w14:paraId="015D92F0" w14:textId="08AFD2F1" w:rsidR="00DB309F" w:rsidRDefault="00DB309F" w:rsidP="00480738">
      <w:pPr>
        <w:pStyle w:val="Afbitem"/>
      </w:pPr>
      <w:r>
        <w:t>Equipotentiaalverbinding</w:t>
      </w:r>
    </w:p>
    <w:p w14:paraId="7DBD672A" w14:textId="5C3C115C" w:rsidR="00DB309F" w:rsidRPr="00272212" w:rsidRDefault="00DB309F" w:rsidP="00DB309F">
      <w:pPr>
        <w:pStyle w:val="Wenk"/>
        <w:rPr>
          <w:rFonts w:ascii="Times New Roman" w:hAnsi="Times New Roman" w:cs="Times New Roman"/>
          <w:color w:val="auto"/>
          <w:sz w:val="24"/>
          <w:szCs w:val="24"/>
          <w:lang w:eastAsia="nl-NL"/>
        </w:rPr>
      </w:pPr>
      <w:r w:rsidRPr="00272212">
        <w:rPr>
          <w:shd w:val="clear" w:color="auto" w:fill="FFFFFF"/>
          <w:lang w:eastAsia="nl-NL"/>
        </w:rPr>
        <w:lastRenderedPageBreak/>
        <w:t>Je stimuleert de leerlingen om volgens het AREI een</w:t>
      </w:r>
      <w:r w:rsidR="00B24F34">
        <w:rPr>
          <w:shd w:val="clear" w:color="auto" w:fill="FFFFFF"/>
          <w:lang w:eastAsia="nl-NL"/>
        </w:rPr>
        <w:t xml:space="preserve"> </w:t>
      </w:r>
      <w:r w:rsidRPr="00272212">
        <w:rPr>
          <w:shd w:val="clear" w:color="auto" w:fill="FFFFFF"/>
          <w:lang w:eastAsia="nl-NL"/>
        </w:rPr>
        <w:t>situatieplan van de aardverbinding op te tekenen. </w:t>
      </w:r>
    </w:p>
    <w:p w14:paraId="662BACA4" w14:textId="77777777" w:rsidR="00DB309F" w:rsidRDefault="00DB309F" w:rsidP="00DB309F">
      <w:pPr>
        <w:pStyle w:val="Kop3"/>
      </w:pPr>
      <w:bookmarkStart w:id="75" w:name="_Toc65156277"/>
      <w:r>
        <w:t>Elektronica – programmeerbare sturingen</w:t>
      </w:r>
      <w:bookmarkEnd w:id="75"/>
    </w:p>
    <w:p w14:paraId="348B0F7B" w14:textId="77777777" w:rsidR="00DB309F" w:rsidRDefault="00DB309F" w:rsidP="00DB309F">
      <w:pPr>
        <w:pStyle w:val="Doel"/>
      </w:pPr>
      <w:r>
        <w:t>De leerlingen realiseren elektronische schakelingen.</w:t>
      </w:r>
    </w:p>
    <w:p w14:paraId="294DFCD2" w14:textId="0772DDE7" w:rsidR="00D01478" w:rsidRDefault="00D01478" w:rsidP="00FE3E7A">
      <w:pPr>
        <w:pStyle w:val="Afbakening"/>
      </w:pPr>
      <w:r>
        <w:t>Gedrag van digitale componenten, sensoren en actuatoren</w:t>
      </w:r>
    </w:p>
    <w:p w14:paraId="2FE8D091" w14:textId="5CB79479" w:rsidR="00D01478" w:rsidRDefault="00D01478" w:rsidP="00480738">
      <w:pPr>
        <w:pStyle w:val="Afbitem"/>
      </w:pPr>
      <w:r>
        <w:t>Programmeren van programmeerbare stuureenheden</w:t>
      </w:r>
    </w:p>
    <w:p w14:paraId="11962112" w14:textId="09C7D095" w:rsidR="00D01478" w:rsidRPr="00D926A6" w:rsidRDefault="00D01478" w:rsidP="00480738">
      <w:pPr>
        <w:pStyle w:val="Afbitem"/>
      </w:pPr>
      <w:r>
        <w:rPr>
          <w:shd w:val="clear" w:color="auto" w:fill="FFFFFF"/>
          <w:lang w:eastAsia="nl-NL"/>
        </w:rPr>
        <w:t>Principes en elementen van programmeertalen</w:t>
      </w:r>
    </w:p>
    <w:p w14:paraId="48B28453" w14:textId="63D7280A" w:rsidR="004104AB" w:rsidRPr="004104AB" w:rsidRDefault="004104AB" w:rsidP="00DB309F">
      <w:pPr>
        <w:ind w:left="737"/>
        <w:rPr>
          <w:bCs/>
        </w:rPr>
      </w:pPr>
      <w:r>
        <w:rPr>
          <w:rStyle w:val="normaltextrun"/>
          <w:rFonts w:ascii="Calibri" w:hAnsi="Calibri" w:cs="Calibri"/>
          <w:b/>
          <w:bCs/>
          <w:color w:val="595959"/>
        </w:rPr>
        <w:t>Samenhang</w:t>
      </w:r>
      <w:r w:rsidRPr="00D663EC" w:rsidDel="00D4364F">
        <w:rPr>
          <w:b/>
        </w:rPr>
        <w:t xml:space="preserve"> </w:t>
      </w:r>
      <w:r>
        <w:rPr>
          <w:b/>
        </w:rPr>
        <w:t xml:space="preserve">Tweede graad: </w:t>
      </w:r>
      <w:r>
        <w:rPr>
          <w:bCs/>
        </w:rPr>
        <w:t xml:space="preserve">II-GLI-ddaa LPD </w:t>
      </w:r>
      <w:r w:rsidR="007806CB">
        <w:rPr>
          <w:bCs/>
        </w:rPr>
        <w:t>00</w:t>
      </w:r>
      <w:r>
        <w:rPr>
          <w:bCs/>
        </w:rPr>
        <w:t>1</w:t>
      </w:r>
      <w:r w:rsidR="0041217D">
        <w:rPr>
          <w:bCs/>
        </w:rPr>
        <w:t xml:space="preserve">, II-WisS-da LPD </w:t>
      </w:r>
      <w:r w:rsidR="005124E2">
        <w:rPr>
          <w:bCs/>
        </w:rPr>
        <w:t>001</w:t>
      </w:r>
    </w:p>
    <w:p w14:paraId="0207658A" w14:textId="02645896" w:rsidR="00DB309F" w:rsidRDefault="00DB309F" w:rsidP="00DB309F">
      <w:pPr>
        <w:pStyle w:val="Wenk"/>
      </w:pPr>
      <w:r>
        <w:t>Het komt er hier vooral op aan de leerlingen via een toepassing inzicht te geven in het gedrag van eenvoudige digitale en analoge componenten, sensoren en actuatoren</w:t>
      </w:r>
      <w:r w:rsidR="00834144">
        <w:t>.</w:t>
      </w:r>
    </w:p>
    <w:p w14:paraId="7F2AE56B" w14:textId="293BCDE7" w:rsidR="000D70EF" w:rsidRPr="005A2842" w:rsidRDefault="000D70EF" w:rsidP="00CB0639">
      <w:pPr>
        <w:pStyle w:val="Wenk"/>
      </w:pPr>
      <w:r w:rsidRPr="005A2842">
        <w:t xml:space="preserve">Principes en elementen </w:t>
      </w:r>
      <w:r w:rsidR="006F2CC9" w:rsidRPr="005A2842">
        <w:t>van programmeertalen: sequentie, herhaling</w:t>
      </w:r>
      <w:r w:rsidR="00136B0E">
        <w:t>s</w:t>
      </w:r>
      <w:r w:rsidR="006F2CC9" w:rsidRPr="005A2842">
        <w:t xml:space="preserve">structuur, keuzestructuur, </w:t>
      </w:r>
      <w:r w:rsidR="00712D2C" w:rsidRPr="005A2842">
        <w:t>variabelen, datatypes, operatoren</w:t>
      </w:r>
      <w:r w:rsidR="000A5468" w:rsidRPr="005A2842">
        <w:t>.</w:t>
      </w:r>
    </w:p>
    <w:p w14:paraId="72672AFD" w14:textId="5199A9D0" w:rsidR="000A5468" w:rsidRDefault="000A5468" w:rsidP="004D0992">
      <w:pPr>
        <w:pStyle w:val="Wenk"/>
      </w:pPr>
      <w:r>
        <w:t>Een probleem omzetten in een algoritme kan je samen met de leerlingen door het eerst om te zetten in een voorstelling zoals flowchart, toestandsdiagramma,</w:t>
      </w:r>
      <w:r w:rsidR="003B7BD8">
        <w:t xml:space="preserve"> </w:t>
      </w:r>
      <w:r w:rsidR="004D0992">
        <w:t>Nassi-schneiderman diagram, pseudocode</w:t>
      </w:r>
      <w:r w:rsidR="00B801CA">
        <w:t>.</w:t>
      </w:r>
    </w:p>
    <w:p w14:paraId="639F5405" w14:textId="7AE930AE" w:rsidR="000A5468" w:rsidRPr="004F4587" w:rsidRDefault="000A5468" w:rsidP="000A5468">
      <w:pPr>
        <w:pStyle w:val="Wenk"/>
        <w:rPr>
          <w:rFonts w:ascii="Times New Roman" w:hAnsi="Times New Roman" w:cs="Times New Roman"/>
          <w:color w:val="auto"/>
          <w:sz w:val="24"/>
          <w:szCs w:val="24"/>
          <w:lang w:eastAsia="nl-NL"/>
        </w:rPr>
      </w:pPr>
      <w:r>
        <w:t>Aandacht voor het debuggen is aangewezen bij het ontwikkelen van een programma.</w:t>
      </w:r>
    </w:p>
    <w:p w14:paraId="70CF124E" w14:textId="46CF6AE6" w:rsidR="00DB309F" w:rsidRPr="00E95C04" w:rsidRDefault="00DB309F" w:rsidP="00DB309F">
      <w:pPr>
        <w:pStyle w:val="Wenk"/>
        <w:rPr>
          <w:rFonts w:ascii="Times New Roman" w:hAnsi="Times New Roman" w:cs="Times New Roman"/>
          <w:color w:val="auto"/>
          <w:sz w:val="24"/>
          <w:szCs w:val="24"/>
          <w:lang w:eastAsia="nl-NL"/>
        </w:rPr>
      </w:pPr>
      <w:r w:rsidRPr="00E95C04">
        <w:rPr>
          <w:shd w:val="clear" w:color="auto" w:fill="FFFFFF"/>
          <w:lang w:eastAsia="nl-NL"/>
        </w:rPr>
        <w:t>Je kan werken met software voor het</w:t>
      </w:r>
      <w:r w:rsidR="00B801CA">
        <w:rPr>
          <w:shd w:val="clear" w:color="auto" w:fill="FFFFFF"/>
          <w:lang w:eastAsia="nl-NL"/>
        </w:rPr>
        <w:t xml:space="preserve"> </w:t>
      </w:r>
      <w:r w:rsidRPr="00E95C04">
        <w:rPr>
          <w:shd w:val="clear" w:color="auto" w:fill="FFFFFF"/>
          <w:lang w:eastAsia="nl-NL"/>
        </w:rPr>
        <w:t>tekenen, interpreteren en simuleren</w:t>
      </w:r>
      <w:r w:rsidR="00B801CA">
        <w:rPr>
          <w:shd w:val="clear" w:color="auto" w:fill="FFFFFF"/>
          <w:lang w:eastAsia="nl-NL"/>
        </w:rPr>
        <w:t xml:space="preserve"> </w:t>
      </w:r>
      <w:r w:rsidRPr="00E95C04">
        <w:rPr>
          <w:shd w:val="clear" w:color="auto" w:fill="FFFFFF"/>
          <w:lang w:eastAsia="nl-NL"/>
        </w:rPr>
        <w:t>van eenvoudige elektron</w:t>
      </w:r>
      <w:r w:rsidR="007A3641">
        <w:rPr>
          <w:shd w:val="clear" w:color="auto" w:fill="FFFFFF"/>
          <w:lang w:eastAsia="nl-NL"/>
        </w:rPr>
        <w:t>is</w:t>
      </w:r>
      <w:r w:rsidRPr="00E95C04">
        <w:rPr>
          <w:shd w:val="clear" w:color="auto" w:fill="FFFFFF"/>
          <w:lang w:eastAsia="nl-NL"/>
        </w:rPr>
        <w:t>che schakelingen.</w:t>
      </w:r>
    </w:p>
    <w:p w14:paraId="52FE3CDD" w14:textId="719F05C6" w:rsidR="00DB309F" w:rsidRPr="00E95C04" w:rsidRDefault="00DB309F" w:rsidP="00DB309F">
      <w:pPr>
        <w:pStyle w:val="Wenk"/>
        <w:rPr>
          <w:rFonts w:ascii="Times New Roman" w:hAnsi="Times New Roman" w:cs="Times New Roman"/>
          <w:color w:val="auto"/>
          <w:sz w:val="24"/>
          <w:szCs w:val="24"/>
          <w:lang w:eastAsia="nl-NL"/>
        </w:rPr>
      </w:pPr>
      <w:r w:rsidRPr="00E95C04">
        <w:rPr>
          <w:rFonts w:ascii="Calibri" w:hAnsi="Calibri" w:cs="Calibri"/>
          <w:color w:val="595959"/>
          <w:shd w:val="clear" w:color="auto" w:fill="FFFFFF"/>
        </w:rPr>
        <w:t xml:space="preserve"> </w:t>
      </w:r>
      <w:r w:rsidRPr="00E95C04">
        <w:rPr>
          <w:shd w:val="clear" w:color="auto" w:fill="FFFFFF"/>
          <w:lang w:eastAsia="nl-NL"/>
        </w:rPr>
        <w:t>Je kan aandacht hebben</w:t>
      </w:r>
      <w:r w:rsidR="00B801CA">
        <w:rPr>
          <w:shd w:val="clear" w:color="auto" w:fill="FFFFFF"/>
          <w:lang w:eastAsia="nl-NL"/>
        </w:rPr>
        <w:t xml:space="preserve"> </w:t>
      </w:r>
      <w:r w:rsidRPr="00E95C04">
        <w:rPr>
          <w:shd w:val="clear" w:color="auto" w:fill="FFFFFF"/>
          <w:lang w:eastAsia="nl-NL"/>
        </w:rPr>
        <w:t>omtrent</w:t>
      </w:r>
      <w:r w:rsidR="00B801CA">
        <w:rPr>
          <w:shd w:val="clear" w:color="auto" w:fill="FFFFFF"/>
          <w:lang w:eastAsia="nl-NL"/>
        </w:rPr>
        <w:t xml:space="preserve"> </w:t>
      </w:r>
      <w:r w:rsidRPr="00E95C04">
        <w:rPr>
          <w:shd w:val="clear" w:color="auto" w:fill="FFFFFF"/>
          <w:lang w:eastAsia="nl-NL"/>
        </w:rPr>
        <w:t>het</w:t>
      </w:r>
      <w:r w:rsidR="00B801CA">
        <w:rPr>
          <w:shd w:val="clear" w:color="auto" w:fill="FFFFFF"/>
          <w:lang w:eastAsia="nl-NL"/>
        </w:rPr>
        <w:t xml:space="preserve"> </w:t>
      </w:r>
      <w:r w:rsidRPr="00E95C04">
        <w:rPr>
          <w:shd w:val="clear" w:color="auto" w:fill="FFFFFF"/>
          <w:lang w:eastAsia="nl-NL"/>
        </w:rPr>
        <w:t>doel van</w:t>
      </w:r>
      <w:r w:rsidR="00B801CA">
        <w:rPr>
          <w:shd w:val="clear" w:color="auto" w:fill="FFFFFF"/>
          <w:lang w:eastAsia="nl-NL"/>
        </w:rPr>
        <w:t xml:space="preserve"> </w:t>
      </w:r>
      <w:r w:rsidRPr="00E95C04">
        <w:rPr>
          <w:shd w:val="clear" w:color="auto" w:fill="FFFFFF"/>
          <w:lang w:eastAsia="nl-NL"/>
        </w:rPr>
        <w:t>minimalisatie</w:t>
      </w:r>
      <w:r w:rsidR="00B801CA">
        <w:rPr>
          <w:shd w:val="clear" w:color="auto" w:fill="FFFFFF"/>
          <w:lang w:eastAsia="nl-NL"/>
        </w:rPr>
        <w:t xml:space="preserve"> </w:t>
      </w:r>
      <w:r w:rsidRPr="00E95C04">
        <w:rPr>
          <w:shd w:val="clear" w:color="auto" w:fill="FFFFFF"/>
          <w:lang w:eastAsia="nl-NL"/>
        </w:rPr>
        <w:t>van digitale logica.</w:t>
      </w:r>
    </w:p>
    <w:p w14:paraId="7E71C4DF" w14:textId="6EEB15DB" w:rsidR="00DB309F" w:rsidRPr="00FE3E7A" w:rsidRDefault="00DB309F" w:rsidP="00DB309F">
      <w:pPr>
        <w:pStyle w:val="Wenk"/>
        <w:rPr>
          <w:rStyle w:val="eop"/>
        </w:rPr>
      </w:pPr>
      <w:r>
        <w:rPr>
          <w:rStyle w:val="normaltextrun"/>
          <w:rFonts w:ascii="Calibri" w:hAnsi="Calibri" w:cs="Calibri"/>
          <w:color w:val="595959"/>
        </w:rPr>
        <w:t>Je kan de leerlingen laten</w:t>
      </w:r>
      <w:r w:rsidR="00B801CA">
        <w:rPr>
          <w:rStyle w:val="normaltextrun"/>
          <w:rFonts w:ascii="Calibri" w:hAnsi="Calibri" w:cs="Calibri"/>
          <w:color w:val="595959"/>
        </w:rPr>
        <w:t xml:space="preserve"> </w:t>
      </w:r>
      <w:r>
        <w:rPr>
          <w:rStyle w:val="normaltextrun"/>
          <w:rFonts w:ascii="Calibri" w:hAnsi="Calibri" w:cs="Calibri"/>
          <w:color w:val="595959"/>
        </w:rPr>
        <w:t>meten</w:t>
      </w:r>
      <w:r w:rsidR="00B801CA">
        <w:rPr>
          <w:rStyle w:val="normaltextrun"/>
          <w:rFonts w:ascii="Calibri" w:hAnsi="Calibri" w:cs="Calibri"/>
          <w:color w:val="595959"/>
        </w:rPr>
        <w:t xml:space="preserve"> </w:t>
      </w:r>
      <w:r>
        <w:rPr>
          <w:rStyle w:val="normaltextrun"/>
          <w:rFonts w:ascii="Calibri" w:hAnsi="Calibri" w:cs="Calibri"/>
          <w:color w:val="595959"/>
        </w:rPr>
        <w:t>op hardware-fouten, het</w:t>
      </w:r>
      <w:r w:rsidR="00B801CA">
        <w:rPr>
          <w:rStyle w:val="normaltextrun"/>
          <w:rFonts w:ascii="Calibri" w:hAnsi="Calibri" w:cs="Calibri"/>
          <w:color w:val="595959"/>
        </w:rPr>
        <w:t xml:space="preserve"> </w:t>
      </w:r>
      <w:r>
        <w:rPr>
          <w:rStyle w:val="normaltextrun"/>
          <w:rFonts w:ascii="Calibri" w:hAnsi="Calibri" w:cs="Calibri"/>
          <w:color w:val="595959"/>
        </w:rPr>
        <w:t>stimuleert</w:t>
      </w:r>
      <w:r w:rsidR="00B801CA">
        <w:rPr>
          <w:rStyle w:val="normaltextrun"/>
          <w:rFonts w:ascii="Calibri" w:hAnsi="Calibri" w:cs="Calibri"/>
          <w:color w:val="595959"/>
        </w:rPr>
        <w:t xml:space="preserve"> </w:t>
      </w:r>
      <w:r>
        <w:rPr>
          <w:rStyle w:val="normaltextrun"/>
          <w:rFonts w:ascii="Calibri" w:hAnsi="Calibri" w:cs="Calibri"/>
          <w:color w:val="595959"/>
        </w:rPr>
        <w:t>het inzicht in eenvoudige digitale schakelingen.</w:t>
      </w:r>
    </w:p>
    <w:p w14:paraId="08B5B177" w14:textId="566A69E5" w:rsidR="00FF051C" w:rsidRDefault="00FF051C" w:rsidP="00FF051C">
      <w:pPr>
        <w:pStyle w:val="Wenk"/>
      </w:pPr>
      <w:r>
        <w:t>Je kan gebruik maken van software of een oscilloscoop om signalen in functie van de tijd te visualiseren.</w:t>
      </w:r>
    </w:p>
    <w:p w14:paraId="6D9A9000" w14:textId="7B07A4A0" w:rsidR="00DB309F" w:rsidRPr="003E5FFB" w:rsidRDefault="00DB309F" w:rsidP="00DB309F">
      <w:pPr>
        <w:pStyle w:val="Wenk"/>
        <w:rPr>
          <w:rStyle w:val="eop"/>
        </w:rPr>
      </w:pPr>
      <w:r>
        <w:rPr>
          <w:rStyle w:val="normaltextrun"/>
          <w:rFonts w:ascii="Calibri" w:hAnsi="Calibri" w:cs="Calibri"/>
          <w:color w:val="595959"/>
        </w:rPr>
        <w:t>Je kan</w:t>
      </w:r>
      <w:r w:rsidR="00B801CA">
        <w:rPr>
          <w:rStyle w:val="normaltextrun"/>
          <w:rFonts w:ascii="Calibri" w:hAnsi="Calibri" w:cs="Calibri"/>
          <w:color w:val="595959"/>
        </w:rPr>
        <w:t xml:space="preserve"> </w:t>
      </w:r>
      <w:r>
        <w:rPr>
          <w:rStyle w:val="normaltextrun"/>
          <w:rFonts w:ascii="Calibri" w:hAnsi="Calibri" w:cs="Calibri"/>
          <w:color w:val="595959"/>
        </w:rPr>
        <w:t>gebruik</w:t>
      </w:r>
      <w:r w:rsidR="00B801CA">
        <w:rPr>
          <w:rStyle w:val="normaltextrun"/>
          <w:rFonts w:ascii="Calibri" w:hAnsi="Calibri" w:cs="Calibri"/>
          <w:color w:val="595959"/>
        </w:rPr>
        <w:t xml:space="preserve"> </w:t>
      </w:r>
      <w:r>
        <w:rPr>
          <w:rStyle w:val="normaltextrun"/>
          <w:rFonts w:ascii="Calibri" w:hAnsi="Calibri" w:cs="Calibri"/>
          <w:color w:val="595959"/>
        </w:rPr>
        <w:t>maken</w:t>
      </w:r>
      <w:r w:rsidR="00B801CA">
        <w:rPr>
          <w:rStyle w:val="normaltextrun"/>
          <w:rFonts w:ascii="Calibri" w:hAnsi="Calibri" w:cs="Calibri"/>
          <w:color w:val="595959"/>
        </w:rPr>
        <w:t xml:space="preserve"> </w:t>
      </w:r>
      <w:r>
        <w:rPr>
          <w:rStyle w:val="normaltextrun"/>
          <w:rFonts w:ascii="Calibri" w:hAnsi="Calibri" w:cs="Calibri"/>
          <w:color w:val="595959"/>
        </w:rPr>
        <w:t xml:space="preserve">van programmeerbare stuureenheden zoals microcontroller, mini-PLC, </w:t>
      </w:r>
      <w:r w:rsidR="00304EA6">
        <w:rPr>
          <w:rStyle w:val="normaltextrun"/>
          <w:rFonts w:ascii="Calibri" w:hAnsi="Calibri" w:cs="Calibri"/>
          <w:color w:val="595959"/>
        </w:rPr>
        <w:t xml:space="preserve">domoticasysteem, </w:t>
      </w:r>
      <w:r>
        <w:rPr>
          <w:rStyle w:val="normaltextrun"/>
          <w:rFonts w:ascii="Calibri" w:hAnsi="Calibri" w:cs="Calibri"/>
          <w:color w:val="595959"/>
        </w:rPr>
        <w:t>PC.</w:t>
      </w:r>
    </w:p>
    <w:p w14:paraId="5D934CE7" w14:textId="77777777" w:rsidR="00DB309F" w:rsidRDefault="00DB309F" w:rsidP="00DB309F">
      <w:pPr>
        <w:pStyle w:val="Wenk"/>
      </w:pPr>
      <w:r>
        <w:rPr>
          <w:rStyle w:val="eop"/>
          <w:rFonts w:ascii="Calibri" w:hAnsi="Calibri" w:cs="Calibri"/>
          <w:color w:val="595959"/>
        </w:rPr>
        <w:t>Je kan de link leggen met de STEM-doelen.</w:t>
      </w:r>
    </w:p>
    <w:p w14:paraId="76FA3253" w14:textId="77777777" w:rsidR="00DB309F" w:rsidRDefault="00DB309F" w:rsidP="00DB309F">
      <w:pPr>
        <w:pStyle w:val="Kop3"/>
      </w:pPr>
      <w:bookmarkStart w:id="76" w:name="_Toc65156278"/>
      <w:r>
        <w:t>Elektropneumatica</w:t>
      </w:r>
      <w:bookmarkEnd w:id="76"/>
    </w:p>
    <w:p w14:paraId="77699661" w14:textId="77777777" w:rsidR="00DB309F" w:rsidRPr="00525D2C" w:rsidRDefault="00DB309F" w:rsidP="00DB309F">
      <w:pPr>
        <w:pStyle w:val="Doel"/>
      </w:pPr>
      <w:r>
        <w:t>De leerlingen realiseren elektropneumatische schakelingen aan de hand van een schema.</w:t>
      </w:r>
    </w:p>
    <w:p w14:paraId="56987048" w14:textId="77777777" w:rsidR="00DB309F" w:rsidRDefault="00DB309F" w:rsidP="00DB309F">
      <w:pPr>
        <w:pStyle w:val="Wenk"/>
      </w:pPr>
      <w:r>
        <w:t>Het komt er hier vooral op aan de leerlingen via toepassingen inzicht te geven in symbolen en schematische voorstelling.</w:t>
      </w:r>
    </w:p>
    <w:p w14:paraId="311863BB" w14:textId="77777777" w:rsidR="00DB309F" w:rsidRDefault="00DB309F" w:rsidP="00DB309F">
      <w:pPr>
        <w:pStyle w:val="Wenk"/>
      </w:pPr>
      <w:r>
        <w:t>Je kan eigenschappen en schakelingen van componenten aan bod laten komen.</w:t>
      </w:r>
    </w:p>
    <w:p w14:paraId="0FB6D427" w14:textId="77777777" w:rsidR="00DB309F" w:rsidRDefault="00DB309F" w:rsidP="00DB309F">
      <w:pPr>
        <w:pStyle w:val="Wenk"/>
      </w:pPr>
      <w:r>
        <w:t>Je kan werken met software voor het tekenen, interpreteren en simuleren van schakelingen.</w:t>
      </w:r>
    </w:p>
    <w:p w14:paraId="73F5A020" w14:textId="7B5B7B21" w:rsidR="00DB309F" w:rsidRDefault="00DB309F" w:rsidP="00DB309F">
      <w:pPr>
        <w:pStyle w:val="Wenk"/>
      </w:pPr>
      <w:r>
        <w:lastRenderedPageBreak/>
        <w:t>Je beperk</w:t>
      </w:r>
      <w:r w:rsidR="0092367A">
        <w:t>t</w:t>
      </w:r>
      <w:r>
        <w:t xml:space="preserve"> je hier best tot eenvoudige schakelingen zoals een volgorde cyclus van 2 cilinders.</w:t>
      </w:r>
    </w:p>
    <w:p w14:paraId="310CE22A" w14:textId="77777777" w:rsidR="00DB309F" w:rsidRDefault="00DB309F" w:rsidP="00DB309F">
      <w:pPr>
        <w:pStyle w:val="Wenk"/>
      </w:pPr>
      <w:r>
        <w:t>Het kan wenselijk zijn de elementen van de pneumatische kring aan te brengen: compressor, waterafscheider, drukmeters, drukregelaar, manometer.</w:t>
      </w:r>
    </w:p>
    <w:p w14:paraId="564D2685" w14:textId="6F437812" w:rsidR="00DB309F" w:rsidRDefault="00DB309F" w:rsidP="00DB309F">
      <w:pPr>
        <w:pStyle w:val="Wenk"/>
      </w:pPr>
      <w:r>
        <w:t>Je kan aandacht hebben voor de afwerking van leidingen en aansluitingen op elektropneumatische en elektrohydraulische componenten bij het monteren, in het kader van veiligheid, milieuzorg</w:t>
      </w:r>
      <w:r w:rsidR="0002116D">
        <w:t>.</w:t>
      </w:r>
    </w:p>
    <w:p w14:paraId="68CB9E2C" w14:textId="77777777" w:rsidR="00DB309F" w:rsidRPr="00DA2065" w:rsidRDefault="00DB309F" w:rsidP="00DB309F"/>
    <w:p w14:paraId="667FE05D" w14:textId="77777777" w:rsidR="00DB309F" w:rsidRDefault="00DB309F" w:rsidP="00DB309F">
      <w:pPr>
        <w:pStyle w:val="Kop3"/>
      </w:pPr>
      <w:bookmarkStart w:id="77" w:name="_Toc65156279"/>
      <w:r>
        <w:t>Montage – demontage</w:t>
      </w:r>
      <w:bookmarkEnd w:id="77"/>
    </w:p>
    <w:p w14:paraId="52CF3C95" w14:textId="77777777" w:rsidR="00DB309F" w:rsidRPr="00525D2C" w:rsidRDefault="00DB309F" w:rsidP="00DB309F">
      <w:pPr>
        <w:pStyle w:val="Doel"/>
      </w:pPr>
      <w:r>
        <w:t>De leerlingen (de)monteren losneembare verbindingen.</w:t>
      </w:r>
    </w:p>
    <w:p w14:paraId="5E094F2C" w14:textId="0A6244C0" w:rsidR="00DB309F" w:rsidRDefault="00DB309F" w:rsidP="00DB309F">
      <w:pPr>
        <w:pStyle w:val="Wenk"/>
      </w:pPr>
      <w:r>
        <w:t>Je kan verschillende verbindingen aan bod laten komen: bout-moer, sluitringen, veerringen, dichtingen, schroefdraadborging, cilindrische en conische pennen, vlakke en conische inlegspie, klembussen, meervoudige spiebaanverbindingen (splines).</w:t>
      </w:r>
    </w:p>
    <w:p w14:paraId="262F427F" w14:textId="76F4371D" w:rsidR="00DB309F" w:rsidRDefault="00DB309F" w:rsidP="00DB309F">
      <w:pPr>
        <w:pStyle w:val="Wenk"/>
      </w:pPr>
      <w:r>
        <w:t>Je kan een onderscheid maken tussen bewegings- en bevestigingsschroefdraad</w:t>
      </w:r>
      <w:r w:rsidR="00B66683">
        <w:t>.</w:t>
      </w:r>
    </w:p>
    <w:p w14:paraId="7E16D11C" w14:textId="5842412C" w:rsidR="00DB309F" w:rsidRDefault="00DB309F" w:rsidP="00DB309F">
      <w:pPr>
        <w:pStyle w:val="Wenk"/>
      </w:pPr>
      <w:r>
        <w:t>Heb ook aandacht voor verankering- en bevestigingstechnieken</w:t>
      </w:r>
      <w:r w:rsidR="00B66683">
        <w:t>.</w:t>
      </w:r>
    </w:p>
    <w:p w14:paraId="4C610A3E" w14:textId="00CB2814" w:rsidR="00DB309F" w:rsidRDefault="00DB309F" w:rsidP="00DB309F">
      <w:pPr>
        <w:pStyle w:val="Wenk"/>
      </w:pPr>
      <w:r>
        <w:t>Je kan gebruik maken van technische documentatie</w:t>
      </w:r>
      <w:r w:rsidR="00B66683">
        <w:t>.</w:t>
      </w:r>
    </w:p>
    <w:p w14:paraId="41D2DC18" w14:textId="0CCD3ABF" w:rsidR="00DB309F" w:rsidRDefault="00DB309F" w:rsidP="00DB309F">
      <w:pPr>
        <w:pStyle w:val="Wenk"/>
      </w:pPr>
      <w:r>
        <w:t>Je kan aandacht hebben voor normeringen</w:t>
      </w:r>
      <w:r w:rsidR="00B66683">
        <w:t>.</w:t>
      </w:r>
    </w:p>
    <w:p w14:paraId="515249F4" w14:textId="11F34AAD" w:rsidR="00DB309F" w:rsidRDefault="00DB309F" w:rsidP="00DB309F">
      <w:pPr>
        <w:pStyle w:val="Wenk"/>
      </w:pPr>
      <w:r>
        <w:t>Een mooie toepassing kan het aandraaimoment van een bout zijn, link met LPD1</w:t>
      </w:r>
      <w:r w:rsidR="00D32DDD">
        <w:t>3</w:t>
      </w:r>
      <w:r>
        <w:t>.</w:t>
      </w:r>
    </w:p>
    <w:p w14:paraId="5CEBE92F" w14:textId="77777777" w:rsidR="00DB309F" w:rsidRDefault="00DB309F" w:rsidP="00DB309F">
      <w:pPr>
        <w:pStyle w:val="Wenk"/>
      </w:pPr>
      <w:r>
        <w:t>Je kan hierbij specifieke gereedschappen gebruiken.</w:t>
      </w:r>
    </w:p>
    <w:p w14:paraId="615D9E38" w14:textId="77777777" w:rsidR="00DB309F" w:rsidRPr="00525D2C" w:rsidRDefault="00DB309F" w:rsidP="00DB309F">
      <w:pPr>
        <w:pStyle w:val="Doel"/>
      </w:pPr>
      <w:r>
        <w:t>De leerlingen monteren permanente verbindingen.</w:t>
      </w:r>
    </w:p>
    <w:p w14:paraId="7266A41E" w14:textId="3D847B21" w:rsidR="00DB309F" w:rsidRDefault="00DB309F" w:rsidP="00DB309F">
      <w:pPr>
        <w:pStyle w:val="Wenk"/>
      </w:pPr>
      <w:r>
        <w:rPr>
          <w:rStyle w:val="normaltextrun"/>
          <w:rFonts w:ascii="Calibri" w:hAnsi="Calibri" w:cs="Calibri"/>
          <w:color w:val="595959"/>
        </w:rPr>
        <w:t>Een permanente verbinding:</w:t>
      </w:r>
      <w:r w:rsidR="00144F3B">
        <w:rPr>
          <w:rStyle w:val="normaltextrun"/>
          <w:rFonts w:ascii="Calibri" w:hAnsi="Calibri" w:cs="Calibri"/>
          <w:color w:val="595959"/>
        </w:rPr>
        <w:t xml:space="preserve"> </w:t>
      </w:r>
      <w:r>
        <w:rPr>
          <w:rStyle w:val="normaltextrun"/>
          <w:rFonts w:ascii="Calibri" w:hAnsi="Calibri" w:cs="Calibri"/>
          <w:color w:val="595959"/>
        </w:rPr>
        <w:t>solderen van elektrische verbindingen, lijmen</w:t>
      </w:r>
      <w:r w:rsidR="00B66683">
        <w:rPr>
          <w:rStyle w:val="normaltextrun"/>
          <w:rFonts w:ascii="Calibri" w:hAnsi="Calibri" w:cs="Calibri"/>
          <w:color w:val="595959"/>
        </w:rPr>
        <w:t>.</w:t>
      </w:r>
    </w:p>
    <w:p w14:paraId="66B309BC" w14:textId="77777777" w:rsidR="00DB309F" w:rsidRDefault="00DB309F" w:rsidP="00DB309F">
      <w:pPr>
        <w:pStyle w:val="Kop3"/>
      </w:pPr>
      <w:bookmarkStart w:id="78" w:name="_Toc65156280"/>
      <w:r>
        <w:t>Onderhoudsacties en diagnosetechnieken</w:t>
      </w:r>
      <w:bookmarkEnd w:id="78"/>
    </w:p>
    <w:p w14:paraId="7D894E6E" w14:textId="77777777" w:rsidR="00DB309F" w:rsidRPr="00525D2C" w:rsidRDefault="00DB309F" w:rsidP="00DB309F">
      <w:pPr>
        <w:pStyle w:val="Doel"/>
      </w:pPr>
      <w:r>
        <w:t>De leerlingen diagnosticeert een eenvoudig defect of storing in een elektrotechnische context.</w:t>
      </w:r>
    </w:p>
    <w:p w14:paraId="1792C9B3" w14:textId="1E74883E" w:rsidR="00DB309F" w:rsidRDefault="00DB309F" w:rsidP="00DB309F">
      <w:pPr>
        <w:pStyle w:val="Afbakening"/>
      </w:pPr>
      <w:r>
        <w:t>Visuele en auditieve kenmerken van slijtage</w:t>
      </w:r>
    </w:p>
    <w:p w14:paraId="755095B1" w14:textId="779B7189" w:rsidR="00DB309F" w:rsidRDefault="00DB309F" w:rsidP="00480738">
      <w:pPr>
        <w:pStyle w:val="Afbitem"/>
      </w:pPr>
      <w:r>
        <w:t>Werking onderdelen en componenten</w:t>
      </w:r>
    </w:p>
    <w:p w14:paraId="2F8B93F3" w14:textId="215F8BC2" w:rsidR="00DB309F" w:rsidRDefault="00DB309F" w:rsidP="00480738">
      <w:pPr>
        <w:pStyle w:val="Afbitem"/>
      </w:pPr>
      <w:r>
        <w:t>Gemeten waarden met richtwaarden vergelijken</w:t>
      </w:r>
    </w:p>
    <w:p w14:paraId="79D657FA" w14:textId="77777777" w:rsidR="00DB309F" w:rsidRDefault="00DB309F" w:rsidP="00DB309F">
      <w:pPr>
        <w:pStyle w:val="Wenk"/>
      </w:pPr>
      <w:r>
        <w:t>Je kan de leerlingen het verschil laten ervaren tussen gemeten waarden en richtwaarden.</w:t>
      </w:r>
    </w:p>
    <w:p w14:paraId="2EFA031D" w14:textId="77777777" w:rsidR="00DB309F" w:rsidRDefault="00DB309F" w:rsidP="00DB309F">
      <w:pPr>
        <w:pStyle w:val="Wenk"/>
      </w:pPr>
      <w:r>
        <w:t>Bij diagnose kan je met de leerlingen aandacht hebben voor:</w:t>
      </w:r>
    </w:p>
    <w:p w14:paraId="48563B96" w14:textId="77777777" w:rsidR="00DB309F" w:rsidRDefault="00DB309F" w:rsidP="00DB309F">
      <w:pPr>
        <w:pStyle w:val="Wenkops1"/>
      </w:pPr>
      <w:r>
        <w:t>visuele en auditieve kenmerken van slijtage;</w:t>
      </w:r>
    </w:p>
    <w:p w14:paraId="2F38D158" w14:textId="77777777" w:rsidR="00DB309F" w:rsidRPr="00800325" w:rsidRDefault="00DB309F" w:rsidP="00DB309F">
      <w:pPr>
        <w:pStyle w:val="Wenkops1"/>
      </w:pPr>
      <w:r>
        <w:t>werking van de onderdelen en componenten.</w:t>
      </w:r>
    </w:p>
    <w:p w14:paraId="31C3ED5E" w14:textId="77777777" w:rsidR="00DB309F" w:rsidRDefault="00DB309F" w:rsidP="00DB309F">
      <w:pPr>
        <w:pStyle w:val="Wenk"/>
      </w:pPr>
      <w:r>
        <w:lastRenderedPageBreak/>
        <w:t>Je kan met de leerlingen een warmtebeeld nemen van hun schakelkast, elektrische verbindingen om slechte verbindingen op te merken.</w:t>
      </w:r>
    </w:p>
    <w:p w14:paraId="4476052B" w14:textId="77777777" w:rsidR="00DB309F" w:rsidRPr="00525D2C" w:rsidRDefault="00DB309F" w:rsidP="00DB309F">
      <w:pPr>
        <w:pStyle w:val="Doel"/>
      </w:pPr>
      <w:r>
        <w:t>De leerlingen herstelt of vervangt onderdelen, componenten van elektrotechnische systemen.</w:t>
      </w:r>
    </w:p>
    <w:p w14:paraId="7EB10A2D" w14:textId="21CE78D4" w:rsidR="00DB309F" w:rsidRDefault="00DB309F" w:rsidP="00DB309F">
      <w:pPr>
        <w:pStyle w:val="Afbakening"/>
        <w:rPr>
          <w:rFonts w:eastAsiaTheme="minorEastAsia"/>
        </w:rPr>
      </w:pPr>
      <w:r>
        <w:rPr>
          <w:rFonts w:eastAsiaTheme="minorEastAsia"/>
        </w:rPr>
        <w:t>Proefdraaien van de installati</w:t>
      </w:r>
      <w:r w:rsidR="00241E2D">
        <w:rPr>
          <w:rFonts w:eastAsiaTheme="minorEastAsia"/>
        </w:rPr>
        <w:t>e</w:t>
      </w:r>
    </w:p>
    <w:p w14:paraId="066A482D" w14:textId="77777777" w:rsidR="00DB309F" w:rsidRDefault="00DB309F" w:rsidP="00DB309F">
      <w:pPr>
        <w:pStyle w:val="Wenk"/>
      </w:pPr>
      <w:r>
        <w:t>Het is belangrijk dat onderdelen en componenten vervangen worden door componenten en onderdelen met dezelfde specificaties.</w:t>
      </w:r>
    </w:p>
    <w:p w14:paraId="365F92EE" w14:textId="77777777" w:rsidR="00DB309F" w:rsidRPr="003448F6" w:rsidRDefault="00DB309F" w:rsidP="00DB309F">
      <w:pPr>
        <w:pStyle w:val="Wenk"/>
      </w:pPr>
      <w:r>
        <w:t xml:space="preserve">Je kan </w:t>
      </w:r>
      <w:r w:rsidRPr="003448F6">
        <w:t xml:space="preserve">aandacht </w:t>
      </w:r>
      <w:r>
        <w:t xml:space="preserve">hebben </w:t>
      </w:r>
      <w:r w:rsidRPr="003448F6">
        <w:t>voor lock out – tag out – try out</w:t>
      </w:r>
      <w:r w:rsidRPr="0015397B">
        <w:t xml:space="preserve"> (LOTOTO), </w:t>
      </w:r>
      <w:r>
        <w:t>het is een veiligheidsprocedure die wordt gebruikt in de industrie om ervoor te zorgen dat installaties en machines veiliggesteld worden en niet meer opgestart kunnen worden voorafgaand aan de voltooiing van onderhoud, storing of calamiteit.</w:t>
      </w:r>
    </w:p>
    <w:p w14:paraId="0B94913A" w14:textId="77777777" w:rsidR="00DB309F" w:rsidRDefault="00DB309F" w:rsidP="00DB309F">
      <w:pPr>
        <w:pStyle w:val="Kop1"/>
      </w:pPr>
      <w:bookmarkStart w:id="79" w:name="_Toc65156281"/>
      <w:r>
        <w:t>Lexicon en pop-ups</w:t>
      </w:r>
      <w:bookmarkEnd w:id="79"/>
    </w:p>
    <w:p w14:paraId="5D940C99" w14:textId="77777777" w:rsidR="00DB309F" w:rsidRDefault="00DB309F" w:rsidP="00DB309F">
      <w:pPr>
        <w:pStyle w:val="Kop2"/>
      </w:pPr>
      <w:bookmarkStart w:id="80" w:name="_Toc65156282"/>
      <w:r>
        <w:t>Lexicon</w:t>
      </w:r>
      <w:bookmarkEnd w:id="80"/>
    </w:p>
    <w:p w14:paraId="13B44212" w14:textId="77777777" w:rsidR="00DB309F" w:rsidRPr="007F6A5E" w:rsidRDefault="00DB309F" w:rsidP="00DB309F">
      <w:pPr>
        <w:pStyle w:val="Kop4"/>
        <w:rPr>
          <w:rStyle w:val="Nadruk"/>
          <w:b/>
          <w:i/>
          <w:iCs w:val="0"/>
        </w:rPr>
      </w:pPr>
      <w:bookmarkStart w:id="81" w:name="_STEM-concepten"/>
      <w:bookmarkEnd w:id="81"/>
      <w:r>
        <w:rPr>
          <w:rStyle w:val="Nadruk"/>
          <w:b/>
          <w:i/>
          <w:iCs w:val="0"/>
        </w:rPr>
        <w:t>STEM-concepten</w:t>
      </w:r>
    </w:p>
    <w:p w14:paraId="05576304" w14:textId="77777777" w:rsidR="00DB309F" w:rsidRDefault="00DB309F" w:rsidP="00DB309F">
      <w:r>
        <w:t>STEM-concepten worden ook wel vakoverschrijdende d</w:t>
      </w:r>
      <w:r w:rsidRPr="009F77D0">
        <w:t xml:space="preserve">enkwijzen </w:t>
      </w:r>
      <w:r>
        <w:t xml:space="preserve">of perspectieven genoemd die </w:t>
      </w:r>
      <w:r w:rsidRPr="009F77D0">
        <w:t>technici, natuurwetenschappers en ingenieurs</w:t>
      </w:r>
      <w:r>
        <w:t xml:space="preserve"> hanteren om uitdagingen aan te pakken of vragen te beantwoorden.</w:t>
      </w:r>
    </w:p>
    <w:p w14:paraId="047E45F5" w14:textId="77777777" w:rsidR="00DB309F" w:rsidRDefault="00DB309F" w:rsidP="00DB309F">
      <w:pPr>
        <w:pStyle w:val="Kop4"/>
      </w:pPr>
      <w:bookmarkStart w:id="82" w:name="_STEM-disciplines"/>
      <w:bookmarkEnd w:id="82"/>
      <w:r>
        <w:t>STEM-disciplines</w:t>
      </w:r>
    </w:p>
    <w:p w14:paraId="7B4E6FA3" w14:textId="08FE2387" w:rsidR="00DB309F" w:rsidRDefault="00DB309F" w:rsidP="00DB309F">
      <w:r>
        <w:t>STEM staat voor de interactie tussen drie disciplines: het natuurwetenschappelijke (S), het technisch-wetenschappelijke (TE) en het wiskundige (M).</w:t>
      </w:r>
    </w:p>
    <w:p w14:paraId="0B1DC3CB" w14:textId="77777777" w:rsidR="00DB309F" w:rsidRDefault="00DB309F" w:rsidP="00DB309F">
      <w:pPr>
        <w:pStyle w:val="Kop4"/>
      </w:pPr>
      <w:bookmarkStart w:id="83" w:name="_Concept"/>
      <w:bookmarkEnd w:id="83"/>
      <w:r>
        <w:t>Concept</w:t>
      </w:r>
    </w:p>
    <w:p w14:paraId="0FECF4BA" w14:textId="7656EA03" w:rsidR="00DB309F" w:rsidRDefault="00DB309F" w:rsidP="00DB309F">
      <w:r>
        <w:t>Concepten zijn principes, wetten, beginselen, theorieën, structuren of systemen en vormen de basis van ken</w:t>
      </w:r>
      <w:r w:rsidR="00136B0E">
        <w:t>n</w:t>
      </w:r>
      <w:r>
        <w:t>isopbouw.</w:t>
      </w:r>
    </w:p>
    <w:p w14:paraId="10753CF8" w14:textId="77777777" w:rsidR="00DB309F" w:rsidRDefault="00DB309F" w:rsidP="00DB309F">
      <w:pPr>
        <w:pStyle w:val="Kop4"/>
      </w:pPr>
      <w:bookmarkStart w:id="84" w:name="_Context"/>
      <w:bookmarkEnd w:id="84"/>
      <w:r>
        <w:t>Context</w:t>
      </w:r>
    </w:p>
    <w:p w14:paraId="7CB0AED0" w14:textId="255B9609" w:rsidR="00DB309F" w:rsidRDefault="00DB309F" w:rsidP="00DB309F">
      <w:r>
        <w:t>Contexten zijn concrete situaties of probleemstellingen die voor leerlingen betekenisvol zijn of kunnen worden door de uit te voeren leeractiviteiten. Contexten kunnen het leren betekenisvoller maken en bij leerlingen de motivatie en attitude versterken. Afwisseling in contexten is nodig voor transfer van kennis en vaardigheden. Een context kan een concept verduidelijken of de verbinding vormen tussen verschillende concepten.</w:t>
      </w:r>
    </w:p>
    <w:p w14:paraId="212F4EA9" w14:textId="77777777" w:rsidR="00DB309F" w:rsidRDefault="00DB309F" w:rsidP="00DB309F">
      <w:pPr>
        <w:pStyle w:val="Kop4"/>
      </w:pPr>
      <w:bookmarkStart w:id="85" w:name="_Model"/>
      <w:bookmarkEnd w:id="85"/>
      <w:r>
        <w:t>Model</w:t>
      </w:r>
    </w:p>
    <w:p w14:paraId="2EE96EDB" w14:textId="77777777" w:rsidR="00DB309F" w:rsidRDefault="00DB309F" w:rsidP="00DB309F">
      <w:r>
        <w:t>Voorstellingswijze van een systeem of verschijnsel. Voorbeelden van modellen: schetsen, schema’s, plannen, tekeningen, prototypes, stroomdiagrammen, schaalmodel, wiskundige verbanden, formules…</w:t>
      </w:r>
    </w:p>
    <w:p w14:paraId="4C4E89A5" w14:textId="77777777" w:rsidR="00DB309F" w:rsidRDefault="00DB309F" w:rsidP="00DB309F">
      <w:pPr>
        <w:pStyle w:val="Kop4"/>
      </w:pPr>
      <w:bookmarkStart w:id="86" w:name="_Prototype"/>
      <w:bookmarkEnd w:id="86"/>
      <w:r>
        <w:t>Prototype</w:t>
      </w:r>
    </w:p>
    <w:p w14:paraId="7C0360B8" w14:textId="77777777" w:rsidR="00DB309F" w:rsidRDefault="00DB309F" w:rsidP="00DB309F">
      <w:r>
        <w:t>Model van een ontworpen systeem om te testen en te evalueren op basis van de ontwerpcriteria. Opeenvolgende versies kunnen door aanpassingen evolueren naar een produceerbaar ontwerp. </w:t>
      </w:r>
    </w:p>
    <w:p w14:paraId="28A2749F" w14:textId="77777777" w:rsidR="00DB309F" w:rsidRDefault="00DB309F" w:rsidP="00DB309F">
      <w:pPr>
        <w:pStyle w:val="Kop4"/>
      </w:pPr>
      <w:bookmarkStart w:id="87" w:name="_Systeem"/>
      <w:bookmarkEnd w:id="87"/>
      <w:r>
        <w:lastRenderedPageBreak/>
        <w:t>Systeem</w:t>
      </w:r>
    </w:p>
    <w:p w14:paraId="4A0B6D00" w14:textId="4DC823E3" w:rsidR="00DB309F" w:rsidRPr="00CB00FE" w:rsidRDefault="00DB309F" w:rsidP="00DB309F">
      <w:r>
        <w:t>Een orgaan, een organisme, een stelsel, een machine, een constructie … kan worden beschouwd worden als een systeem. Een systeem is een voorstellingswijze van een natuurlijk of technisch verschijnsel om het te onderzoeken of aan te passen. Een systeem kan uit meerdere componenten of onderdelen bestaan. Relaties tussen de componenten in een systeem kunnen samenhang en ordening vertonen. Systemen worden gekenmerkt door stromen en feedback. Men onderscheidt processen binnen het systeem en wisselwerking met de omgeving.</w:t>
      </w:r>
    </w:p>
    <w:p w14:paraId="33616F3E" w14:textId="77777777" w:rsidR="00DB309F" w:rsidRPr="00AE40D0" w:rsidRDefault="00DB309F" w:rsidP="00DB309F">
      <w:pPr>
        <w:pStyle w:val="Kop2"/>
      </w:pPr>
      <w:bookmarkStart w:id="88" w:name="_Toc65156283"/>
      <w:r>
        <w:t>Pop-ups</w:t>
      </w:r>
      <w:bookmarkEnd w:id="88"/>
    </w:p>
    <w:p w14:paraId="3BF579FC" w14:textId="77777777" w:rsidR="00DB309F" w:rsidRPr="007F6A5E" w:rsidRDefault="00DB309F" w:rsidP="00DB309F">
      <w:pPr>
        <w:pStyle w:val="Kop4"/>
      </w:pPr>
      <w:bookmarkStart w:id="89" w:name="_Probleemoplossende_strategieën"/>
      <w:bookmarkEnd w:id="89"/>
      <w:r w:rsidRPr="007F6A5E">
        <w:t>P</w:t>
      </w:r>
      <w:r>
        <w:t>robleemoplossende strategieën</w:t>
      </w:r>
    </w:p>
    <w:p w14:paraId="535597EE" w14:textId="77777777" w:rsidR="00DB309F" w:rsidRDefault="00DB309F" w:rsidP="00DB309F">
      <w:pPr>
        <w:pStyle w:val="Opsomming1"/>
        <w:numPr>
          <w:ilvl w:val="0"/>
          <w:numId w:val="3"/>
        </w:numPr>
      </w:pPr>
      <w:r w:rsidRPr="00563A18">
        <w:rPr>
          <w:b/>
          <w:bCs/>
        </w:rPr>
        <w:t>Oriënteren/analyseren</w:t>
      </w:r>
      <w:r>
        <w:t>: leren een probleem ontleden en noden vaststellen</w:t>
      </w:r>
    </w:p>
    <w:p w14:paraId="15B26812" w14:textId="77777777" w:rsidR="00DB309F" w:rsidRDefault="00DB309F" w:rsidP="00DB309F">
      <w:pPr>
        <w:pStyle w:val="Opsomming1"/>
        <w:numPr>
          <w:ilvl w:val="0"/>
          <w:numId w:val="3"/>
        </w:numPr>
      </w:pPr>
      <w:r w:rsidRPr="00563A18">
        <w:rPr>
          <w:b/>
          <w:bCs/>
        </w:rPr>
        <w:t>Verbeelden</w:t>
      </w:r>
      <w:r>
        <w:t>: oplossingsmogelijkheden vooropstellen en bespreken met als doel een doordachte technische-technologische keuze te maken.</w:t>
      </w:r>
    </w:p>
    <w:p w14:paraId="784F2F83" w14:textId="77777777" w:rsidR="00DB309F" w:rsidRDefault="00DB309F" w:rsidP="00DB309F">
      <w:pPr>
        <w:pStyle w:val="Opsomming1"/>
        <w:numPr>
          <w:ilvl w:val="0"/>
          <w:numId w:val="3"/>
        </w:numPr>
      </w:pPr>
      <w:r>
        <w:rPr>
          <w:b/>
          <w:bCs/>
        </w:rPr>
        <w:t>Plannen</w:t>
      </w:r>
      <w:r w:rsidRPr="00563A18">
        <w:t>:</w:t>
      </w:r>
      <w:r>
        <w:t xml:space="preserve"> verschillende bronnen raadplegen om zich te (begeleid) informeren en achtergrondkennis op te doen.</w:t>
      </w:r>
    </w:p>
    <w:p w14:paraId="10DE9E8B" w14:textId="77777777" w:rsidR="00DB309F" w:rsidRDefault="00DB309F" w:rsidP="00DB309F">
      <w:pPr>
        <w:pStyle w:val="Opsomming1"/>
        <w:numPr>
          <w:ilvl w:val="0"/>
          <w:numId w:val="3"/>
        </w:numPr>
      </w:pPr>
      <w:r>
        <w:rPr>
          <w:b/>
          <w:bCs/>
        </w:rPr>
        <w:t>Uitvoeren</w:t>
      </w:r>
      <w:r w:rsidRPr="00AB108F">
        <w:t>:</w:t>
      </w:r>
      <w:r>
        <w:t xml:space="preserve"> met een gekozen techniek een oplossing creëren/vormgeven en de functionaliteit ervan testen.</w:t>
      </w:r>
    </w:p>
    <w:p w14:paraId="4774E7FA" w14:textId="15D3950A" w:rsidR="00DB309F" w:rsidRDefault="00DB309F" w:rsidP="00DB309F">
      <w:pPr>
        <w:pStyle w:val="Opsomming1"/>
        <w:numPr>
          <w:ilvl w:val="0"/>
          <w:numId w:val="3"/>
        </w:numPr>
      </w:pPr>
      <w:r>
        <w:rPr>
          <w:b/>
          <w:bCs/>
        </w:rPr>
        <w:t>Reflecteren</w:t>
      </w:r>
      <w:r w:rsidRPr="00473861">
        <w:t>:</w:t>
      </w:r>
      <w:r>
        <w:t xml:space="preserve"> over het resultaat en de toegepaste oplossingen/methoden/materiaalgebruik</w:t>
      </w:r>
      <w:r w:rsidR="00021723">
        <w:t xml:space="preserve"> </w:t>
      </w:r>
      <w:r>
        <w:t>… (begeleid) reflecteren en indien nodig leren bijstu</w:t>
      </w:r>
      <w:r w:rsidR="00136B0E">
        <w:t>r</w:t>
      </w:r>
      <w:r>
        <w:t>en door het hernemen van bovenstaande fasen in het proces</w:t>
      </w:r>
    </w:p>
    <w:p w14:paraId="6AF44579" w14:textId="77777777" w:rsidR="00DB309F" w:rsidRDefault="00DB309F" w:rsidP="00DB309F">
      <w:pPr>
        <w:pStyle w:val="Opsomming1"/>
        <w:numPr>
          <w:ilvl w:val="0"/>
          <w:numId w:val="3"/>
        </w:numPr>
      </w:pPr>
      <w:r>
        <w:rPr>
          <w:b/>
          <w:bCs/>
        </w:rPr>
        <w:t>Rapporteren</w:t>
      </w:r>
      <w:r w:rsidRPr="00EF678E">
        <w:t>:</w:t>
      </w:r>
      <w:r>
        <w:t xml:space="preserve"> over het ontwerpproces en het resultaat rapporteren op basis van een model.</w:t>
      </w:r>
    </w:p>
    <w:p w14:paraId="381A2320" w14:textId="5018CC0D" w:rsidR="00DB309F" w:rsidRPr="007F6A5E" w:rsidRDefault="00DB309F" w:rsidP="00DB309F">
      <w:pPr>
        <w:pStyle w:val="Kop4"/>
      </w:pPr>
      <w:bookmarkStart w:id="90" w:name="_Modelen"/>
      <w:bookmarkEnd w:id="90"/>
      <w:r>
        <w:t>Model</w:t>
      </w:r>
      <w:r w:rsidR="008F48C0">
        <w:t>l</w:t>
      </w:r>
      <w:r>
        <w:t>en</w:t>
      </w:r>
    </w:p>
    <w:p w14:paraId="5DC25951" w14:textId="77777777" w:rsidR="00DB309F" w:rsidRDefault="00DB309F" w:rsidP="00DB309F">
      <w:pPr>
        <w:pStyle w:val="Opsomming1"/>
        <w:numPr>
          <w:ilvl w:val="0"/>
          <w:numId w:val="3"/>
        </w:numPr>
      </w:pPr>
      <w:r>
        <w:t>Schetsen, schema's, flowcharts, werktekeningen en recepten</w:t>
      </w:r>
    </w:p>
    <w:p w14:paraId="03E95857" w14:textId="77777777" w:rsidR="00DB309F" w:rsidRDefault="00DB309F" w:rsidP="00DB309F">
      <w:pPr>
        <w:pStyle w:val="Opsomming1"/>
        <w:numPr>
          <w:ilvl w:val="0"/>
          <w:numId w:val="3"/>
        </w:numPr>
      </w:pPr>
      <w:r>
        <w:t>Schaalmodellen, (digitale) 2D- en 3D-modellen</w:t>
      </w:r>
    </w:p>
    <w:p w14:paraId="29EEA1E7" w14:textId="77777777" w:rsidR="00DB309F" w:rsidRDefault="00DB309F" w:rsidP="00DB309F">
      <w:pPr>
        <w:pStyle w:val="Opsomming1"/>
        <w:numPr>
          <w:ilvl w:val="0"/>
          <w:numId w:val="3"/>
        </w:numPr>
      </w:pPr>
      <w:r>
        <w:t>Prototypes</w:t>
      </w:r>
    </w:p>
    <w:p w14:paraId="3B32575A" w14:textId="1DB77451" w:rsidR="00DB309F" w:rsidRPr="001332B5" w:rsidRDefault="00DB309F" w:rsidP="00480738">
      <w:pPr>
        <w:pStyle w:val="Opsomming1"/>
        <w:numPr>
          <w:ilvl w:val="0"/>
          <w:numId w:val="3"/>
        </w:numPr>
      </w:pPr>
      <w:r>
        <w:t xml:space="preserve">Wiskundige modellen </w:t>
      </w:r>
    </w:p>
    <w:p w14:paraId="154DF91B" w14:textId="77777777" w:rsidR="00DB309F" w:rsidRDefault="00DB309F" w:rsidP="00DB309F">
      <w:pPr>
        <w:pStyle w:val="Kop1"/>
      </w:pPr>
      <w:bookmarkStart w:id="91" w:name="_Toc65156284"/>
      <w:r>
        <w:t>Basisuitrusting</w:t>
      </w:r>
      <w:bookmarkEnd w:id="91"/>
    </w:p>
    <w:p w14:paraId="6B5A3961" w14:textId="77777777" w:rsidR="00DB309F" w:rsidRDefault="00DB309F" w:rsidP="00DB309F">
      <w:r w:rsidRPr="00403394">
        <w:t>Basisuitrusting verwijst naar de infrastructuur en het (didactisch) materiaal die beschikbaar moeten zijn voor de realisatie van de leerplandoelen</w:t>
      </w:r>
      <w:r>
        <w:t>.</w:t>
      </w:r>
    </w:p>
    <w:p w14:paraId="726C9FE7" w14:textId="77777777" w:rsidR="00DB309F" w:rsidRDefault="00DB309F" w:rsidP="00DB309F">
      <w:pPr>
        <w:pStyle w:val="Kop2"/>
      </w:pPr>
      <w:bookmarkStart w:id="92" w:name="_Toc65156285"/>
      <w:r>
        <w:t>Infrastructuur</w:t>
      </w:r>
      <w:bookmarkEnd w:id="92"/>
    </w:p>
    <w:p w14:paraId="6A290ADE" w14:textId="77777777" w:rsidR="00C050C4" w:rsidRDefault="00C050C4" w:rsidP="00C050C4">
      <w:r w:rsidRPr="00403394">
        <w:t>Om de leerplandoelen te realiseren dient de school minimaal de hierna beschreven infrastructuur en materiële en didactische uitrusting ter beschikking te stellen die beantwoordt aan de reglementaire eisen op het vlak van veiligheid, gezondheid, hygiëne, ergonomie en milieu. We adviseren de school om de grootte van de klasgroep en de beschikbare infrastructuur en uitrusting op elkaar af te stemmen</w:t>
      </w:r>
      <w:r>
        <w:t>.</w:t>
      </w:r>
    </w:p>
    <w:p w14:paraId="4392C5E2" w14:textId="77777777" w:rsidR="00C050C4" w:rsidRDefault="00C050C4" w:rsidP="00C050C4">
      <w:r w:rsidRPr="00497520">
        <w:t>Om kennis en vaardigheden geïntegreerd aan te reiken en het procesmatig werken te versterken is een goed uitgerust competentiecentrum noodzakelijk waarbij de ruimte voor het aanleren van vaardigheden en het instructielokaal één geheel vormen of dicht bij elkaar gelegen zijn</w:t>
      </w:r>
      <w:r>
        <w:t>.</w:t>
      </w:r>
    </w:p>
    <w:p w14:paraId="4C3F56A1" w14:textId="15DF0E1F" w:rsidR="00DB309F" w:rsidRDefault="00DB309F" w:rsidP="00DB309F">
      <w:r>
        <w:t xml:space="preserve">Voor elke les een </w:t>
      </w:r>
      <w:r w:rsidR="00606200">
        <w:t>instructielokaal</w:t>
      </w:r>
    </w:p>
    <w:p w14:paraId="34EB461D" w14:textId="77777777" w:rsidR="00DB309F" w:rsidRDefault="00DB309F" w:rsidP="00DB309F">
      <w:pPr>
        <w:pStyle w:val="Opsomming1"/>
        <w:numPr>
          <w:ilvl w:val="0"/>
          <w:numId w:val="3"/>
        </w:numPr>
      </w:pPr>
      <w:r>
        <w:t>met een (draagbare) computer waarop de nodige software en audiovisueel materiaal kwaliteitsvol werkt en die met internet verbonden is;</w:t>
      </w:r>
    </w:p>
    <w:p w14:paraId="40EDA864" w14:textId="77777777" w:rsidR="00DB309F" w:rsidRDefault="00DB309F" w:rsidP="00DB309F">
      <w:pPr>
        <w:pStyle w:val="Opsomming1"/>
        <w:numPr>
          <w:ilvl w:val="0"/>
          <w:numId w:val="3"/>
        </w:numPr>
      </w:pPr>
      <w:r>
        <w:lastRenderedPageBreak/>
        <w:t>met de mogelijkheid om (bewegend beeld) kwaliteitsvol te projecteren;</w:t>
      </w:r>
    </w:p>
    <w:p w14:paraId="7861E6B5" w14:textId="77777777" w:rsidR="00DB309F" w:rsidRDefault="00DB309F" w:rsidP="00DB309F">
      <w:pPr>
        <w:pStyle w:val="Opsomming1"/>
        <w:numPr>
          <w:ilvl w:val="0"/>
          <w:numId w:val="3"/>
        </w:numPr>
      </w:pPr>
      <w:r>
        <w:t>met de mogelijkheid om geluid kwaliteitsvol weer te geven;</w:t>
      </w:r>
    </w:p>
    <w:p w14:paraId="5EDC9A8C" w14:textId="77777777" w:rsidR="00DB309F" w:rsidRDefault="00DB309F" w:rsidP="00DB309F">
      <w:pPr>
        <w:pStyle w:val="Opsomming1"/>
        <w:numPr>
          <w:ilvl w:val="0"/>
          <w:numId w:val="3"/>
        </w:numPr>
      </w:pPr>
      <w:r>
        <w:t>met de mogelijkheid om draadloos internet te raadplegen met een aanvaardbare snelheid.</w:t>
      </w:r>
    </w:p>
    <w:p w14:paraId="1F1DE4DF" w14:textId="5FA7EC70" w:rsidR="00DB309F" w:rsidRDefault="00020D6B" w:rsidP="00DB309F">
      <w:pPr>
        <w:pStyle w:val="Kop2"/>
      </w:pPr>
      <w:bookmarkStart w:id="93" w:name="_Toc65156286"/>
      <w:r>
        <w:t xml:space="preserve">Materiaal, toestellen, machines en gereedschappen </w:t>
      </w:r>
      <w:r w:rsidR="00DB309F">
        <w:t>beschikbaar in de infrastructuur</w:t>
      </w:r>
      <w:bookmarkEnd w:id="93"/>
    </w:p>
    <w:p w14:paraId="59B676CC" w14:textId="5F0A8AD1" w:rsidR="00A77316" w:rsidRPr="007871C0" w:rsidRDefault="00AA341F" w:rsidP="00DE4E2A">
      <w:pPr>
        <w:pStyle w:val="Opsomming1"/>
      </w:pPr>
      <w:r w:rsidRPr="007871C0">
        <w:t>D</w:t>
      </w:r>
      <w:r w:rsidR="00A77316" w:rsidRPr="007871C0">
        <w:t>idactische elektrische installatie</w:t>
      </w:r>
      <w:r w:rsidR="00CE786B" w:rsidRPr="007871C0">
        <w:t>:</w:t>
      </w:r>
    </w:p>
    <w:p w14:paraId="4E0A51E3" w14:textId="77777777" w:rsidR="00A77750" w:rsidRPr="007871C0" w:rsidRDefault="00A77750" w:rsidP="00480738">
      <w:pPr>
        <w:pStyle w:val="Opsomming2"/>
      </w:pPr>
      <w:r w:rsidRPr="007871C0">
        <w:t>beveiligingscomponenten;</w:t>
      </w:r>
    </w:p>
    <w:p w14:paraId="7CF44322" w14:textId="77777777" w:rsidR="00A77750" w:rsidRPr="007871C0" w:rsidRDefault="00A77750" w:rsidP="00480738">
      <w:pPr>
        <w:pStyle w:val="Opsomming2"/>
      </w:pPr>
      <w:r w:rsidRPr="007871C0">
        <w:t>enkelpolige contacten;</w:t>
      </w:r>
    </w:p>
    <w:p w14:paraId="41C06F1B" w14:textId="77777777" w:rsidR="00A77750" w:rsidRPr="007871C0" w:rsidRDefault="00A77750" w:rsidP="00480738">
      <w:pPr>
        <w:pStyle w:val="Opsomming2"/>
      </w:pPr>
      <w:r w:rsidRPr="007871C0">
        <w:t>dubbelpolige contacten;</w:t>
      </w:r>
    </w:p>
    <w:p w14:paraId="0E732D1D" w14:textId="77777777" w:rsidR="00A77750" w:rsidRPr="007871C0" w:rsidRDefault="00A77750" w:rsidP="00480738">
      <w:pPr>
        <w:pStyle w:val="Opsomming2"/>
      </w:pPr>
      <w:r w:rsidRPr="007871C0">
        <w:t>wisselcontacten;</w:t>
      </w:r>
    </w:p>
    <w:p w14:paraId="73965DE4" w14:textId="77777777" w:rsidR="00A77750" w:rsidRPr="007871C0" w:rsidRDefault="00A77750" w:rsidP="00480738">
      <w:pPr>
        <w:pStyle w:val="Opsomming2"/>
      </w:pPr>
      <w:r w:rsidRPr="007871C0">
        <w:t>stopcontacten;</w:t>
      </w:r>
    </w:p>
    <w:p w14:paraId="6A9CE20C" w14:textId="77777777" w:rsidR="00A77750" w:rsidRPr="007871C0" w:rsidRDefault="00A77750" w:rsidP="00480738">
      <w:pPr>
        <w:pStyle w:val="Opsomming2"/>
      </w:pPr>
      <w:r w:rsidRPr="007871C0">
        <w:t>thermostaat;</w:t>
      </w:r>
    </w:p>
    <w:p w14:paraId="1F98C7B2" w14:textId="77777777" w:rsidR="00A77750" w:rsidRPr="007871C0" w:rsidRDefault="00A77750" w:rsidP="00480738">
      <w:pPr>
        <w:pStyle w:val="Opsomming2"/>
      </w:pPr>
      <w:r w:rsidRPr="007871C0">
        <w:t>dimmer;</w:t>
      </w:r>
    </w:p>
    <w:p w14:paraId="4331A944" w14:textId="77777777" w:rsidR="00A77750" w:rsidRPr="007871C0" w:rsidRDefault="00A77750" w:rsidP="00480738">
      <w:pPr>
        <w:pStyle w:val="Opsomming2"/>
      </w:pPr>
      <w:r w:rsidRPr="007871C0">
        <w:t>draadloze schakelaar;</w:t>
      </w:r>
    </w:p>
    <w:p w14:paraId="633778FB" w14:textId="77777777" w:rsidR="00A77750" w:rsidRPr="007871C0" w:rsidRDefault="00A77750" w:rsidP="00480738">
      <w:pPr>
        <w:pStyle w:val="Opsomming2"/>
      </w:pPr>
      <w:r w:rsidRPr="007871C0">
        <w:t>(LED-)verlichting;</w:t>
      </w:r>
    </w:p>
    <w:p w14:paraId="622928DF" w14:textId="77777777" w:rsidR="00A77750" w:rsidRPr="007871C0" w:rsidRDefault="00A77750" w:rsidP="00480738">
      <w:pPr>
        <w:pStyle w:val="Opsomming2"/>
      </w:pPr>
      <w:r w:rsidRPr="007871C0">
        <w:t>elektromotor;</w:t>
      </w:r>
    </w:p>
    <w:p w14:paraId="6011DE3C" w14:textId="77777777" w:rsidR="00A77750" w:rsidRPr="007871C0" w:rsidRDefault="00A77750" w:rsidP="00480738">
      <w:pPr>
        <w:pStyle w:val="Opsomming2"/>
      </w:pPr>
      <w:r w:rsidRPr="007871C0">
        <w:t>transformator;</w:t>
      </w:r>
    </w:p>
    <w:p w14:paraId="28877ADE" w14:textId="77777777" w:rsidR="00A77750" w:rsidRPr="007871C0" w:rsidRDefault="00A77750" w:rsidP="00480738">
      <w:pPr>
        <w:pStyle w:val="Opsomming2"/>
      </w:pPr>
      <w:r w:rsidRPr="007871C0">
        <w:t>relais;</w:t>
      </w:r>
    </w:p>
    <w:p w14:paraId="70814CAB" w14:textId="77777777" w:rsidR="00A77750" w:rsidRPr="007871C0" w:rsidRDefault="00A77750" w:rsidP="00480738">
      <w:pPr>
        <w:pStyle w:val="Opsomming2"/>
      </w:pPr>
      <w:r w:rsidRPr="007871C0">
        <w:t>contactoren;</w:t>
      </w:r>
    </w:p>
    <w:p w14:paraId="2B673AE7" w14:textId="77777777" w:rsidR="00A77750" w:rsidRPr="007871C0" w:rsidRDefault="00A77750" w:rsidP="00480738">
      <w:pPr>
        <w:pStyle w:val="Opsomming2"/>
      </w:pPr>
      <w:r w:rsidRPr="007871C0">
        <w:t>impulsrelais;</w:t>
      </w:r>
    </w:p>
    <w:p w14:paraId="324B7048" w14:textId="77777777" w:rsidR="00A77750" w:rsidRPr="007871C0" w:rsidRDefault="00A77750" w:rsidP="00480738">
      <w:pPr>
        <w:pStyle w:val="Opsomming2"/>
      </w:pPr>
      <w:r w:rsidRPr="007871C0">
        <w:t>mini-PLC;</w:t>
      </w:r>
    </w:p>
    <w:p w14:paraId="131F551F" w14:textId="77777777" w:rsidR="00A77750" w:rsidRPr="007871C0" w:rsidRDefault="00A77750" w:rsidP="00480738">
      <w:pPr>
        <w:pStyle w:val="Opsomming2"/>
      </w:pPr>
      <w:r w:rsidRPr="007871C0">
        <w:t>draden en kabels;</w:t>
      </w:r>
    </w:p>
    <w:p w14:paraId="34114D5F" w14:textId="77777777" w:rsidR="00A77750" w:rsidRPr="007871C0" w:rsidRDefault="00A77750" w:rsidP="00480738">
      <w:pPr>
        <w:pStyle w:val="Opsomming2"/>
      </w:pPr>
      <w:r w:rsidRPr="007871C0">
        <w:t>kabelwartels en bevestigingsmateriaal;</w:t>
      </w:r>
    </w:p>
    <w:p w14:paraId="16D1F774" w14:textId="77777777" w:rsidR="00A77750" w:rsidRPr="007871C0" w:rsidRDefault="00A77750" w:rsidP="00480738">
      <w:pPr>
        <w:pStyle w:val="Opsomming2"/>
      </w:pPr>
      <w:r w:rsidRPr="007871C0">
        <w:t>dozen, buizen en kanalisaties;</w:t>
      </w:r>
    </w:p>
    <w:p w14:paraId="69BC54DC" w14:textId="2BE5CA11" w:rsidR="00A77750" w:rsidRPr="007871C0" w:rsidRDefault="00A77750" w:rsidP="00480738">
      <w:pPr>
        <w:pStyle w:val="Opsomming2"/>
      </w:pPr>
      <w:r w:rsidRPr="007871C0">
        <w:t>componenten van de aardingsinstallatie.</w:t>
      </w:r>
    </w:p>
    <w:p w14:paraId="6F3C9C17" w14:textId="3DBEE2AB" w:rsidR="008C4410" w:rsidRPr="007871C0" w:rsidRDefault="00AA341F" w:rsidP="00DE4E2A">
      <w:pPr>
        <w:pStyle w:val="Opsomming1"/>
      </w:pPr>
      <w:r w:rsidRPr="007871C0">
        <w:t>D</w:t>
      </w:r>
      <w:r w:rsidR="008C4410" w:rsidRPr="007871C0">
        <w:t>idactische elektropneumatische installatie</w:t>
      </w:r>
      <w:r w:rsidR="00CE786B" w:rsidRPr="007871C0">
        <w:t>:</w:t>
      </w:r>
    </w:p>
    <w:p w14:paraId="06DBF11F" w14:textId="77777777" w:rsidR="0035574A" w:rsidRPr="007871C0" w:rsidRDefault="0035574A" w:rsidP="00480738">
      <w:pPr>
        <w:pStyle w:val="Opsomming2"/>
      </w:pPr>
      <w:r w:rsidRPr="007871C0">
        <w:t>ventielen;</w:t>
      </w:r>
    </w:p>
    <w:p w14:paraId="3EBDE1D7" w14:textId="77777777" w:rsidR="0035574A" w:rsidRPr="007871C0" w:rsidRDefault="0035574A" w:rsidP="00480738">
      <w:pPr>
        <w:pStyle w:val="Opsomming2"/>
      </w:pPr>
      <w:r w:rsidRPr="007871C0">
        <w:t>cilinders;</w:t>
      </w:r>
    </w:p>
    <w:p w14:paraId="158DDC0F" w14:textId="77777777" w:rsidR="0035574A" w:rsidRPr="007871C0" w:rsidRDefault="0035574A" w:rsidP="00480738">
      <w:pPr>
        <w:pStyle w:val="Opsomming2"/>
      </w:pPr>
      <w:r w:rsidRPr="007871C0">
        <w:t>diverse leidingen;</w:t>
      </w:r>
    </w:p>
    <w:p w14:paraId="43073729" w14:textId="4C17CF4B" w:rsidR="0035574A" w:rsidRPr="007871C0" w:rsidRDefault="0035574A" w:rsidP="00480738">
      <w:pPr>
        <w:pStyle w:val="Opsomming2"/>
      </w:pPr>
      <w:r w:rsidRPr="007871C0">
        <w:t>bedienings- en schakelcomponenten.</w:t>
      </w:r>
    </w:p>
    <w:p w14:paraId="40888464" w14:textId="21F612F5" w:rsidR="0026749B" w:rsidRPr="007871C0" w:rsidRDefault="0026749B" w:rsidP="0026749B">
      <w:pPr>
        <w:pStyle w:val="Opsomming1"/>
      </w:pPr>
      <w:r w:rsidRPr="007871C0">
        <w:t>Diverse microcontrollers of mini-plc’s</w:t>
      </w:r>
    </w:p>
    <w:p w14:paraId="46EAF177" w14:textId="7841F813" w:rsidR="0026749B" w:rsidRPr="007871C0" w:rsidRDefault="0026749B" w:rsidP="0026749B">
      <w:pPr>
        <w:pStyle w:val="Opsomming1"/>
      </w:pPr>
      <w:r w:rsidRPr="007871C0">
        <w:t>Diverse actuatoren en sensoren</w:t>
      </w:r>
    </w:p>
    <w:p w14:paraId="71793C0D" w14:textId="41471FEF" w:rsidR="00DB309F" w:rsidRPr="007871C0" w:rsidRDefault="00DB309F" w:rsidP="00DE4E2A">
      <w:pPr>
        <w:pStyle w:val="Opsomming1"/>
      </w:pPr>
      <w:r w:rsidRPr="007871C0">
        <w:t>Machines/apparaten/toestellen</w:t>
      </w:r>
      <w:r w:rsidR="00F71B4A" w:rsidRPr="007871C0">
        <w:t>:</w:t>
      </w:r>
    </w:p>
    <w:p w14:paraId="2589B2B0" w14:textId="48783E3F" w:rsidR="00655C5C" w:rsidRPr="007871C0" w:rsidRDefault="00C751D8" w:rsidP="00DE4E2A">
      <w:pPr>
        <w:pStyle w:val="Opsomming2"/>
      </w:pPr>
      <w:r w:rsidRPr="007871C0">
        <w:t>a</w:t>
      </w:r>
      <w:r w:rsidR="00655C5C" w:rsidRPr="007871C0">
        <w:t>ccu boor-schroefmachine en toebehoren</w:t>
      </w:r>
      <w:r w:rsidR="0035574A" w:rsidRPr="007871C0">
        <w:t>;</w:t>
      </w:r>
    </w:p>
    <w:p w14:paraId="78B0D121" w14:textId="47F8DF90" w:rsidR="00C751D8" w:rsidRPr="007871C0" w:rsidRDefault="00C751D8" w:rsidP="00DE4E2A">
      <w:pPr>
        <w:pStyle w:val="Opsomming2"/>
      </w:pPr>
      <w:r w:rsidRPr="007871C0">
        <w:t>voedingsbron</w:t>
      </w:r>
      <w:r w:rsidR="0035574A" w:rsidRPr="007871C0">
        <w:t>.</w:t>
      </w:r>
    </w:p>
    <w:p w14:paraId="025D1A93" w14:textId="60A0DA7B" w:rsidR="00DB309F" w:rsidRPr="007871C0" w:rsidRDefault="00DB309F" w:rsidP="00DE4E2A">
      <w:pPr>
        <w:pStyle w:val="Opsomming1"/>
      </w:pPr>
      <w:r w:rsidRPr="007871C0">
        <w:t>Grondstoffen</w:t>
      </w:r>
      <w:r w:rsidR="00F71B4A" w:rsidRPr="007871C0">
        <w:t>:</w:t>
      </w:r>
    </w:p>
    <w:p w14:paraId="48D1259C" w14:textId="31A567A3" w:rsidR="00DB309F" w:rsidRPr="007871C0" w:rsidRDefault="00DB309F" w:rsidP="00DE4E2A">
      <w:pPr>
        <w:pStyle w:val="Opsomming2"/>
      </w:pPr>
      <w:r w:rsidRPr="007871C0">
        <w:t>diverse moeren en bouten</w:t>
      </w:r>
      <w:r w:rsidR="0035574A" w:rsidRPr="007871C0">
        <w:t>;</w:t>
      </w:r>
    </w:p>
    <w:p w14:paraId="0863DE25" w14:textId="3185A744" w:rsidR="00DB309F" w:rsidRPr="007871C0" w:rsidRDefault="00DB309F" w:rsidP="00DE4E2A">
      <w:pPr>
        <w:pStyle w:val="Opsomming2"/>
      </w:pPr>
      <w:r w:rsidRPr="007871C0">
        <w:t>diverse borgingen</w:t>
      </w:r>
      <w:r w:rsidR="0035574A" w:rsidRPr="007871C0">
        <w:t>.</w:t>
      </w:r>
    </w:p>
    <w:p w14:paraId="7A4DF89F" w14:textId="15EA858A" w:rsidR="00DB309F" w:rsidRPr="007871C0" w:rsidRDefault="00DB309F" w:rsidP="00DE4E2A">
      <w:pPr>
        <w:pStyle w:val="Opsomming1"/>
      </w:pPr>
      <w:r w:rsidRPr="007871C0">
        <w:t>Klein gereedschap</w:t>
      </w:r>
      <w:r w:rsidR="00F71B4A" w:rsidRPr="007871C0">
        <w:t>:</w:t>
      </w:r>
    </w:p>
    <w:p w14:paraId="0BAA91B5" w14:textId="15D6DE27" w:rsidR="00DB309F" w:rsidRPr="007871C0" w:rsidRDefault="00DB309F" w:rsidP="00DE4E2A">
      <w:pPr>
        <w:pStyle w:val="Opsomming2"/>
      </w:pPr>
      <w:r w:rsidRPr="007871C0">
        <w:t>om borgingen te (de)monteren</w:t>
      </w:r>
      <w:r w:rsidR="0035574A" w:rsidRPr="007871C0">
        <w:t>;</w:t>
      </w:r>
    </w:p>
    <w:p w14:paraId="29A49164" w14:textId="03181F9D" w:rsidR="00DB309F" w:rsidRPr="007871C0" w:rsidRDefault="00B27BC5" w:rsidP="00DE4E2A">
      <w:pPr>
        <w:pStyle w:val="Opsomming2"/>
      </w:pPr>
      <w:r w:rsidRPr="007871C0">
        <w:t xml:space="preserve">diverse </w:t>
      </w:r>
      <w:r w:rsidR="00DB309F" w:rsidRPr="007871C0">
        <w:t>schroevendraaiers</w:t>
      </w:r>
      <w:r w:rsidR="0035574A" w:rsidRPr="007871C0">
        <w:t>;</w:t>
      </w:r>
    </w:p>
    <w:p w14:paraId="1B1445C8" w14:textId="4F8188C0" w:rsidR="00B27BC5" w:rsidRPr="007871C0" w:rsidRDefault="00B27BC5" w:rsidP="00DE4E2A">
      <w:pPr>
        <w:pStyle w:val="Opsomming2"/>
      </w:pPr>
      <w:r w:rsidRPr="007871C0">
        <w:t>diverse inbussleutels</w:t>
      </w:r>
      <w:r w:rsidR="0028299F" w:rsidRPr="007871C0">
        <w:t xml:space="preserve"> en bits</w:t>
      </w:r>
      <w:r w:rsidR="0035574A" w:rsidRPr="007871C0">
        <w:t>;</w:t>
      </w:r>
    </w:p>
    <w:p w14:paraId="296A6B7E" w14:textId="376808DE" w:rsidR="00DB309F" w:rsidRPr="007871C0" w:rsidRDefault="00DB309F" w:rsidP="00DE4E2A">
      <w:pPr>
        <w:pStyle w:val="Opsomming2"/>
      </w:pPr>
      <w:r w:rsidRPr="007871C0">
        <w:lastRenderedPageBreak/>
        <w:t>steek</w:t>
      </w:r>
      <w:r w:rsidR="00B27BC5" w:rsidRPr="007871C0">
        <w:t>- en ring</w:t>
      </w:r>
      <w:r w:rsidRPr="007871C0">
        <w:t>sleutels</w:t>
      </w:r>
      <w:r w:rsidR="0035574A" w:rsidRPr="007871C0">
        <w:t>;</w:t>
      </w:r>
    </w:p>
    <w:p w14:paraId="69F96370" w14:textId="2D28F255" w:rsidR="00DB309F" w:rsidRPr="007871C0" w:rsidRDefault="00DB309F" w:rsidP="00DE4E2A">
      <w:pPr>
        <w:pStyle w:val="Opsomming2"/>
      </w:pPr>
      <w:r w:rsidRPr="007871C0">
        <w:t>dopsleutels</w:t>
      </w:r>
      <w:r w:rsidR="0035574A" w:rsidRPr="007871C0">
        <w:t>;</w:t>
      </w:r>
    </w:p>
    <w:p w14:paraId="64646D9A" w14:textId="16E57DE0" w:rsidR="00C7638A" w:rsidRPr="007871C0" w:rsidRDefault="00C7638A" w:rsidP="00DE4E2A">
      <w:pPr>
        <w:pStyle w:val="Opsomming2"/>
      </w:pPr>
      <w:r w:rsidRPr="007871C0">
        <w:t>momentsleutel</w:t>
      </w:r>
      <w:r w:rsidR="0035574A" w:rsidRPr="007871C0">
        <w:t>.</w:t>
      </w:r>
    </w:p>
    <w:p w14:paraId="1F68B913" w14:textId="6111C557" w:rsidR="00DB309F" w:rsidRPr="007871C0" w:rsidRDefault="00DB309F" w:rsidP="00DE4E2A">
      <w:pPr>
        <w:pStyle w:val="Opsomming1"/>
      </w:pPr>
      <w:r w:rsidRPr="007871C0">
        <w:t>Meettoestellen</w:t>
      </w:r>
      <w:r w:rsidR="00F71B4A" w:rsidRPr="007871C0">
        <w:t>:</w:t>
      </w:r>
    </w:p>
    <w:p w14:paraId="0F90CB46" w14:textId="6F152B59" w:rsidR="00DB309F" w:rsidRPr="007871C0" w:rsidRDefault="0035574A" w:rsidP="00DE4E2A">
      <w:pPr>
        <w:pStyle w:val="Opsomming2"/>
      </w:pPr>
      <w:r w:rsidRPr="007871C0">
        <w:t>s</w:t>
      </w:r>
      <w:r w:rsidR="00DB309F" w:rsidRPr="007871C0">
        <w:t>chuifmaat</w:t>
      </w:r>
      <w:r w:rsidRPr="007871C0">
        <w:t>;</w:t>
      </w:r>
    </w:p>
    <w:p w14:paraId="40D2E6D7" w14:textId="7E83D1CB" w:rsidR="00DB309F" w:rsidRPr="007871C0" w:rsidRDefault="00DB309F" w:rsidP="00DE4E2A">
      <w:pPr>
        <w:pStyle w:val="Opsomming2"/>
      </w:pPr>
      <w:r w:rsidRPr="007871C0">
        <w:t>meetlat</w:t>
      </w:r>
      <w:r w:rsidR="0035574A" w:rsidRPr="007871C0">
        <w:t>;</w:t>
      </w:r>
    </w:p>
    <w:p w14:paraId="2BCE572E" w14:textId="52D791FD" w:rsidR="00B94818" w:rsidRPr="007871C0" w:rsidRDefault="00DB309F" w:rsidP="00DE4E2A">
      <w:pPr>
        <w:pStyle w:val="Opsomming2"/>
      </w:pPr>
      <w:r w:rsidRPr="007871C0">
        <w:t>manometer</w:t>
      </w:r>
      <w:r w:rsidR="00542FDE" w:rsidRPr="007871C0">
        <w:t>.</w:t>
      </w:r>
    </w:p>
    <w:p w14:paraId="030EA371" w14:textId="01CC7C04" w:rsidR="00A70FBA" w:rsidRPr="007871C0" w:rsidRDefault="00A70FBA" w:rsidP="00542FDE">
      <w:pPr>
        <w:pStyle w:val="Opsomming1"/>
      </w:pPr>
      <w:r w:rsidRPr="007871C0">
        <w:t>Persoonlijke en collectieve beschermingsmiddelen</w:t>
      </w:r>
      <w:r w:rsidR="00F71B4A" w:rsidRPr="007871C0">
        <w:t>:</w:t>
      </w:r>
    </w:p>
    <w:p w14:paraId="5D612542" w14:textId="2E669320" w:rsidR="00DB309F" w:rsidRPr="007871C0" w:rsidRDefault="004D344F" w:rsidP="00DE4E2A">
      <w:pPr>
        <w:pStyle w:val="Opsomming2"/>
      </w:pPr>
      <w:r w:rsidRPr="007871C0">
        <w:t>vergrede</w:t>
      </w:r>
      <w:r w:rsidR="007E0179" w:rsidRPr="007871C0">
        <w:t>lingsystemen voor elektrische en elektropneumatische toepassingen</w:t>
      </w:r>
      <w:r w:rsidR="00AF6001" w:rsidRPr="007871C0">
        <w:t xml:space="preserve"> (Lo</w:t>
      </w:r>
      <w:r w:rsidR="004C2C5F" w:rsidRPr="007871C0">
        <w:t>toto)</w:t>
      </w:r>
      <w:r w:rsidR="007909B7" w:rsidRPr="007871C0">
        <w:t>;</w:t>
      </w:r>
    </w:p>
    <w:p w14:paraId="2F276200" w14:textId="295723C1" w:rsidR="007E0179" w:rsidRPr="007871C0" w:rsidRDefault="007909B7" w:rsidP="00DE4E2A">
      <w:pPr>
        <w:pStyle w:val="Opsomming2"/>
      </w:pPr>
      <w:r w:rsidRPr="007871C0">
        <w:t>V</w:t>
      </w:r>
      <w:r w:rsidR="00EE026A" w:rsidRPr="007871C0">
        <w:t>eiligheidshandschoenen</w:t>
      </w:r>
      <w:r w:rsidRPr="007871C0">
        <w:t>.</w:t>
      </w:r>
    </w:p>
    <w:p w14:paraId="72DF4298" w14:textId="77777777" w:rsidR="00DB309F" w:rsidRPr="007871C0" w:rsidRDefault="00DB309F" w:rsidP="00ED2AC5">
      <w:r w:rsidRPr="007871C0">
        <w:t>Het aanwezige materiaal is voldoende voor de grootte van de klasgroep.</w:t>
      </w:r>
    </w:p>
    <w:p w14:paraId="7A0AB774" w14:textId="7937759C" w:rsidR="00DB309F" w:rsidRDefault="00DB309F" w:rsidP="00DB309F">
      <w:pPr>
        <w:pStyle w:val="Kop2"/>
      </w:pPr>
      <w:bookmarkStart w:id="94" w:name="_Toc65156287"/>
      <w:r>
        <w:t>Materiaal</w:t>
      </w:r>
      <w:r w:rsidR="004F2DD9">
        <w:t xml:space="preserve"> en gereedschappen</w:t>
      </w:r>
      <w:r>
        <w:t xml:space="preserve"> waarover elke leerling moet beschikken</w:t>
      </w:r>
      <w:bookmarkEnd w:id="94"/>
    </w:p>
    <w:p w14:paraId="4C6950F5" w14:textId="77777777" w:rsidR="001530A4" w:rsidRPr="003A3DC2" w:rsidRDefault="001530A4" w:rsidP="001530A4">
      <w:r w:rsidRPr="00E72789">
        <w:t xml:space="preserve">Om de leerplandoelen te realiseren beschikt elke leerling minimaal over onderstaand materiaal. De school bespreekt in de schoolraad wie (de school of de leerling) voor dat materiaal zorgt. </w:t>
      </w:r>
      <w:r>
        <w:t>D</w:t>
      </w:r>
      <w:r w:rsidRPr="003A3DC2">
        <w:t>e school houdt daarbij uitdrukkelijk rekening met gelijke kansen voor alle leerlinge</w:t>
      </w:r>
      <w:r>
        <w:t>n.</w:t>
      </w:r>
    </w:p>
    <w:p w14:paraId="416D6B65" w14:textId="59B011EC" w:rsidR="00DB309F" w:rsidRPr="001530A4" w:rsidRDefault="00DB309F" w:rsidP="00DE4E2A">
      <w:pPr>
        <w:pStyle w:val="Opsomming1"/>
      </w:pPr>
      <w:r w:rsidRPr="001530A4">
        <w:t>Meettoestellen</w:t>
      </w:r>
      <w:r w:rsidR="009175B1" w:rsidRPr="001530A4">
        <w:t>:</w:t>
      </w:r>
    </w:p>
    <w:p w14:paraId="16319260" w14:textId="4B4CDD97" w:rsidR="00DB309F" w:rsidRPr="001530A4" w:rsidRDefault="007909B7" w:rsidP="00DE4E2A">
      <w:pPr>
        <w:pStyle w:val="Opsomming2"/>
      </w:pPr>
      <w:r w:rsidRPr="001530A4">
        <w:t>m</w:t>
      </w:r>
      <w:r w:rsidR="00DB309F" w:rsidRPr="001530A4">
        <w:t>ultimeter</w:t>
      </w:r>
      <w:r w:rsidRPr="001530A4">
        <w:t>.</w:t>
      </w:r>
    </w:p>
    <w:p w14:paraId="06C9346F" w14:textId="52AC6ADE" w:rsidR="00DB309F" w:rsidRPr="001530A4" w:rsidRDefault="00DB309F" w:rsidP="00DE4E2A">
      <w:pPr>
        <w:pStyle w:val="Opsomming1"/>
      </w:pPr>
      <w:r w:rsidRPr="001530A4">
        <w:t>Informatie- en communicatiemedia</w:t>
      </w:r>
      <w:r w:rsidR="009175B1" w:rsidRPr="001530A4">
        <w:t>:</w:t>
      </w:r>
    </w:p>
    <w:p w14:paraId="6FED4BB5" w14:textId="5EDDD992" w:rsidR="00DB309F" w:rsidRPr="001530A4" w:rsidRDefault="007909B7" w:rsidP="00DE4E2A">
      <w:pPr>
        <w:pStyle w:val="Opsomming2"/>
      </w:pPr>
      <w:r w:rsidRPr="001530A4">
        <w:t>t</w:t>
      </w:r>
      <w:r w:rsidR="00DB309F" w:rsidRPr="001530A4">
        <w:t>ekensoftware</w:t>
      </w:r>
      <w:r w:rsidRPr="001530A4">
        <w:t>;</w:t>
      </w:r>
    </w:p>
    <w:p w14:paraId="6F7323C6" w14:textId="436DE0EE" w:rsidR="00DB309F" w:rsidRPr="001530A4" w:rsidRDefault="00DB309F" w:rsidP="00DE4E2A">
      <w:pPr>
        <w:pStyle w:val="Opsomming2"/>
      </w:pPr>
      <w:r w:rsidRPr="001530A4">
        <w:t>simulatiesoftware</w:t>
      </w:r>
      <w:r w:rsidR="007909B7" w:rsidRPr="001530A4">
        <w:t>.</w:t>
      </w:r>
    </w:p>
    <w:p w14:paraId="2F304503" w14:textId="3B8CA236" w:rsidR="00DB309F" w:rsidRPr="001530A4" w:rsidRDefault="00DB309F" w:rsidP="00DE4E2A">
      <w:pPr>
        <w:pStyle w:val="Opsomming1"/>
      </w:pPr>
      <w:r w:rsidRPr="001530A4">
        <w:t>Persoonlijke en collectieve beschermingsmiddelen</w:t>
      </w:r>
      <w:r w:rsidR="009175B1" w:rsidRPr="001530A4">
        <w:t>:</w:t>
      </w:r>
    </w:p>
    <w:p w14:paraId="69D45516" w14:textId="7FF0AF92" w:rsidR="00DB309F" w:rsidRPr="001530A4" w:rsidRDefault="007909B7" w:rsidP="00DE4E2A">
      <w:pPr>
        <w:pStyle w:val="Opsomming2"/>
      </w:pPr>
      <w:r w:rsidRPr="001530A4">
        <w:t>g</w:t>
      </w:r>
      <w:r w:rsidR="00B27BC5" w:rsidRPr="001530A4">
        <w:t>ehoorbescherming</w:t>
      </w:r>
      <w:r w:rsidRPr="001530A4">
        <w:t>;</w:t>
      </w:r>
    </w:p>
    <w:p w14:paraId="11D11465" w14:textId="03B48B30" w:rsidR="00DB309F" w:rsidRPr="001530A4" w:rsidRDefault="00DB309F" w:rsidP="00DE4E2A">
      <w:pPr>
        <w:pStyle w:val="Opsomming2"/>
      </w:pPr>
      <w:r w:rsidRPr="001530A4">
        <w:t>werkkledij</w:t>
      </w:r>
      <w:r w:rsidR="007909B7" w:rsidRPr="001530A4">
        <w:t>;</w:t>
      </w:r>
    </w:p>
    <w:p w14:paraId="1D0833A5" w14:textId="4F8C65B4" w:rsidR="00DB309F" w:rsidRPr="001530A4" w:rsidRDefault="00DB309F" w:rsidP="00DE4E2A">
      <w:pPr>
        <w:pStyle w:val="Opsomming2"/>
      </w:pPr>
      <w:r w:rsidRPr="001530A4">
        <w:t>veiligheidsbril</w:t>
      </w:r>
      <w:r w:rsidR="007909B7" w:rsidRPr="001530A4">
        <w:t>;</w:t>
      </w:r>
    </w:p>
    <w:p w14:paraId="3292DB62" w14:textId="4447935D" w:rsidR="00DB309F" w:rsidRPr="001530A4" w:rsidRDefault="00DB309F" w:rsidP="00480738">
      <w:pPr>
        <w:pStyle w:val="Opsomming2"/>
      </w:pPr>
      <w:r w:rsidRPr="001530A4">
        <w:t>veiligheidsschoenen</w:t>
      </w:r>
      <w:r w:rsidR="007909B7" w:rsidRPr="001530A4">
        <w:t>.</w:t>
      </w:r>
    </w:p>
    <w:p w14:paraId="46F70243" w14:textId="11BEDF3F" w:rsidR="00DB309F" w:rsidRDefault="00DB309F" w:rsidP="00DB309F">
      <w:pPr>
        <w:pStyle w:val="Kop1"/>
      </w:pPr>
      <w:bookmarkStart w:id="95" w:name="_Toc65156288"/>
      <w:bookmarkStart w:id="96" w:name="_Toc56172877"/>
      <w:r>
        <w:t>Concordantie</w:t>
      </w:r>
      <w:bookmarkEnd w:id="95"/>
      <w:r>
        <w:t xml:space="preserve"> </w:t>
      </w:r>
      <w:bookmarkEnd w:id="96"/>
    </w:p>
    <w:p w14:paraId="27FA2521" w14:textId="24D63512" w:rsidR="005375D6" w:rsidRDefault="005375D6" w:rsidP="003D320A"/>
    <w:p w14:paraId="1E6B9F83" w14:textId="77777777" w:rsidR="00136B0E" w:rsidRDefault="00136B0E" w:rsidP="003D320A">
      <w:pPr>
        <w:sectPr w:rsidR="00136B0E" w:rsidSect="00DF29FA">
          <w:type w:val="oddPage"/>
          <w:pgSz w:w="11906" w:h="16838"/>
          <w:pgMar w:top="1134" w:right="1134" w:bottom="1134" w:left="1134" w:header="709" w:footer="397" w:gutter="0"/>
          <w:cols w:space="708"/>
          <w:docGrid w:linePitch="360"/>
        </w:sectPr>
      </w:pPr>
    </w:p>
    <w:p w14:paraId="08DAD460" w14:textId="77777777" w:rsidR="00DB309F" w:rsidRPr="00855F21" w:rsidRDefault="00DB309F" w:rsidP="00DB309F">
      <w:pPr>
        <w:rPr>
          <w:b/>
          <w:color w:val="00B0F0"/>
          <w:sz w:val="32"/>
        </w:rPr>
      </w:pPr>
      <w:r w:rsidRPr="00855F21">
        <w:rPr>
          <w:b/>
          <w:color w:val="00B0F0"/>
          <w:sz w:val="32"/>
        </w:rPr>
        <w:t>Inhoud</w:t>
      </w:r>
    </w:p>
    <w:sdt>
      <w:sdtPr>
        <w:rPr>
          <w:b w:val="0"/>
          <w:sz w:val="22"/>
          <w:lang w:val="nl-NL"/>
        </w:rPr>
        <w:id w:val="1012802980"/>
        <w:docPartObj>
          <w:docPartGallery w:val="Table of Contents"/>
          <w:docPartUnique/>
        </w:docPartObj>
      </w:sdtPr>
      <w:sdtEndPr>
        <w:rPr>
          <w:bCs/>
        </w:rPr>
      </w:sdtEndPr>
      <w:sdtContent>
        <w:p w14:paraId="412521F9" w14:textId="6E29EC2A" w:rsidR="00732878" w:rsidRDefault="00DB309F">
          <w:pPr>
            <w:pStyle w:val="Inhopg1"/>
            <w:rPr>
              <w:rFonts w:eastAsiaTheme="minorEastAsia"/>
              <w:b w:val="0"/>
              <w:noProof/>
              <w:color w:val="auto"/>
              <w:szCs w:val="24"/>
              <w:lang w:eastAsia="nl-NL"/>
            </w:rPr>
          </w:pPr>
          <w:r>
            <w:rPr>
              <w:b w:val="0"/>
              <w:bCs/>
              <w:lang w:val="nl-NL"/>
            </w:rPr>
            <w:fldChar w:fldCharType="begin"/>
          </w:r>
          <w:r>
            <w:rPr>
              <w:b w:val="0"/>
              <w:bCs/>
              <w:lang w:val="nl-NL"/>
            </w:rPr>
            <w:instrText xml:space="preserve"> TOC \o "1-3" \h \z \u </w:instrText>
          </w:r>
          <w:r>
            <w:rPr>
              <w:b w:val="0"/>
              <w:bCs/>
              <w:lang w:val="nl-NL"/>
            </w:rPr>
            <w:fldChar w:fldCharType="separate"/>
          </w:r>
          <w:hyperlink w:anchor="_Toc65156230" w:history="1">
            <w:r w:rsidR="00732878" w:rsidRPr="00413F7E">
              <w:rPr>
                <w:rStyle w:val="Hyperlink"/>
                <w:rFonts w:eastAsia="Times New Roman"/>
                <w:noProof/>
              </w:rPr>
              <w:t>1</w:t>
            </w:r>
            <w:r w:rsidR="00732878">
              <w:rPr>
                <w:rFonts w:eastAsiaTheme="minorEastAsia"/>
                <w:b w:val="0"/>
                <w:noProof/>
                <w:color w:val="auto"/>
                <w:szCs w:val="24"/>
                <w:lang w:eastAsia="nl-NL"/>
              </w:rPr>
              <w:tab/>
            </w:r>
            <w:r w:rsidR="00732878" w:rsidRPr="00413F7E">
              <w:rPr>
                <w:rStyle w:val="Hyperlink"/>
                <w:rFonts w:eastAsia="Times New Roman"/>
                <w:noProof/>
              </w:rPr>
              <w:t>Algemene inleiding</w:t>
            </w:r>
            <w:r w:rsidR="00732878">
              <w:rPr>
                <w:noProof/>
                <w:webHidden/>
              </w:rPr>
              <w:tab/>
            </w:r>
            <w:r w:rsidR="00732878">
              <w:rPr>
                <w:noProof/>
                <w:webHidden/>
              </w:rPr>
              <w:fldChar w:fldCharType="begin"/>
            </w:r>
            <w:r w:rsidR="00732878">
              <w:rPr>
                <w:noProof/>
                <w:webHidden/>
              </w:rPr>
              <w:instrText xml:space="preserve"> PAGEREF _Toc65156230 \h </w:instrText>
            </w:r>
            <w:r w:rsidR="00732878">
              <w:rPr>
                <w:noProof/>
                <w:webHidden/>
              </w:rPr>
            </w:r>
            <w:r w:rsidR="00732878">
              <w:rPr>
                <w:noProof/>
                <w:webHidden/>
              </w:rPr>
              <w:fldChar w:fldCharType="separate"/>
            </w:r>
            <w:r w:rsidR="00732878">
              <w:rPr>
                <w:noProof/>
                <w:webHidden/>
              </w:rPr>
              <w:t>5</w:t>
            </w:r>
            <w:r w:rsidR="00732878">
              <w:rPr>
                <w:noProof/>
                <w:webHidden/>
              </w:rPr>
              <w:fldChar w:fldCharType="end"/>
            </w:r>
          </w:hyperlink>
        </w:p>
        <w:p w14:paraId="489519CF" w14:textId="5809A58C" w:rsidR="00732878" w:rsidRDefault="008A620A">
          <w:pPr>
            <w:pStyle w:val="Inhopg2"/>
            <w:rPr>
              <w:rFonts w:eastAsiaTheme="minorEastAsia"/>
              <w:color w:val="auto"/>
              <w:sz w:val="24"/>
              <w:szCs w:val="24"/>
              <w:lang w:eastAsia="nl-NL"/>
            </w:rPr>
          </w:pPr>
          <w:hyperlink w:anchor="_Toc65156231" w:history="1">
            <w:r w:rsidR="00732878" w:rsidRPr="00413F7E">
              <w:rPr>
                <w:rStyle w:val="Hyperlink"/>
                <w:rFonts w:eastAsia="Times New Roman"/>
              </w:rPr>
              <w:t>1.1</w:t>
            </w:r>
            <w:r w:rsidR="00732878">
              <w:rPr>
                <w:rFonts w:eastAsiaTheme="minorEastAsia"/>
                <w:color w:val="auto"/>
                <w:sz w:val="24"/>
                <w:szCs w:val="24"/>
                <w:lang w:eastAsia="nl-NL"/>
              </w:rPr>
              <w:tab/>
            </w:r>
            <w:r w:rsidR="00732878" w:rsidRPr="00413F7E">
              <w:rPr>
                <w:rStyle w:val="Hyperlink"/>
                <w:rFonts w:eastAsia="Times New Roman"/>
              </w:rPr>
              <w:t>Het leerplanconcept: vijf uitgangspunten</w:t>
            </w:r>
            <w:r w:rsidR="00732878">
              <w:rPr>
                <w:webHidden/>
              </w:rPr>
              <w:tab/>
            </w:r>
            <w:r w:rsidR="00732878">
              <w:rPr>
                <w:webHidden/>
              </w:rPr>
              <w:fldChar w:fldCharType="begin"/>
            </w:r>
            <w:r w:rsidR="00732878">
              <w:rPr>
                <w:webHidden/>
              </w:rPr>
              <w:instrText xml:space="preserve"> PAGEREF _Toc65156231 \h </w:instrText>
            </w:r>
            <w:r w:rsidR="00732878">
              <w:rPr>
                <w:webHidden/>
              </w:rPr>
            </w:r>
            <w:r w:rsidR="00732878">
              <w:rPr>
                <w:webHidden/>
              </w:rPr>
              <w:fldChar w:fldCharType="separate"/>
            </w:r>
            <w:r w:rsidR="00732878">
              <w:rPr>
                <w:webHidden/>
              </w:rPr>
              <w:t>5</w:t>
            </w:r>
            <w:r w:rsidR="00732878">
              <w:rPr>
                <w:webHidden/>
              </w:rPr>
              <w:fldChar w:fldCharType="end"/>
            </w:r>
          </w:hyperlink>
        </w:p>
        <w:p w14:paraId="1B0BF790" w14:textId="11891492" w:rsidR="00732878" w:rsidRDefault="008A620A">
          <w:pPr>
            <w:pStyle w:val="Inhopg2"/>
            <w:rPr>
              <w:rFonts w:eastAsiaTheme="minorEastAsia"/>
              <w:color w:val="auto"/>
              <w:sz w:val="24"/>
              <w:szCs w:val="24"/>
              <w:lang w:eastAsia="nl-NL"/>
            </w:rPr>
          </w:pPr>
          <w:hyperlink w:anchor="_Toc65156232" w:history="1">
            <w:r w:rsidR="00732878" w:rsidRPr="00413F7E">
              <w:rPr>
                <w:rStyle w:val="Hyperlink"/>
                <w:rFonts w:eastAsia="Times New Roman"/>
              </w:rPr>
              <w:t>1.2</w:t>
            </w:r>
            <w:r w:rsidR="00732878">
              <w:rPr>
                <w:rFonts w:eastAsiaTheme="minorEastAsia"/>
                <w:color w:val="auto"/>
                <w:sz w:val="24"/>
                <w:szCs w:val="24"/>
                <w:lang w:eastAsia="nl-NL"/>
              </w:rPr>
              <w:tab/>
            </w:r>
            <w:r w:rsidR="00732878" w:rsidRPr="00413F7E">
              <w:rPr>
                <w:rStyle w:val="Hyperlink"/>
                <w:rFonts w:eastAsia="Times New Roman"/>
              </w:rPr>
              <w:t>De vormingscirkel – de opdracht van secundair onderwijs</w:t>
            </w:r>
            <w:r w:rsidR="00732878">
              <w:rPr>
                <w:webHidden/>
              </w:rPr>
              <w:tab/>
            </w:r>
            <w:r w:rsidR="00732878">
              <w:rPr>
                <w:webHidden/>
              </w:rPr>
              <w:fldChar w:fldCharType="begin"/>
            </w:r>
            <w:r w:rsidR="00732878">
              <w:rPr>
                <w:webHidden/>
              </w:rPr>
              <w:instrText xml:space="preserve"> PAGEREF _Toc65156232 \h </w:instrText>
            </w:r>
            <w:r w:rsidR="00732878">
              <w:rPr>
                <w:webHidden/>
              </w:rPr>
            </w:r>
            <w:r w:rsidR="00732878">
              <w:rPr>
                <w:webHidden/>
              </w:rPr>
              <w:fldChar w:fldCharType="separate"/>
            </w:r>
            <w:r w:rsidR="00732878">
              <w:rPr>
                <w:webHidden/>
              </w:rPr>
              <w:t>5</w:t>
            </w:r>
            <w:r w:rsidR="00732878">
              <w:rPr>
                <w:webHidden/>
              </w:rPr>
              <w:fldChar w:fldCharType="end"/>
            </w:r>
          </w:hyperlink>
        </w:p>
        <w:p w14:paraId="35250F3A" w14:textId="56EC8D34" w:rsidR="00732878" w:rsidRDefault="008A620A">
          <w:pPr>
            <w:pStyle w:val="Inhopg2"/>
            <w:rPr>
              <w:rFonts w:eastAsiaTheme="minorEastAsia"/>
              <w:color w:val="auto"/>
              <w:sz w:val="24"/>
              <w:szCs w:val="24"/>
              <w:lang w:eastAsia="nl-NL"/>
            </w:rPr>
          </w:pPr>
          <w:hyperlink w:anchor="_Toc65156233" w:history="1">
            <w:r w:rsidR="00732878" w:rsidRPr="00413F7E">
              <w:rPr>
                <w:rStyle w:val="Hyperlink"/>
                <w:rFonts w:eastAsia="Times New Roman"/>
              </w:rPr>
              <w:t>1.3</w:t>
            </w:r>
            <w:r w:rsidR="00732878">
              <w:rPr>
                <w:rFonts w:eastAsiaTheme="minorEastAsia"/>
                <w:color w:val="auto"/>
                <w:sz w:val="24"/>
                <w:szCs w:val="24"/>
                <w:lang w:eastAsia="nl-NL"/>
              </w:rPr>
              <w:tab/>
            </w:r>
            <w:r w:rsidR="00732878" w:rsidRPr="00413F7E">
              <w:rPr>
                <w:rStyle w:val="Hyperlink"/>
                <w:rFonts w:eastAsia="Times New Roman"/>
              </w:rPr>
              <w:t>Ruimte voor leraren(teams) en scholen</w:t>
            </w:r>
            <w:r w:rsidR="00732878">
              <w:rPr>
                <w:webHidden/>
              </w:rPr>
              <w:tab/>
            </w:r>
            <w:r w:rsidR="00732878">
              <w:rPr>
                <w:webHidden/>
              </w:rPr>
              <w:fldChar w:fldCharType="begin"/>
            </w:r>
            <w:r w:rsidR="00732878">
              <w:rPr>
                <w:webHidden/>
              </w:rPr>
              <w:instrText xml:space="preserve"> PAGEREF _Toc65156233 \h </w:instrText>
            </w:r>
            <w:r w:rsidR="00732878">
              <w:rPr>
                <w:webHidden/>
              </w:rPr>
            </w:r>
            <w:r w:rsidR="00732878">
              <w:rPr>
                <w:webHidden/>
              </w:rPr>
              <w:fldChar w:fldCharType="separate"/>
            </w:r>
            <w:r w:rsidR="00732878">
              <w:rPr>
                <w:webHidden/>
              </w:rPr>
              <w:t>6</w:t>
            </w:r>
            <w:r w:rsidR="00732878">
              <w:rPr>
                <w:webHidden/>
              </w:rPr>
              <w:fldChar w:fldCharType="end"/>
            </w:r>
          </w:hyperlink>
        </w:p>
        <w:p w14:paraId="69C5FB96" w14:textId="009EE2A2" w:rsidR="00732878" w:rsidRDefault="008A620A">
          <w:pPr>
            <w:pStyle w:val="Inhopg2"/>
            <w:rPr>
              <w:rFonts w:eastAsiaTheme="minorEastAsia"/>
              <w:color w:val="auto"/>
              <w:sz w:val="24"/>
              <w:szCs w:val="24"/>
              <w:lang w:eastAsia="nl-NL"/>
            </w:rPr>
          </w:pPr>
          <w:hyperlink w:anchor="_Toc65156234" w:history="1">
            <w:r w:rsidR="00732878" w:rsidRPr="00413F7E">
              <w:rPr>
                <w:rStyle w:val="Hyperlink"/>
                <w:rFonts w:eastAsia="Times New Roman"/>
              </w:rPr>
              <w:t>1.4</w:t>
            </w:r>
            <w:r w:rsidR="00732878">
              <w:rPr>
                <w:rFonts w:eastAsiaTheme="minorEastAsia"/>
                <w:color w:val="auto"/>
                <w:sz w:val="24"/>
                <w:szCs w:val="24"/>
                <w:lang w:eastAsia="nl-NL"/>
              </w:rPr>
              <w:tab/>
            </w:r>
            <w:r w:rsidR="00732878" w:rsidRPr="00413F7E">
              <w:rPr>
                <w:rStyle w:val="Hyperlink"/>
                <w:rFonts w:eastAsia="Times New Roman"/>
              </w:rPr>
              <w:t>Differentiatie</w:t>
            </w:r>
            <w:r w:rsidR="00732878">
              <w:rPr>
                <w:webHidden/>
              </w:rPr>
              <w:tab/>
            </w:r>
            <w:r w:rsidR="00732878">
              <w:rPr>
                <w:webHidden/>
              </w:rPr>
              <w:fldChar w:fldCharType="begin"/>
            </w:r>
            <w:r w:rsidR="00732878">
              <w:rPr>
                <w:webHidden/>
              </w:rPr>
              <w:instrText xml:space="preserve"> PAGEREF _Toc65156234 \h </w:instrText>
            </w:r>
            <w:r w:rsidR="00732878">
              <w:rPr>
                <w:webHidden/>
              </w:rPr>
            </w:r>
            <w:r w:rsidR="00732878">
              <w:rPr>
                <w:webHidden/>
              </w:rPr>
              <w:fldChar w:fldCharType="separate"/>
            </w:r>
            <w:r w:rsidR="00732878">
              <w:rPr>
                <w:webHidden/>
              </w:rPr>
              <w:t>7</w:t>
            </w:r>
            <w:r w:rsidR="00732878">
              <w:rPr>
                <w:webHidden/>
              </w:rPr>
              <w:fldChar w:fldCharType="end"/>
            </w:r>
          </w:hyperlink>
        </w:p>
        <w:p w14:paraId="6B518953" w14:textId="75855174" w:rsidR="00732878" w:rsidRDefault="008A620A">
          <w:pPr>
            <w:pStyle w:val="Inhopg2"/>
            <w:rPr>
              <w:rFonts w:eastAsiaTheme="minorEastAsia"/>
              <w:color w:val="auto"/>
              <w:sz w:val="24"/>
              <w:szCs w:val="24"/>
              <w:lang w:eastAsia="nl-NL"/>
            </w:rPr>
          </w:pPr>
          <w:hyperlink w:anchor="_Toc65156235" w:history="1">
            <w:r w:rsidR="00732878" w:rsidRPr="00413F7E">
              <w:rPr>
                <w:rStyle w:val="Hyperlink"/>
                <w:rFonts w:eastAsia="Times New Roman"/>
              </w:rPr>
              <w:t>1.5</w:t>
            </w:r>
            <w:r w:rsidR="00732878">
              <w:rPr>
                <w:rFonts w:eastAsiaTheme="minorEastAsia"/>
                <w:color w:val="auto"/>
                <w:sz w:val="24"/>
                <w:szCs w:val="24"/>
                <w:lang w:eastAsia="nl-NL"/>
              </w:rPr>
              <w:tab/>
            </w:r>
            <w:r w:rsidR="00732878" w:rsidRPr="00413F7E">
              <w:rPr>
                <w:rStyle w:val="Hyperlink"/>
                <w:rFonts w:eastAsia="Times New Roman"/>
              </w:rPr>
              <w:t>Opbouw van de leerplannen</w:t>
            </w:r>
            <w:r w:rsidR="00732878">
              <w:rPr>
                <w:webHidden/>
              </w:rPr>
              <w:tab/>
            </w:r>
            <w:r w:rsidR="00732878">
              <w:rPr>
                <w:webHidden/>
              </w:rPr>
              <w:fldChar w:fldCharType="begin"/>
            </w:r>
            <w:r w:rsidR="00732878">
              <w:rPr>
                <w:webHidden/>
              </w:rPr>
              <w:instrText xml:space="preserve"> PAGEREF _Toc65156235 \h </w:instrText>
            </w:r>
            <w:r w:rsidR="00732878">
              <w:rPr>
                <w:webHidden/>
              </w:rPr>
            </w:r>
            <w:r w:rsidR="00732878">
              <w:rPr>
                <w:webHidden/>
              </w:rPr>
              <w:fldChar w:fldCharType="separate"/>
            </w:r>
            <w:r w:rsidR="00732878">
              <w:rPr>
                <w:webHidden/>
              </w:rPr>
              <w:t>8</w:t>
            </w:r>
            <w:r w:rsidR="00732878">
              <w:rPr>
                <w:webHidden/>
              </w:rPr>
              <w:fldChar w:fldCharType="end"/>
            </w:r>
          </w:hyperlink>
        </w:p>
        <w:p w14:paraId="320E1B35" w14:textId="36A83743" w:rsidR="00732878" w:rsidRDefault="008A620A">
          <w:pPr>
            <w:pStyle w:val="Inhopg1"/>
            <w:rPr>
              <w:rFonts w:eastAsiaTheme="minorEastAsia"/>
              <w:b w:val="0"/>
              <w:noProof/>
              <w:color w:val="auto"/>
              <w:szCs w:val="24"/>
              <w:lang w:eastAsia="nl-NL"/>
            </w:rPr>
          </w:pPr>
          <w:hyperlink w:anchor="_Toc65156236" w:history="1">
            <w:r w:rsidR="00732878" w:rsidRPr="00413F7E">
              <w:rPr>
                <w:rStyle w:val="Hyperlink"/>
                <w:noProof/>
              </w:rPr>
              <w:t>2</w:t>
            </w:r>
            <w:r w:rsidR="00732878">
              <w:rPr>
                <w:rFonts w:eastAsiaTheme="minorEastAsia"/>
                <w:b w:val="0"/>
                <w:noProof/>
                <w:color w:val="auto"/>
                <w:szCs w:val="24"/>
                <w:lang w:eastAsia="nl-NL"/>
              </w:rPr>
              <w:tab/>
            </w:r>
            <w:r w:rsidR="00732878" w:rsidRPr="00413F7E">
              <w:rPr>
                <w:rStyle w:val="Hyperlink"/>
                <w:noProof/>
              </w:rPr>
              <w:t>Situering</w:t>
            </w:r>
            <w:r w:rsidR="00732878">
              <w:rPr>
                <w:noProof/>
                <w:webHidden/>
              </w:rPr>
              <w:tab/>
            </w:r>
            <w:r w:rsidR="00732878">
              <w:rPr>
                <w:noProof/>
                <w:webHidden/>
              </w:rPr>
              <w:fldChar w:fldCharType="begin"/>
            </w:r>
            <w:r w:rsidR="00732878">
              <w:rPr>
                <w:noProof/>
                <w:webHidden/>
              </w:rPr>
              <w:instrText xml:space="preserve"> PAGEREF _Toc65156236 \h </w:instrText>
            </w:r>
            <w:r w:rsidR="00732878">
              <w:rPr>
                <w:noProof/>
                <w:webHidden/>
              </w:rPr>
            </w:r>
            <w:r w:rsidR="00732878">
              <w:rPr>
                <w:noProof/>
                <w:webHidden/>
              </w:rPr>
              <w:fldChar w:fldCharType="separate"/>
            </w:r>
            <w:r w:rsidR="00732878">
              <w:rPr>
                <w:noProof/>
                <w:webHidden/>
              </w:rPr>
              <w:t>9</w:t>
            </w:r>
            <w:r w:rsidR="00732878">
              <w:rPr>
                <w:noProof/>
                <w:webHidden/>
              </w:rPr>
              <w:fldChar w:fldCharType="end"/>
            </w:r>
          </w:hyperlink>
        </w:p>
        <w:p w14:paraId="62368303" w14:textId="12B7E04E" w:rsidR="00732878" w:rsidRDefault="008A620A">
          <w:pPr>
            <w:pStyle w:val="Inhopg2"/>
            <w:rPr>
              <w:rFonts w:eastAsiaTheme="minorEastAsia"/>
              <w:color w:val="auto"/>
              <w:sz w:val="24"/>
              <w:szCs w:val="24"/>
              <w:lang w:eastAsia="nl-NL"/>
            </w:rPr>
          </w:pPr>
          <w:hyperlink w:anchor="_Toc65156237" w:history="1">
            <w:r w:rsidR="00732878" w:rsidRPr="00413F7E">
              <w:rPr>
                <w:rStyle w:val="Hyperlink"/>
              </w:rPr>
              <w:t>2.1</w:t>
            </w:r>
            <w:r w:rsidR="00732878">
              <w:rPr>
                <w:rFonts w:eastAsiaTheme="minorEastAsia"/>
                <w:color w:val="auto"/>
                <w:sz w:val="24"/>
                <w:szCs w:val="24"/>
                <w:lang w:eastAsia="nl-NL"/>
              </w:rPr>
              <w:tab/>
            </w:r>
            <w:r w:rsidR="00732878" w:rsidRPr="00413F7E">
              <w:rPr>
                <w:rStyle w:val="Hyperlink"/>
              </w:rPr>
              <w:t>Samenhang met de eerste graad</w:t>
            </w:r>
            <w:r w:rsidR="00732878">
              <w:rPr>
                <w:webHidden/>
              </w:rPr>
              <w:tab/>
            </w:r>
            <w:r w:rsidR="00732878">
              <w:rPr>
                <w:webHidden/>
              </w:rPr>
              <w:fldChar w:fldCharType="begin"/>
            </w:r>
            <w:r w:rsidR="00732878">
              <w:rPr>
                <w:webHidden/>
              </w:rPr>
              <w:instrText xml:space="preserve"> PAGEREF _Toc65156237 \h </w:instrText>
            </w:r>
            <w:r w:rsidR="00732878">
              <w:rPr>
                <w:webHidden/>
              </w:rPr>
            </w:r>
            <w:r w:rsidR="00732878">
              <w:rPr>
                <w:webHidden/>
              </w:rPr>
              <w:fldChar w:fldCharType="separate"/>
            </w:r>
            <w:r w:rsidR="00732878">
              <w:rPr>
                <w:webHidden/>
              </w:rPr>
              <w:t>9</w:t>
            </w:r>
            <w:r w:rsidR="00732878">
              <w:rPr>
                <w:webHidden/>
              </w:rPr>
              <w:fldChar w:fldCharType="end"/>
            </w:r>
          </w:hyperlink>
        </w:p>
        <w:p w14:paraId="604D0439" w14:textId="3B58520F" w:rsidR="00732878" w:rsidRDefault="008A620A">
          <w:pPr>
            <w:pStyle w:val="Inhopg2"/>
            <w:rPr>
              <w:rFonts w:eastAsiaTheme="minorEastAsia"/>
              <w:color w:val="auto"/>
              <w:sz w:val="24"/>
              <w:szCs w:val="24"/>
              <w:lang w:eastAsia="nl-NL"/>
            </w:rPr>
          </w:pPr>
          <w:hyperlink w:anchor="_Toc65156238" w:history="1">
            <w:r w:rsidR="00732878" w:rsidRPr="00413F7E">
              <w:rPr>
                <w:rStyle w:val="Hyperlink"/>
              </w:rPr>
              <w:t>2.2</w:t>
            </w:r>
            <w:r w:rsidR="00732878">
              <w:rPr>
                <w:rFonts w:eastAsiaTheme="minorEastAsia"/>
                <w:color w:val="auto"/>
                <w:sz w:val="24"/>
                <w:szCs w:val="24"/>
                <w:lang w:eastAsia="nl-NL"/>
              </w:rPr>
              <w:tab/>
            </w:r>
            <w:r w:rsidR="00732878" w:rsidRPr="00413F7E">
              <w:rPr>
                <w:rStyle w:val="Hyperlink"/>
              </w:rPr>
              <w:t>Samenhang in de tweede graad</w:t>
            </w:r>
            <w:r w:rsidR="00732878">
              <w:rPr>
                <w:webHidden/>
              </w:rPr>
              <w:tab/>
            </w:r>
            <w:r w:rsidR="00732878">
              <w:rPr>
                <w:webHidden/>
              </w:rPr>
              <w:fldChar w:fldCharType="begin"/>
            </w:r>
            <w:r w:rsidR="00732878">
              <w:rPr>
                <w:webHidden/>
              </w:rPr>
              <w:instrText xml:space="preserve"> PAGEREF _Toc65156238 \h </w:instrText>
            </w:r>
            <w:r w:rsidR="00732878">
              <w:rPr>
                <w:webHidden/>
              </w:rPr>
            </w:r>
            <w:r w:rsidR="00732878">
              <w:rPr>
                <w:webHidden/>
              </w:rPr>
              <w:fldChar w:fldCharType="separate"/>
            </w:r>
            <w:r w:rsidR="00732878">
              <w:rPr>
                <w:webHidden/>
              </w:rPr>
              <w:t>9</w:t>
            </w:r>
            <w:r w:rsidR="00732878">
              <w:rPr>
                <w:webHidden/>
              </w:rPr>
              <w:fldChar w:fldCharType="end"/>
            </w:r>
          </w:hyperlink>
        </w:p>
        <w:p w14:paraId="05A7DB66" w14:textId="05FD6290" w:rsidR="00732878" w:rsidRDefault="008A620A">
          <w:pPr>
            <w:pStyle w:val="Inhopg2"/>
            <w:rPr>
              <w:rFonts w:eastAsiaTheme="minorEastAsia"/>
              <w:color w:val="auto"/>
              <w:sz w:val="24"/>
              <w:szCs w:val="24"/>
              <w:lang w:eastAsia="nl-NL"/>
            </w:rPr>
          </w:pPr>
          <w:hyperlink w:anchor="_Toc65156239" w:history="1">
            <w:r w:rsidR="00732878" w:rsidRPr="00413F7E">
              <w:rPr>
                <w:rStyle w:val="Hyperlink"/>
              </w:rPr>
              <w:t>2.3</w:t>
            </w:r>
            <w:r w:rsidR="00732878">
              <w:rPr>
                <w:rFonts w:eastAsiaTheme="minorEastAsia"/>
                <w:color w:val="auto"/>
                <w:sz w:val="24"/>
                <w:szCs w:val="24"/>
                <w:lang w:eastAsia="nl-NL"/>
              </w:rPr>
              <w:tab/>
            </w:r>
            <w:r w:rsidR="00732878" w:rsidRPr="00413F7E">
              <w:rPr>
                <w:rStyle w:val="Hyperlink"/>
              </w:rPr>
              <w:t>Plaats in de lessentabel</w:t>
            </w:r>
            <w:r w:rsidR="00732878">
              <w:rPr>
                <w:webHidden/>
              </w:rPr>
              <w:tab/>
            </w:r>
            <w:r w:rsidR="00732878">
              <w:rPr>
                <w:webHidden/>
              </w:rPr>
              <w:fldChar w:fldCharType="begin"/>
            </w:r>
            <w:r w:rsidR="00732878">
              <w:rPr>
                <w:webHidden/>
              </w:rPr>
              <w:instrText xml:space="preserve"> PAGEREF _Toc65156239 \h </w:instrText>
            </w:r>
            <w:r w:rsidR="00732878">
              <w:rPr>
                <w:webHidden/>
              </w:rPr>
            </w:r>
            <w:r w:rsidR="00732878">
              <w:rPr>
                <w:webHidden/>
              </w:rPr>
              <w:fldChar w:fldCharType="separate"/>
            </w:r>
            <w:r w:rsidR="00732878">
              <w:rPr>
                <w:webHidden/>
              </w:rPr>
              <w:t>9</w:t>
            </w:r>
            <w:r w:rsidR="00732878">
              <w:rPr>
                <w:webHidden/>
              </w:rPr>
              <w:fldChar w:fldCharType="end"/>
            </w:r>
          </w:hyperlink>
        </w:p>
        <w:p w14:paraId="13987F9F" w14:textId="1CE3614A" w:rsidR="00732878" w:rsidRDefault="008A620A">
          <w:pPr>
            <w:pStyle w:val="Inhopg1"/>
            <w:rPr>
              <w:rFonts w:eastAsiaTheme="minorEastAsia"/>
              <w:b w:val="0"/>
              <w:noProof/>
              <w:color w:val="auto"/>
              <w:szCs w:val="24"/>
              <w:lang w:eastAsia="nl-NL"/>
            </w:rPr>
          </w:pPr>
          <w:hyperlink w:anchor="_Toc65156240" w:history="1">
            <w:r w:rsidR="00732878" w:rsidRPr="00413F7E">
              <w:rPr>
                <w:rStyle w:val="Hyperlink"/>
                <w:noProof/>
              </w:rPr>
              <w:t>3</w:t>
            </w:r>
            <w:r w:rsidR="00732878">
              <w:rPr>
                <w:rFonts w:eastAsiaTheme="minorEastAsia"/>
                <w:b w:val="0"/>
                <w:noProof/>
                <w:color w:val="auto"/>
                <w:szCs w:val="24"/>
                <w:lang w:eastAsia="nl-NL"/>
              </w:rPr>
              <w:tab/>
            </w:r>
            <w:r w:rsidR="00732878" w:rsidRPr="00413F7E">
              <w:rPr>
                <w:rStyle w:val="Hyperlink"/>
                <w:noProof/>
              </w:rPr>
              <w:t>Pedagogisch-didactische duiding</w:t>
            </w:r>
            <w:r w:rsidR="00732878">
              <w:rPr>
                <w:noProof/>
                <w:webHidden/>
              </w:rPr>
              <w:tab/>
            </w:r>
            <w:r w:rsidR="00732878">
              <w:rPr>
                <w:noProof/>
                <w:webHidden/>
              </w:rPr>
              <w:fldChar w:fldCharType="begin"/>
            </w:r>
            <w:r w:rsidR="00732878">
              <w:rPr>
                <w:noProof/>
                <w:webHidden/>
              </w:rPr>
              <w:instrText xml:space="preserve"> PAGEREF _Toc65156240 \h </w:instrText>
            </w:r>
            <w:r w:rsidR="00732878">
              <w:rPr>
                <w:noProof/>
                <w:webHidden/>
              </w:rPr>
            </w:r>
            <w:r w:rsidR="00732878">
              <w:rPr>
                <w:noProof/>
                <w:webHidden/>
              </w:rPr>
              <w:fldChar w:fldCharType="separate"/>
            </w:r>
            <w:r w:rsidR="00732878">
              <w:rPr>
                <w:noProof/>
                <w:webHidden/>
              </w:rPr>
              <w:t>10</w:t>
            </w:r>
            <w:r w:rsidR="00732878">
              <w:rPr>
                <w:noProof/>
                <w:webHidden/>
              </w:rPr>
              <w:fldChar w:fldCharType="end"/>
            </w:r>
          </w:hyperlink>
        </w:p>
        <w:p w14:paraId="5C64A6A4" w14:textId="1349EB9D" w:rsidR="00732878" w:rsidRDefault="008A620A">
          <w:pPr>
            <w:pStyle w:val="Inhopg2"/>
            <w:rPr>
              <w:rFonts w:eastAsiaTheme="minorEastAsia"/>
              <w:color w:val="auto"/>
              <w:sz w:val="24"/>
              <w:szCs w:val="24"/>
              <w:lang w:eastAsia="nl-NL"/>
            </w:rPr>
          </w:pPr>
          <w:hyperlink w:anchor="_Toc65156241" w:history="1">
            <w:r w:rsidR="00732878" w:rsidRPr="00413F7E">
              <w:rPr>
                <w:rStyle w:val="Hyperlink"/>
              </w:rPr>
              <w:t>3.1</w:t>
            </w:r>
            <w:r w:rsidR="00732878">
              <w:rPr>
                <w:rFonts w:eastAsiaTheme="minorEastAsia"/>
                <w:color w:val="auto"/>
                <w:sz w:val="24"/>
                <w:szCs w:val="24"/>
                <w:lang w:eastAsia="nl-NL"/>
              </w:rPr>
              <w:tab/>
            </w:r>
            <w:r w:rsidR="00732878" w:rsidRPr="00413F7E">
              <w:rPr>
                <w:rStyle w:val="Hyperlink"/>
              </w:rPr>
              <w:t>Elektrotechnieken en het vormingsconcept</w:t>
            </w:r>
            <w:r w:rsidR="00732878">
              <w:rPr>
                <w:webHidden/>
              </w:rPr>
              <w:tab/>
            </w:r>
            <w:r w:rsidR="00732878">
              <w:rPr>
                <w:webHidden/>
              </w:rPr>
              <w:fldChar w:fldCharType="begin"/>
            </w:r>
            <w:r w:rsidR="00732878">
              <w:rPr>
                <w:webHidden/>
              </w:rPr>
              <w:instrText xml:space="preserve"> PAGEREF _Toc65156241 \h </w:instrText>
            </w:r>
            <w:r w:rsidR="00732878">
              <w:rPr>
                <w:webHidden/>
              </w:rPr>
            </w:r>
            <w:r w:rsidR="00732878">
              <w:rPr>
                <w:webHidden/>
              </w:rPr>
              <w:fldChar w:fldCharType="separate"/>
            </w:r>
            <w:r w:rsidR="00732878">
              <w:rPr>
                <w:webHidden/>
              </w:rPr>
              <w:t>10</w:t>
            </w:r>
            <w:r w:rsidR="00732878">
              <w:rPr>
                <w:webHidden/>
              </w:rPr>
              <w:fldChar w:fldCharType="end"/>
            </w:r>
          </w:hyperlink>
        </w:p>
        <w:p w14:paraId="1C59BE0B" w14:textId="01C533C0" w:rsidR="00732878" w:rsidRDefault="008A620A">
          <w:pPr>
            <w:pStyle w:val="Inhopg2"/>
            <w:rPr>
              <w:rFonts w:eastAsiaTheme="minorEastAsia"/>
              <w:color w:val="auto"/>
              <w:sz w:val="24"/>
              <w:szCs w:val="24"/>
              <w:lang w:eastAsia="nl-NL"/>
            </w:rPr>
          </w:pPr>
          <w:hyperlink w:anchor="_Toc65156242" w:history="1">
            <w:r w:rsidR="00732878" w:rsidRPr="00413F7E">
              <w:rPr>
                <w:rStyle w:val="Hyperlink"/>
              </w:rPr>
              <w:t>3.2</w:t>
            </w:r>
            <w:r w:rsidR="00732878">
              <w:rPr>
                <w:rFonts w:eastAsiaTheme="minorEastAsia"/>
                <w:color w:val="auto"/>
                <w:sz w:val="24"/>
                <w:szCs w:val="24"/>
                <w:lang w:eastAsia="nl-NL"/>
              </w:rPr>
              <w:tab/>
            </w:r>
            <w:r w:rsidR="00732878" w:rsidRPr="00413F7E">
              <w:rPr>
                <w:rStyle w:val="Hyperlink"/>
              </w:rPr>
              <w:t>Krachtlijnen</w:t>
            </w:r>
            <w:r w:rsidR="00732878">
              <w:rPr>
                <w:webHidden/>
              </w:rPr>
              <w:tab/>
            </w:r>
            <w:r w:rsidR="00732878">
              <w:rPr>
                <w:webHidden/>
              </w:rPr>
              <w:fldChar w:fldCharType="begin"/>
            </w:r>
            <w:r w:rsidR="00732878">
              <w:rPr>
                <w:webHidden/>
              </w:rPr>
              <w:instrText xml:space="preserve"> PAGEREF _Toc65156242 \h </w:instrText>
            </w:r>
            <w:r w:rsidR="00732878">
              <w:rPr>
                <w:webHidden/>
              </w:rPr>
            </w:r>
            <w:r w:rsidR="00732878">
              <w:rPr>
                <w:webHidden/>
              </w:rPr>
              <w:fldChar w:fldCharType="separate"/>
            </w:r>
            <w:r w:rsidR="00732878">
              <w:rPr>
                <w:webHidden/>
              </w:rPr>
              <w:t>11</w:t>
            </w:r>
            <w:r w:rsidR="00732878">
              <w:rPr>
                <w:webHidden/>
              </w:rPr>
              <w:fldChar w:fldCharType="end"/>
            </w:r>
          </w:hyperlink>
        </w:p>
        <w:p w14:paraId="39DC6504" w14:textId="424A3214" w:rsidR="00732878" w:rsidRDefault="008A620A">
          <w:pPr>
            <w:pStyle w:val="Inhopg2"/>
            <w:rPr>
              <w:rFonts w:eastAsiaTheme="minorEastAsia"/>
              <w:color w:val="auto"/>
              <w:sz w:val="24"/>
              <w:szCs w:val="24"/>
              <w:lang w:eastAsia="nl-NL"/>
            </w:rPr>
          </w:pPr>
          <w:hyperlink w:anchor="_Toc65156243" w:history="1">
            <w:r w:rsidR="00732878" w:rsidRPr="00413F7E">
              <w:rPr>
                <w:rStyle w:val="Hyperlink"/>
              </w:rPr>
              <w:t>3.3</w:t>
            </w:r>
            <w:r w:rsidR="00732878">
              <w:rPr>
                <w:rFonts w:eastAsiaTheme="minorEastAsia"/>
                <w:color w:val="auto"/>
                <w:sz w:val="24"/>
                <w:szCs w:val="24"/>
                <w:lang w:eastAsia="nl-NL"/>
              </w:rPr>
              <w:tab/>
            </w:r>
            <w:r w:rsidR="00732878" w:rsidRPr="00413F7E">
              <w:rPr>
                <w:rStyle w:val="Hyperlink"/>
              </w:rPr>
              <w:t>Opbouw</w:t>
            </w:r>
            <w:r w:rsidR="00732878">
              <w:rPr>
                <w:webHidden/>
              </w:rPr>
              <w:tab/>
            </w:r>
            <w:r w:rsidR="00732878">
              <w:rPr>
                <w:webHidden/>
              </w:rPr>
              <w:fldChar w:fldCharType="begin"/>
            </w:r>
            <w:r w:rsidR="00732878">
              <w:rPr>
                <w:webHidden/>
              </w:rPr>
              <w:instrText xml:space="preserve"> PAGEREF _Toc65156243 \h </w:instrText>
            </w:r>
            <w:r w:rsidR="00732878">
              <w:rPr>
                <w:webHidden/>
              </w:rPr>
            </w:r>
            <w:r w:rsidR="00732878">
              <w:rPr>
                <w:webHidden/>
              </w:rPr>
              <w:fldChar w:fldCharType="separate"/>
            </w:r>
            <w:r w:rsidR="00732878">
              <w:rPr>
                <w:webHidden/>
              </w:rPr>
              <w:t>12</w:t>
            </w:r>
            <w:r w:rsidR="00732878">
              <w:rPr>
                <w:webHidden/>
              </w:rPr>
              <w:fldChar w:fldCharType="end"/>
            </w:r>
          </w:hyperlink>
        </w:p>
        <w:p w14:paraId="571C2D0F" w14:textId="2A3BF6D2" w:rsidR="00732878" w:rsidRDefault="008A620A">
          <w:pPr>
            <w:pStyle w:val="Inhopg2"/>
            <w:rPr>
              <w:rFonts w:eastAsiaTheme="minorEastAsia"/>
              <w:color w:val="auto"/>
              <w:sz w:val="24"/>
              <w:szCs w:val="24"/>
              <w:lang w:eastAsia="nl-NL"/>
            </w:rPr>
          </w:pPr>
          <w:hyperlink w:anchor="_Toc65156244" w:history="1">
            <w:r w:rsidR="00732878" w:rsidRPr="00413F7E">
              <w:rPr>
                <w:rStyle w:val="Hyperlink"/>
              </w:rPr>
              <w:t>3.4</w:t>
            </w:r>
            <w:r w:rsidR="00732878">
              <w:rPr>
                <w:rFonts w:eastAsiaTheme="minorEastAsia"/>
                <w:color w:val="auto"/>
                <w:sz w:val="24"/>
                <w:szCs w:val="24"/>
                <w:lang w:eastAsia="nl-NL"/>
              </w:rPr>
              <w:tab/>
            </w:r>
            <w:r w:rsidR="00732878" w:rsidRPr="00413F7E">
              <w:rPr>
                <w:rStyle w:val="Hyperlink"/>
              </w:rPr>
              <w:t>Leerlijnen</w:t>
            </w:r>
            <w:r w:rsidR="00732878">
              <w:rPr>
                <w:webHidden/>
              </w:rPr>
              <w:tab/>
            </w:r>
            <w:r w:rsidR="00732878">
              <w:rPr>
                <w:webHidden/>
              </w:rPr>
              <w:fldChar w:fldCharType="begin"/>
            </w:r>
            <w:r w:rsidR="00732878">
              <w:rPr>
                <w:webHidden/>
              </w:rPr>
              <w:instrText xml:space="preserve"> PAGEREF _Toc65156244 \h </w:instrText>
            </w:r>
            <w:r w:rsidR="00732878">
              <w:rPr>
                <w:webHidden/>
              </w:rPr>
            </w:r>
            <w:r w:rsidR="00732878">
              <w:rPr>
                <w:webHidden/>
              </w:rPr>
              <w:fldChar w:fldCharType="separate"/>
            </w:r>
            <w:r w:rsidR="00732878">
              <w:rPr>
                <w:webHidden/>
              </w:rPr>
              <w:t>13</w:t>
            </w:r>
            <w:r w:rsidR="00732878">
              <w:rPr>
                <w:webHidden/>
              </w:rPr>
              <w:fldChar w:fldCharType="end"/>
            </w:r>
          </w:hyperlink>
        </w:p>
        <w:p w14:paraId="6EF973C9" w14:textId="2ECC5603" w:rsidR="00732878" w:rsidRDefault="008A620A">
          <w:pPr>
            <w:pStyle w:val="Inhopg3"/>
            <w:rPr>
              <w:rFonts w:eastAsiaTheme="minorEastAsia"/>
              <w:noProof/>
              <w:color w:val="auto"/>
              <w:sz w:val="24"/>
              <w:szCs w:val="24"/>
              <w:lang w:eastAsia="nl-NL"/>
            </w:rPr>
          </w:pPr>
          <w:hyperlink w:anchor="_Toc65156245" w:history="1">
            <w:r w:rsidR="00732878" w:rsidRPr="00413F7E">
              <w:rPr>
                <w:rStyle w:val="Hyperlink"/>
                <w:noProof/>
              </w:rPr>
              <w:t>3.4.1</w:t>
            </w:r>
            <w:r w:rsidR="00732878">
              <w:rPr>
                <w:rFonts w:eastAsiaTheme="minorEastAsia"/>
                <w:noProof/>
                <w:color w:val="auto"/>
                <w:sz w:val="24"/>
                <w:szCs w:val="24"/>
                <w:lang w:eastAsia="nl-NL"/>
              </w:rPr>
              <w:tab/>
            </w:r>
            <w:r w:rsidR="00732878" w:rsidRPr="00413F7E">
              <w:rPr>
                <w:rStyle w:val="Hyperlink"/>
                <w:noProof/>
              </w:rPr>
              <w:t>Samenhang met de eerste graad</w:t>
            </w:r>
            <w:r w:rsidR="00732878">
              <w:rPr>
                <w:noProof/>
                <w:webHidden/>
              </w:rPr>
              <w:tab/>
            </w:r>
            <w:r w:rsidR="00732878">
              <w:rPr>
                <w:noProof/>
                <w:webHidden/>
              </w:rPr>
              <w:fldChar w:fldCharType="begin"/>
            </w:r>
            <w:r w:rsidR="00732878">
              <w:rPr>
                <w:noProof/>
                <w:webHidden/>
              </w:rPr>
              <w:instrText xml:space="preserve"> PAGEREF _Toc65156245 \h </w:instrText>
            </w:r>
            <w:r w:rsidR="00732878">
              <w:rPr>
                <w:noProof/>
                <w:webHidden/>
              </w:rPr>
            </w:r>
            <w:r w:rsidR="00732878">
              <w:rPr>
                <w:noProof/>
                <w:webHidden/>
              </w:rPr>
              <w:fldChar w:fldCharType="separate"/>
            </w:r>
            <w:r w:rsidR="00732878">
              <w:rPr>
                <w:noProof/>
                <w:webHidden/>
              </w:rPr>
              <w:t>13</w:t>
            </w:r>
            <w:r w:rsidR="00732878">
              <w:rPr>
                <w:noProof/>
                <w:webHidden/>
              </w:rPr>
              <w:fldChar w:fldCharType="end"/>
            </w:r>
          </w:hyperlink>
        </w:p>
        <w:p w14:paraId="72DBCFF7" w14:textId="59B9E1F2" w:rsidR="00732878" w:rsidRDefault="008A620A">
          <w:pPr>
            <w:pStyle w:val="Inhopg3"/>
            <w:rPr>
              <w:rFonts w:eastAsiaTheme="minorEastAsia"/>
              <w:noProof/>
              <w:color w:val="auto"/>
              <w:sz w:val="24"/>
              <w:szCs w:val="24"/>
              <w:lang w:eastAsia="nl-NL"/>
            </w:rPr>
          </w:pPr>
          <w:hyperlink w:anchor="_Toc65156246" w:history="1">
            <w:r w:rsidR="00732878" w:rsidRPr="00413F7E">
              <w:rPr>
                <w:rStyle w:val="Hyperlink"/>
                <w:noProof/>
              </w:rPr>
              <w:t>3.4.2</w:t>
            </w:r>
            <w:r w:rsidR="00732878">
              <w:rPr>
                <w:rFonts w:eastAsiaTheme="minorEastAsia"/>
                <w:noProof/>
                <w:color w:val="auto"/>
                <w:sz w:val="24"/>
                <w:szCs w:val="24"/>
                <w:lang w:eastAsia="nl-NL"/>
              </w:rPr>
              <w:tab/>
            </w:r>
            <w:r w:rsidR="00732878" w:rsidRPr="00413F7E">
              <w:rPr>
                <w:rStyle w:val="Hyperlink"/>
                <w:noProof/>
              </w:rPr>
              <w:t>Samenhang in de tweede graad</w:t>
            </w:r>
            <w:r w:rsidR="00732878">
              <w:rPr>
                <w:noProof/>
                <w:webHidden/>
              </w:rPr>
              <w:tab/>
            </w:r>
            <w:r w:rsidR="00732878">
              <w:rPr>
                <w:noProof/>
                <w:webHidden/>
              </w:rPr>
              <w:fldChar w:fldCharType="begin"/>
            </w:r>
            <w:r w:rsidR="00732878">
              <w:rPr>
                <w:noProof/>
                <w:webHidden/>
              </w:rPr>
              <w:instrText xml:space="preserve"> PAGEREF _Toc65156246 \h </w:instrText>
            </w:r>
            <w:r w:rsidR="00732878">
              <w:rPr>
                <w:noProof/>
                <w:webHidden/>
              </w:rPr>
            </w:r>
            <w:r w:rsidR="00732878">
              <w:rPr>
                <w:noProof/>
                <w:webHidden/>
              </w:rPr>
              <w:fldChar w:fldCharType="separate"/>
            </w:r>
            <w:r w:rsidR="00732878">
              <w:rPr>
                <w:noProof/>
                <w:webHidden/>
              </w:rPr>
              <w:t>13</w:t>
            </w:r>
            <w:r w:rsidR="00732878">
              <w:rPr>
                <w:noProof/>
                <w:webHidden/>
              </w:rPr>
              <w:fldChar w:fldCharType="end"/>
            </w:r>
          </w:hyperlink>
        </w:p>
        <w:p w14:paraId="75C630F0" w14:textId="6D308A82" w:rsidR="00732878" w:rsidRDefault="008A620A">
          <w:pPr>
            <w:pStyle w:val="Inhopg3"/>
            <w:rPr>
              <w:rFonts w:eastAsiaTheme="minorEastAsia"/>
              <w:noProof/>
              <w:color w:val="auto"/>
              <w:sz w:val="24"/>
              <w:szCs w:val="24"/>
              <w:lang w:eastAsia="nl-NL"/>
            </w:rPr>
          </w:pPr>
          <w:hyperlink w:anchor="_Toc65156247" w:history="1">
            <w:r w:rsidR="00732878" w:rsidRPr="00413F7E">
              <w:rPr>
                <w:rStyle w:val="Hyperlink"/>
                <w:noProof/>
              </w:rPr>
              <w:t>3.4.3</w:t>
            </w:r>
            <w:r w:rsidR="00732878">
              <w:rPr>
                <w:rFonts w:eastAsiaTheme="minorEastAsia"/>
                <w:noProof/>
                <w:color w:val="auto"/>
                <w:sz w:val="24"/>
                <w:szCs w:val="24"/>
                <w:lang w:eastAsia="nl-NL"/>
              </w:rPr>
              <w:tab/>
            </w:r>
            <w:r w:rsidR="00732878" w:rsidRPr="00413F7E">
              <w:rPr>
                <w:rStyle w:val="Hyperlink"/>
                <w:noProof/>
              </w:rPr>
              <w:t>Samenhang met de derde graad</w:t>
            </w:r>
            <w:r w:rsidR="00732878">
              <w:rPr>
                <w:noProof/>
                <w:webHidden/>
              </w:rPr>
              <w:tab/>
            </w:r>
            <w:r w:rsidR="00732878">
              <w:rPr>
                <w:noProof/>
                <w:webHidden/>
              </w:rPr>
              <w:fldChar w:fldCharType="begin"/>
            </w:r>
            <w:r w:rsidR="00732878">
              <w:rPr>
                <w:noProof/>
                <w:webHidden/>
              </w:rPr>
              <w:instrText xml:space="preserve"> PAGEREF _Toc65156247 \h </w:instrText>
            </w:r>
            <w:r w:rsidR="00732878">
              <w:rPr>
                <w:noProof/>
                <w:webHidden/>
              </w:rPr>
            </w:r>
            <w:r w:rsidR="00732878">
              <w:rPr>
                <w:noProof/>
                <w:webHidden/>
              </w:rPr>
              <w:fldChar w:fldCharType="separate"/>
            </w:r>
            <w:r w:rsidR="00732878">
              <w:rPr>
                <w:noProof/>
                <w:webHidden/>
              </w:rPr>
              <w:t>14</w:t>
            </w:r>
            <w:r w:rsidR="00732878">
              <w:rPr>
                <w:noProof/>
                <w:webHidden/>
              </w:rPr>
              <w:fldChar w:fldCharType="end"/>
            </w:r>
          </w:hyperlink>
        </w:p>
        <w:p w14:paraId="4F504AEB" w14:textId="3CAAEDBE" w:rsidR="00732878" w:rsidRDefault="008A620A">
          <w:pPr>
            <w:pStyle w:val="Inhopg2"/>
            <w:rPr>
              <w:rFonts w:eastAsiaTheme="minorEastAsia"/>
              <w:color w:val="auto"/>
              <w:sz w:val="24"/>
              <w:szCs w:val="24"/>
              <w:lang w:eastAsia="nl-NL"/>
            </w:rPr>
          </w:pPr>
          <w:hyperlink w:anchor="_Toc65156248" w:history="1">
            <w:r w:rsidR="00732878" w:rsidRPr="00413F7E">
              <w:rPr>
                <w:rStyle w:val="Hyperlink"/>
              </w:rPr>
              <w:t>3.5</w:t>
            </w:r>
            <w:r w:rsidR="00732878">
              <w:rPr>
                <w:rFonts w:eastAsiaTheme="minorEastAsia"/>
                <w:color w:val="auto"/>
                <w:sz w:val="24"/>
                <w:szCs w:val="24"/>
                <w:lang w:eastAsia="nl-NL"/>
              </w:rPr>
              <w:tab/>
            </w:r>
            <w:r w:rsidR="00732878" w:rsidRPr="00413F7E">
              <w:rPr>
                <w:rStyle w:val="Hyperlink"/>
              </w:rPr>
              <w:t>Aandachtspunten</w:t>
            </w:r>
            <w:r w:rsidR="00732878">
              <w:rPr>
                <w:webHidden/>
              </w:rPr>
              <w:tab/>
            </w:r>
            <w:r w:rsidR="00732878">
              <w:rPr>
                <w:webHidden/>
              </w:rPr>
              <w:fldChar w:fldCharType="begin"/>
            </w:r>
            <w:r w:rsidR="00732878">
              <w:rPr>
                <w:webHidden/>
              </w:rPr>
              <w:instrText xml:space="preserve"> PAGEREF _Toc65156248 \h </w:instrText>
            </w:r>
            <w:r w:rsidR="00732878">
              <w:rPr>
                <w:webHidden/>
              </w:rPr>
            </w:r>
            <w:r w:rsidR="00732878">
              <w:rPr>
                <w:webHidden/>
              </w:rPr>
              <w:fldChar w:fldCharType="separate"/>
            </w:r>
            <w:r w:rsidR="00732878">
              <w:rPr>
                <w:webHidden/>
              </w:rPr>
              <w:t>14</w:t>
            </w:r>
            <w:r w:rsidR="00732878">
              <w:rPr>
                <w:webHidden/>
              </w:rPr>
              <w:fldChar w:fldCharType="end"/>
            </w:r>
          </w:hyperlink>
        </w:p>
        <w:p w14:paraId="5656EA38" w14:textId="06FA9A25" w:rsidR="00732878" w:rsidRDefault="008A620A">
          <w:pPr>
            <w:pStyle w:val="Inhopg3"/>
            <w:rPr>
              <w:rFonts w:eastAsiaTheme="minorEastAsia"/>
              <w:noProof/>
              <w:color w:val="auto"/>
              <w:sz w:val="24"/>
              <w:szCs w:val="24"/>
              <w:lang w:eastAsia="nl-NL"/>
            </w:rPr>
          </w:pPr>
          <w:hyperlink w:anchor="_Toc65156249" w:history="1">
            <w:r w:rsidR="00732878" w:rsidRPr="00413F7E">
              <w:rPr>
                <w:rStyle w:val="Hyperlink"/>
                <w:noProof/>
              </w:rPr>
              <w:t>3.5.1</w:t>
            </w:r>
            <w:r w:rsidR="00732878">
              <w:rPr>
                <w:rFonts w:eastAsiaTheme="minorEastAsia"/>
                <w:noProof/>
                <w:color w:val="auto"/>
                <w:sz w:val="24"/>
                <w:szCs w:val="24"/>
                <w:lang w:eastAsia="nl-NL"/>
              </w:rPr>
              <w:tab/>
            </w:r>
            <w:r w:rsidR="00732878" w:rsidRPr="00413F7E">
              <w:rPr>
                <w:rStyle w:val="Hyperlink"/>
                <w:noProof/>
              </w:rPr>
              <w:t>Mogelijke organisatievormen</w:t>
            </w:r>
            <w:r w:rsidR="00732878">
              <w:rPr>
                <w:noProof/>
                <w:webHidden/>
              </w:rPr>
              <w:tab/>
            </w:r>
            <w:r w:rsidR="00732878">
              <w:rPr>
                <w:noProof/>
                <w:webHidden/>
              </w:rPr>
              <w:fldChar w:fldCharType="begin"/>
            </w:r>
            <w:r w:rsidR="00732878">
              <w:rPr>
                <w:noProof/>
                <w:webHidden/>
              </w:rPr>
              <w:instrText xml:space="preserve"> PAGEREF _Toc65156249 \h </w:instrText>
            </w:r>
            <w:r w:rsidR="00732878">
              <w:rPr>
                <w:noProof/>
                <w:webHidden/>
              </w:rPr>
            </w:r>
            <w:r w:rsidR="00732878">
              <w:rPr>
                <w:noProof/>
                <w:webHidden/>
              </w:rPr>
              <w:fldChar w:fldCharType="separate"/>
            </w:r>
            <w:r w:rsidR="00732878">
              <w:rPr>
                <w:noProof/>
                <w:webHidden/>
              </w:rPr>
              <w:t>14</w:t>
            </w:r>
            <w:r w:rsidR="00732878">
              <w:rPr>
                <w:noProof/>
                <w:webHidden/>
              </w:rPr>
              <w:fldChar w:fldCharType="end"/>
            </w:r>
          </w:hyperlink>
        </w:p>
        <w:p w14:paraId="5F643FCE" w14:textId="23014CB0" w:rsidR="00732878" w:rsidRDefault="008A620A">
          <w:pPr>
            <w:pStyle w:val="Inhopg3"/>
            <w:rPr>
              <w:rFonts w:eastAsiaTheme="minorEastAsia"/>
              <w:noProof/>
              <w:color w:val="auto"/>
              <w:sz w:val="24"/>
              <w:szCs w:val="24"/>
              <w:lang w:eastAsia="nl-NL"/>
            </w:rPr>
          </w:pPr>
          <w:hyperlink w:anchor="_Toc65156250" w:history="1">
            <w:r w:rsidR="00732878" w:rsidRPr="00413F7E">
              <w:rPr>
                <w:rStyle w:val="Hyperlink"/>
                <w:noProof/>
              </w:rPr>
              <w:t>3.5.2</w:t>
            </w:r>
            <w:r w:rsidR="00732878">
              <w:rPr>
                <w:rFonts w:eastAsiaTheme="minorEastAsia"/>
                <w:noProof/>
                <w:color w:val="auto"/>
                <w:sz w:val="24"/>
                <w:szCs w:val="24"/>
                <w:lang w:eastAsia="nl-NL"/>
              </w:rPr>
              <w:tab/>
            </w:r>
            <w:r w:rsidR="00732878" w:rsidRPr="00413F7E">
              <w:rPr>
                <w:rStyle w:val="Hyperlink"/>
                <w:noProof/>
              </w:rPr>
              <w:t>Samenhang tussen wetenschappen</w:t>
            </w:r>
            <w:r w:rsidR="00732878">
              <w:rPr>
                <w:noProof/>
                <w:webHidden/>
              </w:rPr>
              <w:tab/>
            </w:r>
            <w:r w:rsidR="00732878">
              <w:rPr>
                <w:noProof/>
                <w:webHidden/>
              </w:rPr>
              <w:fldChar w:fldCharType="begin"/>
            </w:r>
            <w:r w:rsidR="00732878">
              <w:rPr>
                <w:noProof/>
                <w:webHidden/>
              </w:rPr>
              <w:instrText xml:space="preserve"> PAGEREF _Toc65156250 \h </w:instrText>
            </w:r>
            <w:r w:rsidR="00732878">
              <w:rPr>
                <w:noProof/>
                <w:webHidden/>
              </w:rPr>
            </w:r>
            <w:r w:rsidR="00732878">
              <w:rPr>
                <w:noProof/>
                <w:webHidden/>
              </w:rPr>
              <w:fldChar w:fldCharType="separate"/>
            </w:r>
            <w:r w:rsidR="00732878">
              <w:rPr>
                <w:noProof/>
                <w:webHidden/>
              </w:rPr>
              <w:t>15</w:t>
            </w:r>
            <w:r w:rsidR="00732878">
              <w:rPr>
                <w:noProof/>
                <w:webHidden/>
              </w:rPr>
              <w:fldChar w:fldCharType="end"/>
            </w:r>
          </w:hyperlink>
        </w:p>
        <w:p w14:paraId="23F0BD65" w14:textId="683EC9D1" w:rsidR="00732878" w:rsidRDefault="008A620A">
          <w:pPr>
            <w:pStyle w:val="Inhopg3"/>
            <w:rPr>
              <w:rFonts w:eastAsiaTheme="minorEastAsia"/>
              <w:noProof/>
              <w:color w:val="auto"/>
              <w:sz w:val="24"/>
              <w:szCs w:val="24"/>
              <w:lang w:eastAsia="nl-NL"/>
            </w:rPr>
          </w:pPr>
          <w:hyperlink w:anchor="_Toc65156251" w:history="1">
            <w:r w:rsidR="00732878" w:rsidRPr="00413F7E">
              <w:rPr>
                <w:rStyle w:val="Hyperlink"/>
                <w:noProof/>
              </w:rPr>
              <w:t>3.5.3</w:t>
            </w:r>
            <w:r w:rsidR="00732878">
              <w:rPr>
                <w:rFonts w:eastAsiaTheme="minorEastAsia"/>
                <w:noProof/>
                <w:color w:val="auto"/>
                <w:sz w:val="24"/>
                <w:szCs w:val="24"/>
                <w:lang w:eastAsia="nl-NL"/>
              </w:rPr>
              <w:tab/>
            </w:r>
            <w:r w:rsidR="00732878" w:rsidRPr="00413F7E">
              <w:rPr>
                <w:rStyle w:val="Hyperlink"/>
                <w:noProof/>
              </w:rPr>
              <w:t>Methodische samenhang tussen wetenschappen vanuit de STEM-doelen</w:t>
            </w:r>
            <w:r w:rsidR="00732878">
              <w:rPr>
                <w:noProof/>
                <w:webHidden/>
              </w:rPr>
              <w:tab/>
            </w:r>
            <w:r w:rsidR="00732878">
              <w:rPr>
                <w:noProof/>
                <w:webHidden/>
              </w:rPr>
              <w:fldChar w:fldCharType="begin"/>
            </w:r>
            <w:r w:rsidR="00732878">
              <w:rPr>
                <w:noProof/>
                <w:webHidden/>
              </w:rPr>
              <w:instrText xml:space="preserve"> PAGEREF _Toc65156251 \h </w:instrText>
            </w:r>
            <w:r w:rsidR="00732878">
              <w:rPr>
                <w:noProof/>
                <w:webHidden/>
              </w:rPr>
            </w:r>
            <w:r w:rsidR="00732878">
              <w:rPr>
                <w:noProof/>
                <w:webHidden/>
              </w:rPr>
              <w:fldChar w:fldCharType="separate"/>
            </w:r>
            <w:r w:rsidR="00732878">
              <w:rPr>
                <w:noProof/>
                <w:webHidden/>
              </w:rPr>
              <w:t>15</w:t>
            </w:r>
            <w:r w:rsidR="00732878">
              <w:rPr>
                <w:noProof/>
                <w:webHidden/>
              </w:rPr>
              <w:fldChar w:fldCharType="end"/>
            </w:r>
          </w:hyperlink>
        </w:p>
        <w:p w14:paraId="659E9352" w14:textId="47078234" w:rsidR="00732878" w:rsidRDefault="008A620A">
          <w:pPr>
            <w:pStyle w:val="Inhopg3"/>
            <w:rPr>
              <w:rFonts w:eastAsiaTheme="minorEastAsia"/>
              <w:noProof/>
              <w:color w:val="auto"/>
              <w:sz w:val="24"/>
              <w:szCs w:val="24"/>
              <w:lang w:eastAsia="nl-NL"/>
            </w:rPr>
          </w:pPr>
          <w:hyperlink w:anchor="_Toc65156252" w:history="1">
            <w:r w:rsidR="00732878" w:rsidRPr="00413F7E">
              <w:rPr>
                <w:rStyle w:val="Hyperlink"/>
                <w:noProof/>
              </w:rPr>
              <w:t>3.5.4</w:t>
            </w:r>
            <w:r w:rsidR="00732878">
              <w:rPr>
                <w:rFonts w:eastAsiaTheme="minorEastAsia"/>
                <w:noProof/>
                <w:color w:val="auto"/>
                <w:sz w:val="24"/>
                <w:szCs w:val="24"/>
                <w:lang w:eastAsia="nl-NL"/>
              </w:rPr>
              <w:tab/>
            </w:r>
            <w:r w:rsidR="00732878" w:rsidRPr="00413F7E">
              <w:rPr>
                <w:rStyle w:val="Hyperlink"/>
                <w:noProof/>
              </w:rPr>
              <w:t>Onderzoekend leren, leren onderzoeken</w:t>
            </w:r>
            <w:r w:rsidR="00732878">
              <w:rPr>
                <w:noProof/>
                <w:webHidden/>
              </w:rPr>
              <w:tab/>
            </w:r>
            <w:r w:rsidR="00732878">
              <w:rPr>
                <w:noProof/>
                <w:webHidden/>
              </w:rPr>
              <w:fldChar w:fldCharType="begin"/>
            </w:r>
            <w:r w:rsidR="00732878">
              <w:rPr>
                <w:noProof/>
                <w:webHidden/>
              </w:rPr>
              <w:instrText xml:space="preserve"> PAGEREF _Toc65156252 \h </w:instrText>
            </w:r>
            <w:r w:rsidR="00732878">
              <w:rPr>
                <w:noProof/>
                <w:webHidden/>
              </w:rPr>
            </w:r>
            <w:r w:rsidR="00732878">
              <w:rPr>
                <w:noProof/>
                <w:webHidden/>
              </w:rPr>
              <w:fldChar w:fldCharType="separate"/>
            </w:r>
            <w:r w:rsidR="00732878">
              <w:rPr>
                <w:noProof/>
                <w:webHidden/>
              </w:rPr>
              <w:t>15</w:t>
            </w:r>
            <w:r w:rsidR="00732878">
              <w:rPr>
                <w:noProof/>
                <w:webHidden/>
              </w:rPr>
              <w:fldChar w:fldCharType="end"/>
            </w:r>
          </w:hyperlink>
        </w:p>
        <w:p w14:paraId="0F86A382" w14:textId="5378095F" w:rsidR="00732878" w:rsidRDefault="008A620A">
          <w:pPr>
            <w:pStyle w:val="Inhopg3"/>
            <w:rPr>
              <w:rFonts w:eastAsiaTheme="minorEastAsia"/>
              <w:noProof/>
              <w:color w:val="auto"/>
              <w:sz w:val="24"/>
              <w:szCs w:val="24"/>
              <w:lang w:eastAsia="nl-NL"/>
            </w:rPr>
          </w:pPr>
          <w:hyperlink w:anchor="_Toc65156253" w:history="1">
            <w:r w:rsidR="00732878" w:rsidRPr="00413F7E">
              <w:rPr>
                <w:rStyle w:val="Hyperlink"/>
                <w:noProof/>
              </w:rPr>
              <w:t>3.5.5</w:t>
            </w:r>
            <w:r w:rsidR="00732878">
              <w:rPr>
                <w:rFonts w:eastAsiaTheme="minorEastAsia"/>
                <w:noProof/>
                <w:color w:val="auto"/>
                <w:sz w:val="24"/>
                <w:szCs w:val="24"/>
                <w:lang w:eastAsia="nl-NL"/>
              </w:rPr>
              <w:tab/>
            </w:r>
            <w:r w:rsidR="00732878" w:rsidRPr="00413F7E">
              <w:rPr>
                <w:rStyle w:val="Hyperlink"/>
                <w:noProof/>
              </w:rPr>
              <w:t>Ontwerpend leren, leren ontwerpen</w:t>
            </w:r>
            <w:r w:rsidR="00732878">
              <w:rPr>
                <w:noProof/>
                <w:webHidden/>
              </w:rPr>
              <w:tab/>
            </w:r>
            <w:r w:rsidR="00732878">
              <w:rPr>
                <w:noProof/>
                <w:webHidden/>
              </w:rPr>
              <w:fldChar w:fldCharType="begin"/>
            </w:r>
            <w:r w:rsidR="00732878">
              <w:rPr>
                <w:noProof/>
                <w:webHidden/>
              </w:rPr>
              <w:instrText xml:space="preserve"> PAGEREF _Toc65156253 \h </w:instrText>
            </w:r>
            <w:r w:rsidR="00732878">
              <w:rPr>
                <w:noProof/>
                <w:webHidden/>
              </w:rPr>
            </w:r>
            <w:r w:rsidR="00732878">
              <w:rPr>
                <w:noProof/>
                <w:webHidden/>
              </w:rPr>
              <w:fldChar w:fldCharType="separate"/>
            </w:r>
            <w:r w:rsidR="00732878">
              <w:rPr>
                <w:noProof/>
                <w:webHidden/>
              </w:rPr>
              <w:t>16</w:t>
            </w:r>
            <w:r w:rsidR="00732878">
              <w:rPr>
                <w:noProof/>
                <w:webHidden/>
              </w:rPr>
              <w:fldChar w:fldCharType="end"/>
            </w:r>
          </w:hyperlink>
        </w:p>
        <w:p w14:paraId="3B3B6939" w14:textId="4C3462F4" w:rsidR="00732878" w:rsidRDefault="008A620A">
          <w:pPr>
            <w:pStyle w:val="Inhopg3"/>
            <w:rPr>
              <w:rFonts w:eastAsiaTheme="minorEastAsia"/>
              <w:noProof/>
              <w:color w:val="auto"/>
              <w:sz w:val="24"/>
              <w:szCs w:val="24"/>
              <w:lang w:eastAsia="nl-NL"/>
            </w:rPr>
          </w:pPr>
          <w:hyperlink w:anchor="_Toc65156254" w:history="1">
            <w:r w:rsidR="00732878" w:rsidRPr="00413F7E">
              <w:rPr>
                <w:rStyle w:val="Hyperlink"/>
                <w:noProof/>
              </w:rPr>
              <w:t>3.5.6</w:t>
            </w:r>
            <w:r w:rsidR="00732878">
              <w:rPr>
                <w:rFonts w:eastAsiaTheme="minorEastAsia"/>
                <w:noProof/>
                <w:color w:val="auto"/>
                <w:sz w:val="24"/>
                <w:szCs w:val="24"/>
                <w:lang w:eastAsia="nl-NL"/>
              </w:rPr>
              <w:tab/>
            </w:r>
            <w:r w:rsidR="00732878" w:rsidRPr="00413F7E">
              <w:rPr>
                <w:rStyle w:val="Hyperlink"/>
                <w:noProof/>
              </w:rPr>
              <w:t>Samenhang vanuit het gebruik van STEM-concepten</w:t>
            </w:r>
            <w:r w:rsidR="00732878">
              <w:rPr>
                <w:noProof/>
                <w:webHidden/>
              </w:rPr>
              <w:tab/>
            </w:r>
            <w:r w:rsidR="00732878">
              <w:rPr>
                <w:noProof/>
                <w:webHidden/>
              </w:rPr>
              <w:fldChar w:fldCharType="begin"/>
            </w:r>
            <w:r w:rsidR="00732878">
              <w:rPr>
                <w:noProof/>
                <w:webHidden/>
              </w:rPr>
              <w:instrText xml:space="preserve"> PAGEREF _Toc65156254 \h </w:instrText>
            </w:r>
            <w:r w:rsidR="00732878">
              <w:rPr>
                <w:noProof/>
                <w:webHidden/>
              </w:rPr>
            </w:r>
            <w:r w:rsidR="00732878">
              <w:rPr>
                <w:noProof/>
                <w:webHidden/>
              </w:rPr>
              <w:fldChar w:fldCharType="separate"/>
            </w:r>
            <w:r w:rsidR="00732878">
              <w:rPr>
                <w:noProof/>
                <w:webHidden/>
              </w:rPr>
              <w:t>16</w:t>
            </w:r>
            <w:r w:rsidR="00732878">
              <w:rPr>
                <w:noProof/>
                <w:webHidden/>
              </w:rPr>
              <w:fldChar w:fldCharType="end"/>
            </w:r>
          </w:hyperlink>
        </w:p>
        <w:p w14:paraId="714095FB" w14:textId="78DF8473" w:rsidR="00732878" w:rsidRDefault="008A620A">
          <w:pPr>
            <w:pStyle w:val="Inhopg3"/>
            <w:rPr>
              <w:rFonts w:eastAsiaTheme="minorEastAsia"/>
              <w:noProof/>
              <w:color w:val="auto"/>
              <w:sz w:val="24"/>
              <w:szCs w:val="24"/>
              <w:lang w:eastAsia="nl-NL"/>
            </w:rPr>
          </w:pPr>
          <w:hyperlink w:anchor="_Toc65156255" w:history="1">
            <w:r w:rsidR="00732878" w:rsidRPr="00413F7E">
              <w:rPr>
                <w:rStyle w:val="Hyperlink"/>
                <w:noProof/>
              </w:rPr>
              <w:t>3.5.7</w:t>
            </w:r>
            <w:r w:rsidR="00732878">
              <w:rPr>
                <w:rFonts w:eastAsiaTheme="minorEastAsia"/>
                <w:noProof/>
                <w:color w:val="auto"/>
                <w:sz w:val="24"/>
                <w:szCs w:val="24"/>
                <w:lang w:eastAsia="nl-NL"/>
              </w:rPr>
              <w:tab/>
            </w:r>
            <w:r w:rsidR="00732878" w:rsidRPr="00413F7E">
              <w:rPr>
                <w:rStyle w:val="Hyperlink"/>
                <w:noProof/>
              </w:rPr>
              <w:t>Samenhang vanuit inzicht in ‘wetenschappelijke kernideeën’ (Big Ideas)</w:t>
            </w:r>
            <w:r w:rsidR="00732878">
              <w:rPr>
                <w:noProof/>
                <w:webHidden/>
              </w:rPr>
              <w:tab/>
            </w:r>
            <w:r w:rsidR="00732878">
              <w:rPr>
                <w:noProof/>
                <w:webHidden/>
              </w:rPr>
              <w:fldChar w:fldCharType="begin"/>
            </w:r>
            <w:r w:rsidR="00732878">
              <w:rPr>
                <w:noProof/>
                <w:webHidden/>
              </w:rPr>
              <w:instrText xml:space="preserve"> PAGEREF _Toc65156255 \h </w:instrText>
            </w:r>
            <w:r w:rsidR="00732878">
              <w:rPr>
                <w:noProof/>
                <w:webHidden/>
              </w:rPr>
            </w:r>
            <w:r w:rsidR="00732878">
              <w:rPr>
                <w:noProof/>
                <w:webHidden/>
              </w:rPr>
              <w:fldChar w:fldCharType="separate"/>
            </w:r>
            <w:r w:rsidR="00732878">
              <w:rPr>
                <w:noProof/>
                <w:webHidden/>
              </w:rPr>
              <w:t>16</w:t>
            </w:r>
            <w:r w:rsidR="00732878">
              <w:rPr>
                <w:noProof/>
                <w:webHidden/>
              </w:rPr>
              <w:fldChar w:fldCharType="end"/>
            </w:r>
          </w:hyperlink>
        </w:p>
        <w:p w14:paraId="55C6BC10" w14:textId="4DAE618D" w:rsidR="00732878" w:rsidRDefault="008A620A">
          <w:pPr>
            <w:pStyle w:val="Inhopg3"/>
            <w:rPr>
              <w:rFonts w:eastAsiaTheme="minorEastAsia"/>
              <w:noProof/>
              <w:color w:val="auto"/>
              <w:sz w:val="24"/>
              <w:szCs w:val="24"/>
              <w:lang w:eastAsia="nl-NL"/>
            </w:rPr>
          </w:pPr>
          <w:hyperlink w:anchor="_Toc65156256" w:history="1">
            <w:r w:rsidR="00732878" w:rsidRPr="00413F7E">
              <w:rPr>
                <w:rStyle w:val="Hyperlink"/>
                <w:noProof/>
              </w:rPr>
              <w:t>3.5.8</w:t>
            </w:r>
            <w:r w:rsidR="00732878">
              <w:rPr>
                <w:rFonts w:eastAsiaTheme="minorEastAsia"/>
                <w:noProof/>
                <w:color w:val="auto"/>
                <w:sz w:val="24"/>
                <w:szCs w:val="24"/>
                <w:lang w:eastAsia="nl-NL"/>
              </w:rPr>
              <w:tab/>
            </w:r>
            <w:r w:rsidR="00732878" w:rsidRPr="00413F7E">
              <w:rPr>
                <w:rStyle w:val="Hyperlink"/>
                <w:noProof/>
              </w:rPr>
              <w:t>Samenhang met andere leerplannen binnen de finaliteit</w:t>
            </w:r>
            <w:r w:rsidR="00732878">
              <w:rPr>
                <w:noProof/>
                <w:webHidden/>
              </w:rPr>
              <w:tab/>
            </w:r>
            <w:r w:rsidR="00732878">
              <w:rPr>
                <w:noProof/>
                <w:webHidden/>
              </w:rPr>
              <w:fldChar w:fldCharType="begin"/>
            </w:r>
            <w:r w:rsidR="00732878">
              <w:rPr>
                <w:noProof/>
                <w:webHidden/>
              </w:rPr>
              <w:instrText xml:space="preserve"> PAGEREF _Toc65156256 \h </w:instrText>
            </w:r>
            <w:r w:rsidR="00732878">
              <w:rPr>
                <w:noProof/>
                <w:webHidden/>
              </w:rPr>
            </w:r>
            <w:r w:rsidR="00732878">
              <w:rPr>
                <w:noProof/>
                <w:webHidden/>
              </w:rPr>
              <w:fldChar w:fldCharType="separate"/>
            </w:r>
            <w:r w:rsidR="00732878">
              <w:rPr>
                <w:noProof/>
                <w:webHidden/>
              </w:rPr>
              <w:t>17</w:t>
            </w:r>
            <w:r w:rsidR="00732878">
              <w:rPr>
                <w:noProof/>
                <w:webHidden/>
              </w:rPr>
              <w:fldChar w:fldCharType="end"/>
            </w:r>
          </w:hyperlink>
        </w:p>
        <w:p w14:paraId="442991A5" w14:textId="7F3AA8E4" w:rsidR="00732878" w:rsidRDefault="008A620A">
          <w:pPr>
            <w:pStyle w:val="Inhopg3"/>
            <w:rPr>
              <w:rFonts w:eastAsiaTheme="minorEastAsia"/>
              <w:noProof/>
              <w:color w:val="auto"/>
              <w:sz w:val="24"/>
              <w:szCs w:val="24"/>
              <w:lang w:eastAsia="nl-NL"/>
            </w:rPr>
          </w:pPr>
          <w:hyperlink w:anchor="_Toc65156257" w:history="1">
            <w:r w:rsidR="00732878" w:rsidRPr="00413F7E">
              <w:rPr>
                <w:rStyle w:val="Hyperlink"/>
                <w:noProof/>
              </w:rPr>
              <w:t>3.5.9</w:t>
            </w:r>
            <w:r w:rsidR="00732878">
              <w:rPr>
                <w:rFonts w:eastAsiaTheme="minorEastAsia"/>
                <w:noProof/>
                <w:color w:val="auto"/>
                <w:sz w:val="24"/>
                <w:szCs w:val="24"/>
                <w:lang w:eastAsia="nl-NL"/>
              </w:rPr>
              <w:tab/>
            </w:r>
            <w:r w:rsidR="00732878" w:rsidRPr="00413F7E">
              <w:rPr>
                <w:rStyle w:val="Hyperlink"/>
                <w:noProof/>
              </w:rPr>
              <w:t>Samenhang over de finaliteiten heen</w:t>
            </w:r>
            <w:r w:rsidR="00732878">
              <w:rPr>
                <w:noProof/>
                <w:webHidden/>
              </w:rPr>
              <w:tab/>
            </w:r>
            <w:r w:rsidR="00732878">
              <w:rPr>
                <w:noProof/>
                <w:webHidden/>
              </w:rPr>
              <w:fldChar w:fldCharType="begin"/>
            </w:r>
            <w:r w:rsidR="00732878">
              <w:rPr>
                <w:noProof/>
                <w:webHidden/>
              </w:rPr>
              <w:instrText xml:space="preserve"> PAGEREF _Toc65156257 \h </w:instrText>
            </w:r>
            <w:r w:rsidR="00732878">
              <w:rPr>
                <w:noProof/>
                <w:webHidden/>
              </w:rPr>
            </w:r>
            <w:r w:rsidR="00732878">
              <w:rPr>
                <w:noProof/>
                <w:webHidden/>
              </w:rPr>
              <w:fldChar w:fldCharType="separate"/>
            </w:r>
            <w:r w:rsidR="00732878">
              <w:rPr>
                <w:noProof/>
                <w:webHidden/>
              </w:rPr>
              <w:t>17</w:t>
            </w:r>
            <w:r w:rsidR="00732878">
              <w:rPr>
                <w:noProof/>
                <w:webHidden/>
              </w:rPr>
              <w:fldChar w:fldCharType="end"/>
            </w:r>
          </w:hyperlink>
        </w:p>
        <w:p w14:paraId="09C54CFF" w14:textId="6D4BD95A" w:rsidR="00732878" w:rsidRDefault="008A620A">
          <w:pPr>
            <w:pStyle w:val="Inhopg2"/>
            <w:rPr>
              <w:rFonts w:eastAsiaTheme="minorEastAsia"/>
              <w:color w:val="auto"/>
              <w:sz w:val="24"/>
              <w:szCs w:val="24"/>
              <w:lang w:eastAsia="nl-NL"/>
            </w:rPr>
          </w:pPr>
          <w:hyperlink w:anchor="_Toc65156258" w:history="1">
            <w:r w:rsidR="00732878" w:rsidRPr="00413F7E">
              <w:rPr>
                <w:rStyle w:val="Hyperlink"/>
                <w:lang w:val="nl-NL"/>
              </w:rPr>
              <w:t>3.6</w:t>
            </w:r>
            <w:r w:rsidR="00732878">
              <w:rPr>
                <w:rFonts w:eastAsiaTheme="minorEastAsia"/>
                <w:color w:val="auto"/>
                <w:sz w:val="24"/>
                <w:szCs w:val="24"/>
                <w:lang w:eastAsia="nl-NL"/>
              </w:rPr>
              <w:tab/>
            </w:r>
            <w:r w:rsidR="00732878" w:rsidRPr="00413F7E">
              <w:rPr>
                <w:rStyle w:val="Hyperlink"/>
                <w:lang w:val="nl-NL"/>
              </w:rPr>
              <w:t>Leerplanformularium</w:t>
            </w:r>
            <w:r w:rsidR="00732878">
              <w:rPr>
                <w:webHidden/>
              </w:rPr>
              <w:tab/>
            </w:r>
            <w:r w:rsidR="00732878">
              <w:rPr>
                <w:webHidden/>
              </w:rPr>
              <w:fldChar w:fldCharType="begin"/>
            </w:r>
            <w:r w:rsidR="00732878">
              <w:rPr>
                <w:webHidden/>
              </w:rPr>
              <w:instrText xml:space="preserve"> PAGEREF _Toc65156258 \h </w:instrText>
            </w:r>
            <w:r w:rsidR="00732878">
              <w:rPr>
                <w:webHidden/>
              </w:rPr>
            </w:r>
            <w:r w:rsidR="00732878">
              <w:rPr>
                <w:webHidden/>
              </w:rPr>
              <w:fldChar w:fldCharType="separate"/>
            </w:r>
            <w:r w:rsidR="00732878">
              <w:rPr>
                <w:webHidden/>
              </w:rPr>
              <w:t>18</w:t>
            </w:r>
            <w:r w:rsidR="00732878">
              <w:rPr>
                <w:webHidden/>
              </w:rPr>
              <w:fldChar w:fldCharType="end"/>
            </w:r>
          </w:hyperlink>
        </w:p>
        <w:p w14:paraId="7127953F" w14:textId="543DB72B" w:rsidR="00732878" w:rsidRDefault="008A620A">
          <w:pPr>
            <w:pStyle w:val="Inhopg3"/>
            <w:rPr>
              <w:rFonts w:eastAsiaTheme="minorEastAsia"/>
              <w:noProof/>
              <w:color w:val="auto"/>
              <w:sz w:val="24"/>
              <w:szCs w:val="24"/>
              <w:lang w:eastAsia="nl-NL"/>
            </w:rPr>
          </w:pPr>
          <w:hyperlink w:anchor="_Toc65156259" w:history="1">
            <w:r w:rsidR="00732878" w:rsidRPr="00413F7E">
              <w:rPr>
                <w:rStyle w:val="Hyperlink"/>
                <w:noProof/>
                <w:lang w:val="nl-NL"/>
              </w:rPr>
              <w:t>3.6.1</w:t>
            </w:r>
            <w:r w:rsidR="00732878">
              <w:rPr>
                <w:rFonts w:eastAsiaTheme="minorEastAsia"/>
                <w:noProof/>
                <w:color w:val="auto"/>
                <w:sz w:val="24"/>
                <w:szCs w:val="24"/>
                <w:lang w:eastAsia="nl-NL"/>
              </w:rPr>
              <w:tab/>
            </w:r>
            <w:r w:rsidR="00732878" w:rsidRPr="00413F7E">
              <w:rPr>
                <w:rStyle w:val="Hyperlink"/>
                <w:noProof/>
                <w:lang w:val="nl-NL"/>
              </w:rPr>
              <w:t>Mechanica.</w:t>
            </w:r>
            <w:r w:rsidR="00732878">
              <w:rPr>
                <w:noProof/>
                <w:webHidden/>
              </w:rPr>
              <w:tab/>
            </w:r>
            <w:r w:rsidR="00732878">
              <w:rPr>
                <w:noProof/>
                <w:webHidden/>
              </w:rPr>
              <w:fldChar w:fldCharType="begin"/>
            </w:r>
            <w:r w:rsidR="00732878">
              <w:rPr>
                <w:noProof/>
                <w:webHidden/>
              </w:rPr>
              <w:instrText xml:space="preserve"> PAGEREF _Toc65156259 \h </w:instrText>
            </w:r>
            <w:r w:rsidR="00732878">
              <w:rPr>
                <w:noProof/>
                <w:webHidden/>
              </w:rPr>
            </w:r>
            <w:r w:rsidR="00732878">
              <w:rPr>
                <w:noProof/>
                <w:webHidden/>
              </w:rPr>
              <w:fldChar w:fldCharType="separate"/>
            </w:r>
            <w:r w:rsidR="00732878">
              <w:rPr>
                <w:noProof/>
                <w:webHidden/>
              </w:rPr>
              <w:t>18</w:t>
            </w:r>
            <w:r w:rsidR="00732878">
              <w:rPr>
                <w:noProof/>
                <w:webHidden/>
              </w:rPr>
              <w:fldChar w:fldCharType="end"/>
            </w:r>
          </w:hyperlink>
        </w:p>
        <w:p w14:paraId="16957E16" w14:textId="26FE99F2" w:rsidR="00732878" w:rsidRDefault="008A620A">
          <w:pPr>
            <w:pStyle w:val="Inhopg3"/>
            <w:rPr>
              <w:rFonts w:eastAsiaTheme="minorEastAsia"/>
              <w:noProof/>
              <w:color w:val="auto"/>
              <w:sz w:val="24"/>
              <w:szCs w:val="24"/>
              <w:lang w:eastAsia="nl-NL"/>
            </w:rPr>
          </w:pPr>
          <w:hyperlink w:anchor="_Toc65156260" w:history="1">
            <w:r w:rsidR="00732878" w:rsidRPr="00413F7E">
              <w:rPr>
                <w:rStyle w:val="Hyperlink"/>
                <w:noProof/>
                <w:lang w:val="nl-NL"/>
              </w:rPr>
              <w:t>3.6.2</w:t>
            </w:r>
            <w:r w:rsidR="00732878">
              <w:rPr>
                <w:rFonts w:eastAsiaTheme="minorEastAsia"/>
                <w:noProof/>
                <w:color w:val="auto"/>
                <w:sz w:val="24"/>
                <w:szCs w:val="24"/>
                <w:lang w:eastAsia="nl-NL"/>
              </w:rPr>
              <w:tab/>
            </w:r>
            <w:r w:rsidR="00732878" w:rsidRPr="00413F7E">
              <w:rPr>
                <w:rStyle w:val="Hyperlink"/>
                <w:noProof/>
                <w:lang w:val="nl-NL"/>
              </w:rPr>
              <w:t>Arbeid, energie, vermogen en rendement.</w:t>
            </w:r>
            <w:r w:rsidR="00732878">
              <w:rPr>
                <w:noProof/>
                <w:webHidden/>
              </w:rPr>
              <w:tab/>
            </w:r>
            <w:r w:rsidR="00732878">
              <w:rPr>
                <w:noProof/>
                <w:webHidden/>
              </w:rPr>
              <w:fldChar w:fldCharType="begin"/>
            </w:r>
            <w:r w:rsidR="00732878">
              <w:rPr>
                <w:noProof/>
                <w:webHidden/>
              </w:rPr>
              <w:instrText xml:space="preserve"> PAGEREF _Toc65156260 \h </w:instrText>
            </w:r>
            <w:r w:rsidR="00732878">
              <w:rPr>
                <w:noProof/>
                <w:webHidden/>
              </w:rPr>
            </w:r>
            <w:r w:rsidR="00732878">
              <w:rPr>
                <w:noProof/>
                <w:webHidden/>
              </w:rPr>
              <w:fldChar w:fldCharType="separate"/>
            </w:r>
            <w:r w:rsidR="00732878">
              <w:rPr>
                <w:noProof/>
                <w:webHidden/>
              </w:rPr>
              <w:t>18</w:t>
            </w:r>
            <w:r w:rsidR="00732878">
              <w:rPr>
                <w:noProof/>
                <w:webHidden/>
              </w:rPr>
              <w:fldChar w:fldCharType="end"/>
            </w:r>
          </w:hyperlink>
        </w:p>
        <w:p w14:paraId="0012D090" w14:textId="3B8CFBF7" w:rsidR="00732878" w:rsidRDefault="008A620A">
          <w:pPr>
            <w:pStyle w:val="Inhopg3"/>
            <w:rPr>
              <w:rFonts w:eastAsiaTheme="minorEastAsia"/>
              <w:noProof/>
              <w:color w:val="auto"/>
              <w:sz w:val="24"/>
              <w:szCs w:val="24"/>
              <w:lang w:eastAsia="nl-NL"/>
            </w:rPr>
          </w:pPr>
          <w:hyperlink w:anchor="_Toc65156261" w:history="1">
            <w:r w:rsidR="00732878" w:rsidRPr="00413F7E">
              <w:rPr>
                <w:rStyle w:val="Hyperlink"/>
                <w:noProof/>
                <w:lang w:val="nl-NL"/>
              </w:rPr>
              <w:t>3.6.3</w:t>
            </w:r>
            <w:r w:rsidR="00732878">
              <w:rPr>
                <w:rFonts w:eastAsiaTheme="minorEastAsia"/>
                <w:noProof/>
                <w:color w:val="auto"/>
                <w:sz w:val="24"/>
                <w:szCs w:val="24"/>
                <w:lang w:eastAsia="nl-NL"/>
              </w:rPr>
              <w:tab/>
            </w:r>
            <w:r w:rsidR="00732878" w:rsidRPr="00413F7E">
              <w:rPr>
                <w:rStyle w:val="Hyperlink"/>
                <w:noProof/>
                <w:lang w:val="nl-NL"/>
              </w:rPr>
              <w:t>Elektriciteit.</w:t>
            </w:r>
            <w:r w:rsidR="00732878">
              <w:rPr>
                <w:noProof/>
                <w:webHidden/>
              </w:rPr>
              <w:tab/>
            </w:r>
            <w:r w:rsidR="00732878">
              <w:rPr>
                <w:noProof/>
                <w:webHidden/>
              </w:rPr>
              <w:fldChar w:fldCharType="begin"/>
            </w:r>
            <w:r w:rsidR="00732878">
              <w:rPr>
                <w:noProof/>
                <w:webHidden/>
              </w:rPr>
              <w:instrText xml:space="preserve"> PAGEREF _Toc65156261 \h </w:instrText>
            </w:r>
            <w:r w:rsidR="00732878">
              <w:rPr>
                <w:noProof/>
                <w:webHidden/>
              </w:rPr>
            </w:r>
            <w:r w:rsidR="00732878">
              <w:rPr>
                <w:noProof/>
                <w:webHidden/>
              </w:rPr>
              <w:fldChar w:fldCharType="separate"/>
            </w:r>
            <w:r w:rsidR="00732878">
              <w:rPr>
                <w:noProof/>
                <w:webHidden/>
              </w:rPr>
              <w:t>18</w:t>
            </w:r>
            <w:r w:rsidR="00732878">
              <w:rPr>
                <w:noProof/>
                <w:webHidden/>
              </w:rPr>
              <w:fldChar w:fldCharType="end"/>
            </w:r>
          </w:hyperlink>
        </w:p>
        <w:p w14:paraId="6CD7CB1F" w14:textId="1A246CD6" w:rsidR="00732878" w:rsidRDefault="008A620A">
          <w:pPr>
            <w:pStyle w:val="Inhopg3"/>
            <w:rPr>
              <w:rFonts w:eastAsiaTheme="minorEastAsia"/>
              <w:noProof/>
              <w:color w:val="auto"/>
              <w:sz w:val="24"/>
              <w:szCs w:val="24"/>
              <w:lang w:eastAsia="nl-NL"/>
            </w:rPr>
          </w:pPr>
          <w:hyperlink w:anchor="_Toc65156262" w:history="1">
            <w:r w:rsidR="00732878" w:rsidRPr="00413F7E">
              <w:rPr>
                <w:rStyle w:val="Hyperlink"/>
                <w:noProof/>
                <w:lang w:val="nl-NL"/>
              </w:rPr>
              <w:t>3.6.4</w:t>
            </w:r>
            <w:r w:rsidR="00732878">
              <w:rPr>
                <w:rFonts w:eastAsiaTheme="minorEastAsia"/>
                <w:noProof/>
                <w:color w:val="auto"/>
                <w:sz w:val="24"/>
                <w:szCs w:val="24"/>
                <w:lang w:eastAsia="nl-NL"/>
              </w:rPr>
              <w:tab/>
            </w:r>
            <w:r w:rsidR="00732878" w:rsidRPr="00413F7E">
              <w:rPr>
                <w:rStyle w:val="Hyperlink"/>
                <w:noProof/>
                <w:lang w:val="nl-NL"/>
              </w:rPr>
              <w:t>Druk in vaste stoffen, vloeistoffen en gassen, thermodynamica.</w:t>
            </w:r>
            <w:r w:rsidR="00732878">
              <w:rPr>
                <w:noProof/>
                <w:webHidden/>
              </w:rPr>
              <w:tab/>
            </w:r>
            <w:r w:rsidR="00732878">
              <w:rPr>
                <w:noProof/>
                <w:webHidden/>
              </w:rPr>
              <w:fldChar w:fldCharType="begin"/>
            </w:r>
            <w:r w:rsidR="00732878">
              <w:rPr>
                <w:noProof/>
                <w:webHidden/>
              </w:rPr>
              <w:instrText xml:space="preserve"> PAGEREF _Toc65156262 \h </w:instrText>
            </w:r>
            <w:r w:rsidR="00732878">
              <w:rPr>
                <w:noProof/>
                <w:webHidden/>
              </w:rPr>
            </w:r>
            <w:r w:rsidR="00732878">
              <w:rPr>
                <w:noProof/>
                <w:webHidden/>
              </w:rPr>
              <w:fldChar w:fldCharType="separate"/>
            </w:r>
            <w:r w:rsidR="00732878">
              <w:rPr>
                <w:noProof/>
                <w:webHidden/>
              </w:rPr>
              <w:t>19</w:t>
            </w:r>
            <w:r w:rsidR="00732878">
              <w:rPr>
                <w:noProof/>
                <w:webHidden/>
              </w:rPr>
              <w:fldChar w:fldCharType="end"/>
            </w:r>
          </w:hyperlink>
        </w:p>
        <w:p w14:paraId="2D9867EA" w14:textId="3F2956AE" w:rsidR="00732878" w:rsidRDefault="008A620A">
          <w:pPr>
            <w:pStyle w:val="Inhopg1"/>
            <w:rPr>
              <w:rFonts w:eastAsiaTheme="minorEastAsia"/>
              <w:b w:val="0"/>
              <w:noProof/>
              <w:color w:val="auto"/>
              <w:szCs w:val="24"/>
              <w:lang w:eastAsia="nl-NL"/>
            </w:rPr>
          </w:pPr>
          <w:hyperlink w:anchor="_Toc65156263" w:history="1">
            <w:r w:rsidR="00732878" w:rsidRPr="00413F7E">
              <w:rPr>
                <w:rStyle w:val="Hyperlink"/>
                <w:noProof/>
              </w:rPr>
              <w:t>4</w:t>
            </w:r>
            <w:r w:rsidR="00732878">
              <w:rPr>
                <w:rFonts w:eastAsiaTheme="minorEastAsia"/>
                <w:b w:val="0"/>
                <w:noProof/>
                <w:color w:val="auto"/>
                <w:szCs w:val="24"/>
                <w:lang w:eastAsia="nl-NL"/>
              </w:rPr>
              <w:tab/>
            </w:r>
            <w:r w:rsidR="00732878" w:rsidRPr="00413F7E">
              <w:rPr>
                <w:rStyle w:val="Hyperlink"/>
                <w:noProof/>
              </w:rPr>
              <w:t>Leerplandoelen</w:t>
            </w:r>
            <w:r w:rsidR="00732878">
              <w:rPr>
                <w:noProof/>
                <w:webHidden/>
              </w:rPr>
              <w:tab/>
            </w:r>
            <w:r w:rsidR="00732878">
              <w:rPr>
                <w:noProof/>
                <w:webHidden/>
              </w:rPr>
              <w:fldChar w:fldCharType="begin"/>
            </w:r>
            <w:r w:rsidR="00732878">
              <w:rPr>
                <w:noProof/>
                <w:webHidden/>
              </w:rPr>
              <w:instrText xml:space="preserve"> PAGEREF _Toc65156263 \h </w:instrText>
            </w:r>
            <w:r w:rsidR="00732878">
              <w:rPr>
                <w:noProof/>
                <w:webHidden/>
              </w:rPr>
            </w:r>
            <w:r w:rsidR="00732878">
              <w:rPr>
                <w:noProof/>
                <w:webHidden/>
              </w:rPr>
              <w:fldChar w:fldCharType="separate"/>
            </w:r>
            <w:r w:rsidR="00732878">
              <w:rPr>
                <w:noProof/>
                <w:webHidden/>
              </w:rPr>
              <w:t>19</w:t>
            </w:r>
            <w:r w:rsidR="00732878">
              <w:rPr>
                <w:noProof/>
                <w:webHidden/>
              </w:rPr>
              <w:fldChar w:fldCharType="end"/>
            </w:r>
          </w:hyperlink>
        </w:p>
        <w:p w14:paraId="4AD742AA" w14:textId="628F8A2D" w:rsidR="00732878" w:rsidRDefault="008A620A">
          <w:pPr>
            <w:pStyle w:val="Inhopg2"/>
            <w:rPr>
              <w:rFonts w:eastAsiaTheme="minorEastAsia"/>
              <w:color w:val="auto"/>
              <w:sz w:val="24"/>
              <w:szCs w:val="24"/>
              <w:lang w:eastAsia="nl-NL"/>
            </w:rPr>
          </w:pPr>
          <w:hyperlink w:anchor="_Toc65156264" w:history="1">
            <w:r w:rsidR="00732878" w:rsidRPr="00413F7E">
              <w:rPr>
                <w:rStyle w:val="Hyperlink"/>
              </w:rPr>
              <w:t>4.1</w:t>
            </w:r>
            <w:r w:rsidR="00732878">
              <w:rPr>
                <w:rFonts w:eastAsiaTheme="minorEastAsia"/>
                <w:color w:val="auto"/>
                <w:sz w:val="24"/>
                <w:szCs w:val="24"/>
                <w:lang w:eastAsia="nl-NL"/>
              </w:rPr>
              <w:tab/>
            </w:r>
            <w:r w:rsidR="00732878" w:rsidRPr="00413F7E">
              <w:rPr>
                <w:rStyle w:val="Hyperlink"/>
              </w:rPr>
              <w:t>STEM-doelen</w:t>
            </w:r>
            <w:r w:rsidR="00732878">
              <w:rPr>
                <w:webHidden/>
              </w:rPr>
              <w:tab/>
            </w:r>
            <w:r w:rsidR="00732878">
              <w:rPr>
                <w:webHidden/>
              </w:rPr>
              <w:fldChar w:fldCharType="begin"/>
            </w:r>
            <w:r w:rsidR="00732878">
              <w:rPr>
                <w:webHidden/>
              </w:rPr>
              <w:instrText xml:space="preserve"> PAGEREF _Toc65156264 \h </w:instrText>
            </w:r>
            <w:r w:rsidR="00732878">
              <w:rPr>
                <w:webHidden/>
              </w:rPr>
            </w:r>
            <w:r w:rsidR="00732878">
              <w:rPr>
                <w:webHidden/>
              </w:rPr>
              <w:fldChar w:fldCharType="separate"/>
            </w:r>
            <w:r w:rsidR="00732878">
              <w:rPr>
                <w:webHidden/>
              </w:rPr>
              <w:t>19</w:t>
            </w:r>
            <w:r w:rsidR="00732878">
              <w:rPr>
                <w:webHidden/>
              </w:rPr>
              <w:fldChar w:fldCharType="end"/>
            </w:r>
          </w:hyperlink>
        </w:p>
        <w:p w14:paraId="3F25589D" w14:textId="74220DA3" w:rsidR="00732878" w:rsidRDefault="008A620A">
          <w:pPr>
            <w:pStyle w:val="Inhopg2"/>
            <w:rPr>
              <w:rFonts w:eastAsiaTheme="minorEastAsia"/>
              <w:color w:val="auto"/>
              <w:sz w:val="24"/>
              <w:szCs w:val="24"/>
              <w:lang w:eastAsia="nl-NL"/>
            </w:rPr>
          </w:pPr>
          <w:hyperlink w:anchor="_Toc65156265" w:history="1">
            <w:r w:rsidR="00732878" w:rsidRPr="00413F7E">
              <w:rPr>
                <w:rStyle w:val="Hyperlink"/>
              </w:rPr>
              <w:t>4.2</w:t>
            </w:r>
            <w:r w:rsidR="00732878">
              <w:rPr>
                <w:rFonts w:eastAsiaTheme="minorEastAsia"/>
                <w:color w:val="auto"/>
                <w:sz w:val="24"/>
                <w:szCs w:val="24"/>
                <w:lang w:eastAsia="nl-NL"/>
              </w:rPr>
              <w:tab/>
            </w:r>
            <w:r w:rsidR="00732878" w:rsidRPr="00413F7E">
              <w:rPr>
                <w:rStyle w:val="Hyperlink"/>
              </w:rPr>
              <w:t>Mechanica - hydrostatica</w:t>
            </w:r>
            <w:r w:rsidR="00732878">
              <w:rPr>
                <w:webHidden/>
              </w:rPr>
              <w:tab/>
            </w:r>
            <w:r w:rsidR="00732878">
              <w:rPr>
                <w:webHidden/>
              </w:rPr>
              <w:fldChar w:fldCharType="begin"/>
            </w:r>
            <w:r w:rsidR="00732878">
              <w:rPr>
                <w:webHidden/>
              </w:rPr>
              <w:instrText xml:space="preserve"> PAGEREF _Toc65156265 \h </w:instrText>
            </w:r>
            <w:r w:rsidR="00732878">
              <w:rPr>
                <w:webHidden/>
              </w:rPr>
            </w:r>
            <w:r w:rsidR="00732878">
              <w:rPr>
                <w:webHidden/>
              </w:rPr>
              <w:fldChar w:fldCharType="separate"/>
            </w:r>
            <w:r w:rsidR="00732878">
              <w:rPr>
                <w:webHidden/>
              </w:rPr>
              <w:t>25</w:t>
            </w:r>
            <w:r w:rsidR="00732878">
              <w:rPr>
                <w:webHidden/>
              </w:rPr>
              <w:fldChar w:fldCharType="end"/>
            </w:r>
          </w:hyperlink>
        </w:p>
        <w:p w14:paraId="16C5453F" w14:textId="103E7126" w:rsidR="00732878" w:rsidRDefault="008A620A">
          <w:pPr>
            <w:pStyle w:val="Inhopg3"/>
            <w:rPr>
              <w:rFonts w:eastAsiaTheme="minorEastAsia"/>
              <w:noProof/>
              <w:color w:val="auto"/>
              <w:sz w:val="24"/>
              <w:szCs w:val="24"/>
              <w:lang w:eastAsia="nl-NL"/>
            </w:rPr>
          </w:pPr>
          <w:hyperlink w:anchor="_Toc65156266" w:history="1">
            <w:r w:rsidR="00732878" w:rsidRPr="00413F7E">
              <w:rPr>
                <w:rStyle w:val="Hyperlink"/>
                <w:noProof/>
              </w:rPr>
              <w:t>4.2.1</w:t>
            </w:r>
            <w:r w:rsidR="00732878">
              <w:rPr>
                <w:rFonts w:eastAsiaTheme="minorEastAsia"/>
                <w:noProof/>
                <w:color w:val="auto"/>
                <w:sz w:val="24"/>
                <w:szCs w:val="24"/>
                <w:lang w:eastAsia="nl-NL"/>
              </w:rPr>
              <w:tab/>
            </w:r>
            <w:r w:rsidR="00732878" w:rsidRPr="00413F7E">
              <w:rPr>
                <w:rStyle w:val="Hyperlink"/>
                <w:noProof/>
              </w:rPr>
              <w:t>De wetten van Newton</w:t>
            </w:r>
            <w:r w:rsidR="00732878">
              <w:rPr>
                <w:noProof/>
                <w:webHidden/>
              </w:rPr>
              <w:tab/>
            </w:r>
            <w:r w:rsidR="00732878">
              <w:rPr>
                <w:noProof/>
                <w:webHidden/>
              </w:rPr>
              <w:fldChar w:fldCharType="begin"/>
            </w:r>
            <w:r w:rsidR="00732878">
              <w:rPr>
                <w:noProof/>
                <w:webHidden/>
              </w:rPr>
              <w:instrText xml:space="preserve"> PAGEREF _Toc65156266 \h </w:instrText>
            </w:r>
            <w:r w:rsidR="00732878">
              <w:rPr>
                <w:noProof/>
                <w:webHidden/>
              </w:rPr>
            </w:r>
            <w:r w:rsidR="00732878">
              <w:rPr>
                <w:noProof/>
                <w:webHidden/>
              </w:rPr>
              <w:fldChar w:fldCharType="separate"/>
            </w:r>
            <w:r w:rsidR="00732878">
              <w:rPr>
                <w:noProof/>
                <w:webHidden/>
              </w:rPr>
              <w:t>25</w:t>
            </w:r>
            <w:r w:rsidR="00732878">
              <w:rPr>
                <w:noProof/>
                <w:webHidden/>
              </w:rPr>
              <w:fldChar w:fldCharType="end"/>
            </w:r>
          </w:hyperlink>
        </w:p>
        <w:p w14:paraId="28FE3CEF" w14:textId="51450A5F" w:rsidR="00732878" w:rsidRDefault="008A620A">
          <w:pPr>
            <w:pStyle w:val="Inhopg3"/>
            <w:rPr>
              <w:rFonts w:eastAsiaTheme="minorEastAsia"/>
              <w:noProof/>
              <w:color w:val="auto"/>
              <w:sz w:val="24"/>
              <w:szCs w:val="24"/>
              <w:lang w:eastAsia="nl-NL"/>
            </w:rPr>
          </w:pPr>
          <w:hyperlink w:anchor="_Toc65156267" w:history="1">
            <w:r w:rsidR="00732878" w:rsidRPr="00413F7E">
              <w:rPr>
                <w:rStyle w:val="Hyperlink"/>
                <w:noProof/>
              </w:rPr>
              <w:t>4.2.2</w:t>
            </w:r>
            <w:r w:rsidR="00732878">
              <w:rPr>
                <w:rFonts w:eastAsiaTheme="minorEastAsia"/>
                <w:noProof/>
                <w:color w:val="auto"/>
                <w:sz w:val="24"/>
                <w:szCs w:val="24"/>
                <w:lang w:eastAsia="nl-NL"/>
              </w:rPr>
              <w:tab/>
            </w:r>
            <w:r w:rsidR="00732878" w:rsidRPr="00413F7E">
              <w:rPr>
                <w:rStyle w:val="Hyperlink"/>
                <w:noProof/>
              </w:rPr>
              <w:t>Bewegingsleer</w:t>
            </w:r>
            <w:r w:rsidR="00732878">
              <w:rPr>
                <w:noProof/>
                <w:webHidden/>
              </w:rPr>
              <w:tab/>
            </w:r>
            <w:r w:rsidR="00732878">
              <w:rPr>
                <w:noProof/>
                <w:webHidden/>
              </w:rPr>
              <w:fldChar w:fldCharType="begin"/>
            </w:r>
            <w:r w:rsidR="00732878">
              <w:rPr>
                <w:noProof/>
                <w:webHidden/>
              </w:rPr>
              <w:instrText xml:space="preserve"> PAGEREF _Toc65156267 \h </w:instrText>
            </w:r>
            <w:r w:rsidR="00732878">
              <w:rPr>
                <w:noProof/>
                <w:webHidden/>
              </w:rPr>
            </w:r>
            <w:r w:rsidR="00732878">
              <w:rPr>
                <w:noProof/>
                <w:webHidden/>
              </w:rPr>
              <w:fldChar w:fldCharType="separate"/>
            </w:r>
            <w:r w:rsidR="00732878">
              <w:rPr>
                <w:noProof/>
                <w:webHidden/>
              </w:rPr>
              <w:t>26</w:t>
            </w:r>
            <w:r w:rsidR="00732878">
              <w:rPr>
                <w:noProof/>
                <w:webHidden/>
              </w:rPr>
              <w:fldChar w:fldCharType="end"/>
            </w:r>
          </w:hyperlink>
        </w:p>
        <w:p w14:paraId="3C745565" w14:textId="3B4DF13E" w:rsidR="00732878" w:rsidRDefault="008A620A">
          <w:pPr>
            <w:pStyle w:val="Inhopg3"/>
            <w:rPr>
              <w:rFonts w:eastAsiaTheme="minorEastAsia"/>
              <w:noProof/>
              <w:color w:val="auto"/>
              <w:sz w:val="24"/>
              <w:szCs w:val="24"/>
              <w:lang w:eastAsia="nl-NL"/>
            </w:rPr>
          </w:pPr>
          <w:hyperlink w:anchor="_Toc65156268" w:history="1">
            <w:r w:rsidR="00732878" w:rsidRPr="00413F7E">
              <w:rPr>
                <w:rStyle w:val="Hyperlink"/>
                <w:noProof/>
              </w:rPr>
              <w:t>4.2.3</w:t>
            </w:r>
            <w:r w:rsidR="00732878">
              <w:rPr>
                <w:rFonts w:eastAsiaTheme="minorEastAsia"/>
                <w:noProof/>
                <w:color w:val="auto"/>
                <w:sz w:val="24"/>
                <w:szCs w:val="24"/>
                <w:lang w:eastAsia="nl-NL"/>
              </w:rPr>
              <w:tab/>
            </w:r>
            <w:r w:rsidR="00732878" w:rsidRPr="00413F7E">
              <w:rPr>
                <w:rStyle w:val="Hyperlink"/>
                <w:noProof/>
              </w:rPr>
              <w:t>Statisch evenwicht in het vlak</w:t>
            </w:r>
            <w:r w:rsidR="00732878">
              <w:rPr>
                <w:noProof/>
                <w:webHidden/>
              </w:rPr>
              <w:tab/>
            </w:r>
            <w:r w:rsidR="00732878">
              <w:rPr>
                <w:noProof/>
                <w:webHidden/>
              </w:rPr>
              <w:fldChar w:fldCharType="begin"/>
            </w:r>
            <w:r w:rsidR="00732878">
              <w:rPr>
                <w:noProof/>
                <w:webHidden/>
              </w:rPr>
              <w:instrText xml:space="preserve"> PAGEREF _Toc65156268 \h </w:instrText>
            </w:r>
            <w:r w:rsidR="00732878">
              <w:rPr>
                <w:noProof/>
                <w:webHidden/>
              </w:rPr>
            </w:r>
            <w:r w:rsidR="00732878">
              <w:rPr>
                <w:noProof/>
                <w:webHidden/>
              </w:rPr>
              <w:fldChar w:fldCharType="separate"/>
            </w:r>
            <w:r w:rsidR="00732878">
              <w:rPr>
                <w:noProof/>
                <w:webHidden/>
              </w:rPr>
              <w:t>27</w:t>
            </w:r>
            <w:r w:rsidR="00732878">
              <w:rPr>
                <w:noProof/>
                <w:webHidden/>
              </w:rPr>
              <w:fldChar w:fldCharType="end"/>
            </w:r>
          </w:hyperlink>
        </w:p>
        <w:p w14:paraId="55FCE2D9" w14:textId="12FE61FC" w:rsidR="00732878" w:rsidRDefault="008A620A">
          <w:pPr>
            <w:pStyle w:val="Inhopg3"/>
            <w:rPr>
              <w:rFonts w:eastAsiaTheme="minorEastAsia"/>
              <w:noProof/>
              <w:color w:val="auto"/>
              <w:sz w:val="24"/>
              <w:szCs w:val="24"/>
              <w:lang w:eastAsia="nl-NL"/>
            </w:rPr>
          </w:pPr>
          <w:hyperlink w:anchor="_Toc65156269" w:history="1">
            <w:r w:rsidR="00732878" w:rsidRPr="00413F7E">
              <w:rPr>
                <w:rStyle w:val="Hyperlink"/>
                <w:noProof/>
              </w:rPr>
              <w:t>4.2.4</w:t>
            </w:r>
            <w:r w:rsidR="00732878">
              <w:rPr>
                <w:rFonts w:eastAsiaTheme="minorEastAsia"/>
                <w:noProof/>
                <w:color w:val="auto"/>
                <w:sz w:val="24"/>
                <w:szCs w:val="24"/>
                <w:lang w:eastAsia="nl-NL"/>
              </w:rPr>
              <w:tab/>
            </w:r>
            <w:r w:rsidR="00732878" w:rsidRPr="00413F7E">
              <w:rPr>
                <w:rStyle w:val="Hyperlink"/>
                <w:noProof/>
              </w:rPr>
              <w:t>Arbeid - energie</w:t>
            </w:r>
            <w:r w:rsidR="00732878">
              <w:rPr>
                <w:noProof/>
                <w:webHidden/>
              </w:rPr>
              <w:tab/>
            </w:r>
            <w:r w:rsidR="00732878">
              <w:rPr>
                <w:noProof/>
                <w:webHidden/>
              </w:rPr>
              <w:fldChar w:fldCharType="begin"/>
            </w:r>
            <w:r w:rsidR="00732878">
              <w:rPr>
                <w:noProof/>
                <w:webHidden/>
              </w:rPr>
              <w:instrText xml:space="preserve"> PAGEREF _Toc65156269 \h </w:instrText>
            </w:r>
            <w:r w:rsidR="00732878">
              <w:rPr>
                <w:noProof/>
                <w:webHidden/>
              </w:rPr>
            </w:r>
            <w:r w:rsidR="00732878">
              <w:rPr>
                <w:noProof/>
                <w:webHidden/>
              </w:rPr>
              <w:fldChar w:fldCharType="separate"/>
            </w:r>
            <w:r w:rsidR="00732878">
              <w:rPr>
                <w:noProof/>
                <w:webHidden/>
              </w:rPr>
              <w:t>28</w:t>
            </w:r>
            <w:r w:rsidR="00732878">
              <w:rPr>
                <w:noProof/>
                <w:webHidden/>
              </w:rPr>
              <w:fldChar w:fldCharType="end"/>
            </w:r>
          </w:hyperlink>
        </w:p>
        <w:p w14:paraId="619792E5" w14:textId="798AC686" w:rsidR="00732878" w:rsidRDefault="008A620A">
          <w:pPr>
            <w:pStyle w:val="Inhopg3"/>
            <w:rPr>
              <w:rFonts w:eastAsiaTheme="minorEastAsia"/>
              <w:noProof/>
              <w:color w:val="auto"/>
              <w:sz w:val="24"/>
              <w:szCs w:val="24"/>
              <w:lang w:eastAsia="nl-NL"/>
            </w:rPr>
          </w:pPr>
          <w:hyperlink w:anchor="_Toc65156270" w:history="1">
            <w:r w:rsidR="00732878" w:rsidRPr="00413F7E">
              <w:rPr>
                <w:rStyle w:val="Hyperlink"/>
                <w:noProof/>
              </w:rPr>
              <w:t>4.2.5</w:t>
            </w:r>
            <w:r w:rsidR="00732878">
              <w:rPr>
                <w:rFonts w:eastAsiaTheme="minorEastAsia"/>
                <w:noProof/>
                <w:color w:val="auto"/>
                <w:sz w:val="24"/>
                <w:szCs w:val="24"/>
                <w:lang w:eastAsia="nl-NL"/>
              </w:rPr>
              <w:tab/>
            </w:r>
            <w:r w:rsidR="00732878" w:rsidRPr="00413F7E">
              <w:rPr>
                <w:rStyle w:val="Hyperlink"/>
                <w:noProof/>
              </w:rPr>
              <w:t>Hydrostatica</w:t>
            </w:r>
            <w:r w:rsidR="00732878">
              <w:rPr>
                <w:noProof/>
                <w:webHidden/>
              </w:rPr>
              <w:tab/>
            </w:r>
            <w:r w:rsidR="00732878">
              <w:rPr>
                <w:noProof/>
                <w:webHidden/>
              </w:rPr>
              <w:fldChar w:fldCharType="begin"/>
            </w:r>
            <w:r w:rsidR="00732878">
              <w:rPr>
                <w:noProof/>
                <w:webHidden/>
              </w:rPr>
              <w:instrText xml:space="preserve"> PAGEREF _Toc65156270 \h </w:instrText>
            </w:r>
            <w:r w:rsidR="00732878">
              <w:rPr>
                <w:noProof/>
                <w:webHidden/>
              </w:rPr>
            </w:r>
            <w:r w:rsidR="00732878">
              <w:rPr>
                <w:noProof/>
                <w:webHidden/>
              </w:rPr>
              <w:fldChar w:fldCharType="separate"/>
            </w:r>
            <w:r w:rsidR="00732878">
              <w:rPr>
                <w:noProof/>
                <w:webHidden/>
              </w:rPr>
              <w:t>29</w:t>
            </w:r>
            <w:r w:rsidR="00732878">
              <w:rPr>
                <w:noProof/>
                <w:webHidden/>
              </w:rPr>
              <w:fldChar w:fldCharType="end"/>
            </w:r>
          </w:hyperlink>
        </w:p>
        <w:p w14:paraId="0EEB42E5" w14:textId="7DB74243" w:rsidR="00732878" w:rsidRDefault="008A620A">
          <w:pPr>
            <w:pStyle w:val="Inhopg2"/>
            <w:rPr>
              <w:rFonts w:eastAsiaTheme="minorEastAsia"/>
              <w:color w:val="auto"/>
              <w:sz w:val="24"/>
              <w:szCs w:val="24"/>
              <w:lang w:eastAsia="nl-NL"/>
            </w:rPr>
          </w:pPr>
          <w:hyperlink w:anchor="_Toc65156271" w:history="1">
            <w:r w:rsidR="00732878" w:rsidRPr="00413F7E">
              <w:rPr>
                <w:rStyle w:val="Hyperlink"/>
              </w:rPr>
              <w:t>4.3</w:t>
            </w:r>
            <w:r w:rsidR="00732878">
              <w:rPr>
                <w:rFonts w:eastAsiaTheme="minorEastAsia"/>
                <w:color w:val="auto"/>
                <w:sz w:val="24"/>
                <w:szCs w:val="24"/>
                <w:lang w:eastAsia="nl-NL"/>
              </w:rPr>
              <w:tab/>
            </w:r>
            <w:r w:rsidR="00732878" w:rsidRPr="00413F7E">
              <w:rPr>
                <w:rStyle w:val="Hyperlink"/>
              </w:rPr>
              <w:t>Elektriciteit - elektronica</w:t>
            </w:r>
            <w:r w:rsidR="00732878">
              <w:rPr>
                <w:webHidden/>
              </w:rPr>
              <w:tab/>
            </w:r>
            <w:r w:rsidR="00732878">
              <w:rPr>
                <w:webHidden/>
              </w:rPr>
              <w:fldChar w:fldCharType="begin"/>
            </w:r>
            <w:r w:rsidR="00732878">
              <w:rPr>
                <w:webHidden/>
              </w:rPr>
              <w:instrText xml:space="preserve"> PAGEREF _Toc65156271 \h </w:instrText>
            </w:r>
            <w:r w:rsidR="00732878">
              <w:rPr>
                <w:webHidden/>
              </w:rPr>
            </w:r>
            <w:r w:rsidR="00732878">
              <w:rPr>
                <w:webHidden/>
              </w:rPr>
              <w:fldChar w:fldCharType="separate"/>
            </w:r>
            <w:r w:rsidR="00732878">
              <w:rPr>
                <w:webHidden/>
              </w:rPr>
              <w:t>29</w:t>
            </w:r>
            <w:r w:rsidR="00732878">
              <w:rPr>
                <w:webHidden/>
              </w:rPr>
              <w:fldChar w:fldCharType="end"/>
            </w:r>
          </w:hyperlink>
        </w:p>
        <w:p w14:paraId="72720DA6" w14:textId="4BEA6C67" w:rsidR="00732878" w:rsidRDefault="008A620A">
          <w:pPr>
            <w:pStyle w:val="Inhopg3"/>
            <w:rPr>
              <w:rFonts w:eastAsiaTheme="minorEastAsia"/>
              <w:noProof/>
              <w:color w:val="auto"/>
              <w:sz w:val="24"/>
              <w:szCs w:val="24"/>
              <w:lang w:eastAsia="nl-NL"/>
            </w:rPr>
          </w:pPr>
          <w:hyperlink w:anchor="_Toc65156272" w:history="1">
            <w:r w:rsidR="00732878" w:rsidRPr="00413F7E">
              <w:rPr>
                <w:rStyle w:val="Hyperlink"/>
                <w:noProof/>
              </w:rPr>
              <w:t>4.3.1</w:t>
            </w:r>
            <w:r w:rsidR="00732878">
              <w:rPr>
                <w:rFonts w:eastAsiaTheme="minorEastAsia"/>
                <w:noProof/>
                <w:color w:val="auto"/>
                <w:sz w:val="24"/>
                <w:szCs w:val="24"/>
                <w:lang w:eastAsia="nl-NL"/>
              </w:rPr>
              <w:tab/>
            </w:r>
            <w:r w:rsidR="00732878" w:rsidRPr="00413F7E">
              <w:rPr>
                <w:rStyle w:val="Hyperlink"/>
                <w:noProof/>
              </w:rPr>
              <w:t>Gelijkstroomkringen</w:t>
            </w:r>
            <w:r w:rsidR="00732878">
              <w:rPr>
                <w:noProof/>
                <w:webHidden/>
              </w:rPr>
              <w:tab/>
            </w:r>
            <w:r w:rsidR="00732878">
              <w:rPr>
                <w:noProof/>
                <w:webHidden/>
              </w:rPr>
              <w:fldChar w:fldCharType="begin"/>
            </w:r>
            <w:r w:rsidR="00732878">
              <w:rPr>
                <w:noProof/>
                <w:webHidden/>
              </w:rPr>
              <w:instrText xml:space="preserve"> PAGEREF _Toc65156272 \h </w:instrText>
            </w:r>
            <w:r w:rsidR="00732878">
              <w:rPr>
                <w:noProof/>
                <w:webHidden/>
              </w:rPr>
            </w:r>
            <w:r w:rsidR="00732878">
              <w:rPr>
                <w:noProof/>
                <w:webHidden/>
              </w:rPr>
              <w:fldChar w:fldCharType="separate"/>
            </w:r>
            <w:r w:rsidR="00732878">
              <w:rPr>
                <w:noProof/>
                <w:webHidden/>
              </w:rPr>
              <w:t>29</w:t>
            </w:r>
            <w:r w:rsidR="00732878">
              <w:rPr>
                <w:noProof/>
                <w:webHidden/>
              </w:rPr>
              <w:fldChar w:fldCharType="end"/>
            </w:r>
          </w:hyperlink>
        </w:p>
        <w:p w14:paraId="1C829DEE" w14:textId="1E69A3F2" w:rsidR="00732878" w:rsidRDefault="008A620A">
          <w:pPr>
            <w:pStyle w:val="Inhopg3"/>
            <w:rPr>
              <w:rFonts w:eastAsiaTheme="minorEastAsia"/>
              <w:noProof/>
              <w:color w:val="auto"/>
              <w:sz w:val="24"/>
              <w:szCs w:val="24"/>
              <w:lang w:eastAsia="nl-NL"/>
            </w:rPr>
          </w:pPr>
          <w:hyperlink w:anchor="_Toc65156273" w:history="1">
            <w:r w:rsidR="00732878" w:rsidRPr="00413F7E">
              <w:rPr>
                <w:rStyle w:val="Hyperlink"/>
                <w:noProof/>
              </w:rPr>
              <w:t>4.3.2</w:t>
            </w:r>
            <w:r w:rsidR="00732878">
              <w:rPr>
                <w:rFonts w:eastAsiaTheme="minorEastAsia"/>
                <w:noProof/>
                <w:color w:val="auto"/>
                <w:sz w:val="24"/>
                <w:szCs w:val="24"/>
                <w:lang w:eastAsia="nl-NL"/>
              </w:rPr>
              <w:tab/>
            </w:r>
            <w:r w:rsidR="00732878" w:rsidRPr="00413F7E">
              <w:rPr>
                <w:rStyle w:val="Hyperlink"/>
                <w:noProof/>
              </w:rPr>
              <w:t>Elektrostatica, elektromagnetisme en inductie</w:t>
            </w:r>
            <w:r w:rsidR="00732878">
              <w:rPr>
                <w:noProof/>
                <w:webHidden/>
              </w:rPr>
              <w:tab/>
            </w:r>
            <w:r w:rsidR="00732878">
              <w:rPr>
                <w:noProof/>
                <w:webHidden/>
              </w:rPr>
              <w:fldChar w:fldCharType="begin"/>
            </w:r>
            <w:r w:rsidR="00732878">
              <w:rPr>
                <w:noProof/>
                <w:webHidden/>
              </w:rPr>
              <w:instrText xml:space="preserve"> PAGEREF _Toc65156273 \h </w:instrText>
            </w:r>
            <w:r w:rsidR="00732878">
              <w:rPr>
                <w:noProof/>
                <w:webHidden/>
              </w:rPr>
            </w:r>
            <w:r w:rsidR="00732878">
              <w:rPr>
                <w:noProof/>
                <w:webHidden/>
              </w:rPr>
              <w:fldChar w:fldCharType="separate"/>
            </w:r>
            <w:r w:rsidR="00732878">
              <w:rPr>
                <w:noProof/>
                <w:webHidden/>
              </w:rPr>
              <w:t>31</w:t>
            </w:r>
            <w:r w:rsidR="00732878">
              <w:rPr>
                <w:noProof/>
                <w:webHidden/>
              </w:rPr>
              <w:fldChar w:fldCharType="end"/>
            </w:r>
          </w:hyperlink>
        </w:p>
        <w:p w14:paraId="59F17A6B" w14:textId="6603F8EA" w:rsidR="00732878" w:rsidRDefault="008A620A">
          <w:pPr>
            <w:pStyle w:val="Inhopg2"/>
            <w:rPr>
              <w:rFonts w:eastAsiaTheme="minorEastAsia"/>
              <w:color w:val="auto"/>
              <w:sz w:val="24"/>
              <w:szCs w:val="24"/>
              <w:lang w:eastAsia="nl-NL"/>
            </w:rPr>
          </w:pPr>
          <w:hyperlink w:anchor="_Toc65156274" w:history="1">
            <w:r w:rsidR="00732878" w:rsidRPr="00413F7E">
              <w:rPr>
                <w:rStyle w:val="Hyperlink"/>
              </w:rPr>
              <w:t>4.4</w:t>
            </w:r>
            <w:r w:rsidR="00732878">
              <w:rPr>
                <w:rFonts w:eastAsiaTheme="minorEastAsia"/>
                <w:color w:val="auto"/>
                <w:sz w:val="24"/>
                <w:szCs w:val="24"/>
                <w:lang w:eastAsia="nl-NL"/>
              </w:rPr>
              <w:tab/>
            </w:r>
            <w:r w:rsidR="00732878" w:rsidRPr="00413F7E">
              <w:rPr>
                <w:rStyle w:val="Hyperlink"/>
              </w:rPr>
              <w:t>Thermodynamica</w:t>
            </w:r>
            <w:r w:rsidR="00732878">
              <w:rPr>
                <w:webHidden/>
              </w:rPr>
              <w:tab/>
            </w:r>
            <w:r w:rsidR="00732878">
              <w:rPr>
                <w:webHidden/>
              </w:rPr>
              <w:fldChar w:fldCharType="begin"/>
            </w:r>
            <w:r w:rsidR="00732878">
              <w:rPr>
                <w:webHidden/>
              </w:rPr>
              <w:instrText xml:space="preserve"> PAGEREF _Toc65156274 \h </w:instrText>
            </w:r>
            <w:r w:rsidR="00732878">
              <w:rPr>
                <w:webHidden/>
              </w:rPr>
            </w:r>
            <w:r w:rsidR="00732878">
              <w:rPr>
                <w:webHidden/>
              </w:rPr>
              <w:fldChar w:fldCharType="separate"/>
            </w:r>
            <w:r w:rsidR="00732878">
              <w:rPr>
                <w:webHidden/>
              </w:rPr>
              <w:t>32</w:t>
            </w:r>
            <w:r w:rsidR="00732878">
              <w:rPr>
                <w:webHidden/>
              </w:rPr>
              <w:fldChar w:fldCharType="end"/>
            </w:r>
          </w:hyperlink>
        </w:p>
        <w:p w14:paraId="1FF2353D" w14:textId="3E650AC5" w:rsidR="00732878" w:rsidRDefault="008A620A">
          <w:pPr>
            <w:pStyle w:val="Inhopg2"/>
            <w:rPr>
              <w:rFonts w:eastAsiaTheme="minorEastAsia"/>
              <w:color w:val="auto"/>
              <w:sz w:val="24"/>
              <w:szCs w:val="24"/>
              <w:lang w:eastAsia="nl-NL"/>
            </w:rPr>
          </w:pPr>
          <w:hyperlink w:anchor="_Toc65156275" w:history="1">
            <w:r w:rsidR="00732878" w:rsidRPr="00413F7E">
              <w:rPr>
                <w:rStyle w:val="Hyperlink"/>
              </w:rPr>
              <w:t>4.5</w:t>
            </w:r>
            <w:r w:rsidR="00732878">
              <w:rPr>
                <w:rFonts w:eastAsiaTheme="minorEastAsia"/>
                <w:color w:val="auto"/>
                <w:sz w:val="24"/>
                <w:szCs w:val="24"/>
                <w:lang w:eastAsia="nl-NL"/>
              </w:rPr>
              <w:tab/>
            </w:r>
            <w:r w:rsidR="00732878" w:rsidRPr="00413F7E">
              <w:rPr>
                <w:rStyle w:val="Hyperlink"/>
              </w:rPr>
              <w:t>Elektrotechnieken</w:t>
            </w:r>
            <w:r w:rsidR="00732878">
              <w:rPr>
                <w:webHidden/>
              </w:rPr>
              <w:tab/>
            </w:r>
            <w:r w:rsidR="00732878">
              <w:rPr>
                <w:webHidden/>
              </w:rPr>
              <w:fldChar w:fldCharType="begin"/>
            </w:r>
            <w:r w:rsidR="00732878">
              <w:rPr>
                <w:webHidden/>
              </w:rPr>
              <w:instrText xml:space="preserve"> PAGEREF _Toc65156275 \h </w:instrText>
            </w:r>
            <w:r w:rsidR="00732878">
              <w:rPr>
                <w:webHidden/>
              </w:rPr>
            </w:r>
            <w:r w:rsidR="00732878">
              <w:rPr>
                <w:webHidden/>
              </w:rPr>
              <w:fldChar w:fldCharType="separate"/>
            </w:r>
            <w:r w:rsidR="00732878">
              <w:rPr>
                <w:webHidden/>
              </w:rPr>
              <w:t>34</w:t>
            </w:r>
            <w:r w:rsidR="00732878">
              <w:rPr>
                <w:webHidden/>
              </w:rPr>
              <w:fldChar w:fldCharType="end"/>
            </w:r>
          </w:hyperlink>
        </w:p>
        <w:p w14:paraId="29F11AE3" w14:textId="62CC5853" w:rsidR="00732878" w:rsidRDefault="008A620A">
          <w:pPr>
            <w:pStyle w:val="Inhopg3"/>
            <w:rPr>
              <w:rFonts w:eastAsiaTheme="minorEastAsia"/>
              <w:noProof/>
              <w:color w:val="auto"/>
              <w:sz w:val="24"/>
              <w:szCs w:val="24"/>
              <w:lang w:eastAsia="nl-NL"/>
            </w:rPr>
          </w:pPr>
          <w:hyperlink w:anchor="_Toc65156276" w:history="1">
            <w:r w:rsidR="00732878" w:rsidRPr="00413F7E">
              <w:rPr>
                <w:rStyle w:val="Hyperlink"/>
                <w:noProof/>
              </w:rPr>
              <w:t>4.5.1</w:t>
            </w:r>
            <w:r w:rsidR="00732878">
              <w:rPr>
                <w:rFonts w:eastAsiaTheme="minorEastAsia"/>
                <w:noProof/>
                <w:color w:val="auto"/>
                <w:sz w:val="24"/>
                <w:szCs w:val="24"/>
                <w:lang w:eastAsia="nl-NL"/>
              </w:rPr>
              <w:tab/>
            </w:r>
            <w:r w:rsidR="00732878" w:rsidRPr="00413F7E">
              <w:rPr>
                <w:rStyle w:val="Hyperlink"/>
                <w:noProof/>
              </w:rPr>
              <w:t>Elektrotechnische realisaties</w:t>
            </w:r>
            <w:r w:rsidR="00732878">
              <w:rPr>
                <w:noProof/>
                <w:webHidden/>
              </w:rPr>
              <w:tab/>
            </w:r>
            <w:r w:rsidR="00732878">
              <w:rPr>
                <w:noProof/>
                <w:webHidden/>
              </w:rPr>
              <w:fldChar w:fldCharType="begin"/>
            </w:r>
            <w:r w:rsidR="00732878">
              <w:rPr>
                <w:noProof/>
                <w:webHidden/>
              </w:rPr>
              <w:instrText xml:space="preserve"> PAGEREF _Toc65156276 \h </w:instrText>
            </w:r>
            <w:r w:rsidR="00732878">
              <w:rPr>
                <w:noProof/>
                <w:webHidden/>
              </w:rPr>
            </w:r>
            <w:r w:rsidR="00732878">
              <w:rPr>
                <w:noProof/>
                <w:webHidden/>
              </w:rPr>
              <w:fldChar w:fldCharType="separate"/>
            </w:r>
            <w:r w:rsidR="00732878">
              <w:rPr>
                <w:noProof/>
                <w:webHidden/>
              </w:rPr>
              <w:t>37</w:t>
            </w:r>
            <w:r w:rsidR="00732878">
              <w:rPr>
                <w:noProof/>
                <w:webHidden/>
              </w:rPr>
              <w:fldChar w:fldCharType="end"/>
            </w:r>
          </w:hyperlink>
        </w:p>
        <w:p w14:paraId="21A13302" w14:textId="0AD3EB69" w:rsidR="00732878" w:rsidRDefault="008A620A">
          <w:pPr>
            <w:pStyle w:val="Inhopg3"/>
            <w:rPr>
              <w:rFonts w:eastAsiaTheme="minorEastAsia"/>
              <w:noProof/>
              <w:color w:val="auto"/>
              <w:sz w:val="24"/>
              <w:szCs w:val="24"/>
              <w:lang w:eastAsia="nl-NL"/>
            </w:rPr>
          </w:pPr>
          <w:hyperlink w:anchor="_Toc65156277" w:history="1">
            <w:r w:rsidR="00732878" w:rsidRPr="00413F7E">
              <w:rPr>
                <w:rStyle w:val="Hyperlink"/>
                <w:noProof/>
              </w:rPr>
              <w:t>4.5.2</w:t>
            </w:r>
            <w:r w:rsidR="00732878">
              <w:rPr>
                <w:rFonts w:eastAsiaTheme="minorEastAsia"/>
                <w:noProof/>
                <w:color w:val="auto"/>
                <w:sz w:val="24"/>
                <w:szCs w:val="24"/>
                <w:lang w:eastAsia="nl-NL"/>
              </w:rPr>
              <w:tab/>
            </w:r>
            <w:r w:rsidR="00732878" w:rsidRPr="00413F7E">
              <w:rPr>
                <w:rStyle w:val="Hyperlink"/>
                <w:noProof/>
              </w:rPr>
              <w:t>Elektronica – programmeerbare sturingen</w:t>
            </w:r>
            <w:r w:rsidR="00732878">
              <w:rPr>
                <w:noProof/>
                <w:webHidden/>
              </w:rPr>
              <w:tab/>
            </w:r>
            <w:r w:rsidR="00732878">
              <w:rPr>
                <w:noProof/>
                <w:webHidden/>
              </w:rPr>
              <w:fldChar w:fldCharType="begin"/>
            </w:r>
            <w:r w:rsidR="00732878">
              <w:rPr>
                <w:noProof/>
                <w:webHidden/>
              </w:rPr>
              <w:instrText xml:space="preserve"> PAGEREF _Toc65156277 \h </w:instrText>
            </w:r>
            <w:r w:rsidR="00732878">
              <w:rPr>
                <w:noProof/>
                <w:webHidden/>
              </w:rPr>
            </w:r>
            <w:r w:rsidR="00732878">
              <w:rPr>
                <w:noProof/>
                <w:webHidden/>
              </w:rPr>
              <w:fldChar w:fldCharType="separate"/>
            </w:r>
            <w:r w:rsidR="00732878">
              <w:rPr>
                <w:noProof/>
                <w:webHidden/>
              </w:rPr>
              <w:t>39</w:t>
            </w:r>
            <w:r w:rsidR="00732878">
              <w:rPr>
                <w:noProof/>
                <w:webHidden/>
              </w:rPr>
              <w:fldChar w:fldCharType="end"/>
            </w:r>
          </w:hyperlink>
        </w:p>
        <w:p w14:paraId="402EA493" w14:textId="64544A6E" w:rsidR="00732878" w:rsidRDefault="008A620A">
          <w:pPr>
            <w:pStyle w:val="Inhopg3"/>
            <w:rPr>
              <w:rFonts w:eastAsiaTheme="minorEastAsia"/>
              <w:noProof/>
              <w:color w:val="auto"/>
              <w:sz w:val="24"/>
              <w:szCs w:val="24"/>
              <w:lang w:eastAsia="nl-NL"/>
            </w:rPr>
          </w:pPr>
          <w:hyperlink w:anchor="_Toc65156278" w:history="1">
            <w:r w:rsidR="00732878" w:rsidRPr="00413F7E">
              <w:rPr>
                <w:rStyle w:val="Hyperlink"/>
                <w:noProof/>
              </w:rPr>
              <w:t>4.5.3</w:t>
            </w:r>
            <w:r w:rsidR="00732878">
              <w:rPr>
                <w:rFonts w:eastAsiaTheme="minorEastAsia"/>
                <w:noProof/>
                <w:color w:val="auto"/>
                <w:sz w:val="24"/>
                <w:szCs w:val="24"/>
                <w:lang w:eastAsia="nl-NL"/>
              </w:rPr>
              <w:tab/>
            </w:r>
            <w:r w:rsidR="00732878" w:rsidRPr="00413F7E">
              <w:rPr>
                <w:rStyle w:val="Hyperlink"/>
                <w:noProof/>
              </w:rPr>
              <w:t>Elektropneumatica</w:t>
            </w:r>
            <w:r w:rsidR="00732878">
              <w:rPr>
                <w:noProof/>
                <w:webHidden/>
              </w:rPr>
              <w:tab/>
            </w:r>
            <w:r w:rsidR="00732878">
              <w:rPr>
                <w:noProof/>
                <w:webHidden/>
              </w:rPr>
              <w:fldChar w:fldCharType="begin"/>
            </w:r>
            <w:r w:rsidR="00732878">
              <w:rPr>
                <w:noProof/>
                <w:webHidden/>
              </w:rPr>
              <w:instrText xml:space="preserve"> PAGEREF _Toc65156278 \h </w:instrText>
            </w:r>
            <w:r w:rsidR="00732878">
              <w:rPr>
                <w:noProof/>
                <w:webHidden/>
              </w:rPr>
            </w:r>
            <w:r w:rsidR="00732878">
              <w:rPr>
                <w:noProof/>
                <w:webHidden/>
              </w:rPr>
              <w:fldChar w:fldCharType="separate"/>
            </w:r>
            <w:r w:rsidR="00732878">
              <w:rPr>
                <w:noProof/>
                <w:webHidden/>
              </w:rPr>
              <w:t>39</w:t>
            </w:r>
            <w:r w:rsidR="00732878">
              <w:rPr>
                <w:noProof/>
                <w:webHidden/>
              </w:rPr>
              <w:fldChar w:fldCharType="end"/>
            </w:r>
          </w:hyperlink>
        </w:p>
        <w:p w14:paraId="586C74DE" w14:textId="7CB3AB4B" w:rsidR="00732878" w:rsidRDefault="008A620A">
          <w:pPr>
            <w:pStyle w:val="Inhopg3"/>
            <w:rPr>
              <w:rFonts w:eastAsiaTheme="minorEastAsia"/>
              <w:noProof/>
              <w:color w:val="auto"/>
              <w:sz w:val="24"/>
              <w:szCs w:val="24"/>
              <w:lang w:eastAsia="nl-NL"/>
            </w:rPr>
          </w:pPr>
          <w:hyperlink w:anchor="_Toc65156279" w:history="1">
            <w:r w:rsidR="00732878" w:rsidRPr="00413F7E">
              <w:rPr>
                <w:rStyle w:val="Hyperlink"/>
                <w:noProof/>
              </w:rPr>
              <w:t>4.5.4</w:t>
            </w:r>
            <w:r w:rsidR="00732878">
              <w:rPr>
                <w:rFonts w:eastAsiaTheme="minorEastAsia"/>
                <w:noProof/>
                <w:color w:val="auto"/>
                <w:sz w:val="24"/>
                <w:szCs w:val="24"/>
                <w:lang w:eastAsia="nl-NL"/>
              </w:rPr>
              <w:tab/>
            </w:r>
            <w:r w:rsidR="00732878" w:rsidRPr="00413F7E">
              <w:rPr>
                <w:rStyle w:val="Hyperlink"/>
                <w:noProof/>
              </w:rPr>
              <w:t>Montage – demontage</w:t>
            </w:r>
            <w:r w:rsidR="00732878">
              <w:rPr>
                <w:noProof/>
                <w:webHidden/>
              </w:rPr>
              <w:tab/>
            </w:r>
            <w:r w:rsidR="00732878">
              <w:rPr>
                <w:noProof/>
                <w:webHidden/>
              </w:rPr>
              <w:fldChar w:fldCharType="begin"/>
            </w:r>
            <w:r w:rsidR="00732878">
              <w:rPr>
                <w:noProof/>
                <w:webHidden/>
              </w:rPr>
              <w:instrText xml:space="preserve"> PAGEREF _Toc65156279 \h </w:instrText>
            </w:r>
            <w:r w:rsidR="00732878">
              <w:rPr>
                <w:noProof/>
                <w:webHidden/>
              </w:rPr>
            </w:r>
            <w:r w:rsidR="00732878">
              <w:rPr>
                <w:noProof/>
                <w:webHidden/>
              </w:rPr>
              <w:fldChar w:fldCharType="separate"/>
            </w:r>
            <w:r w:rsidR="00732878">
              <w:rPr>
                <w:noProof/>
                <w:webHidden/>
              </w:rPr>
              <w:t>40</w:t>
            </w:r>
            <w:r w:rsidR="00732878">
              <w:rPr>
                <w:noProof/>
                <w:webHidden/>
              </w:rPr>
              <w:fldChar w:fldCharType="end"/>
            </w:r>
          </w:hyperlink>
        </w:p>
        <w:p w14:paraId="53CC3DD7" w14:textId="6EC54280" w:rsidR="00732878" w:rsidRDefault="008A620A">
          <w:pPr>
            <w:pStyle w:val="Inhopg3"/>
            <w:rPr>
              <w:rFonts w:eastAsiaTheme="minorEastAsia"/>
              <w:noProof/>
              <w:color w:val="auto"/>
              <w:sz w:val="24"/>
              <w:szCs w:val="24"/>
              <w:lang w:eastAsia="nl-NL"/>
            </w:rPr>
          </w:pPr>
          <w:hyperlink w:anchor="_Toc65156280" w:history="1">
            <w:r w:rsidR="00732878" w:rsidRPr="00413F7E">
              <w:rPr>
                <w:rStyle w:val="Hyperlink"/>
                <w:noProof/>
              </w:rPr>
              <w:t>4.5.5</w:t>
            </w:r>
            <w:r w:rsidR="00732878">
              <w:rPr>
                <w:rFonts w:eastAsiaTheme="minorEastAsia"/>
                <w:noProof/>
                <w:color w:val="auto"/>
                <w:sz w:val="24"/>
                <w:szCs w:val="24"/>
                <w:lang w:eastAsia="nl-NL"/>
              </w:rPr>
              <w:tab/>
            </w:r>
            <w:r w:rsidR="00732878" w:rsidRPr="00413F7E">
              <w:rPr>
                <w:rStyle w:val="Hyperlink"/>
                <w:noProof/>
              </w:rPr>
              <w:t>Onderhoudsacties en diagnosetechnieken</w:t>
            </w:r>
            <w:r w:rsidR="00732878">
              <w:rPr>
                <w:noProof/>
                <w:webHidden/>
              </w:rPr>
              <w:tab/>
            </w:r>
            <w:r w:rsidR="00732878">
              <w:rPr>
                <w:noProof/>
                <w:webHidden/>
              </w:rPr>
              <w:fldChar w:fldCharType="begin"/>
            </w:r>
            <w:r w:rsidR="00732878">
              <w:rPr>
                <w:noProof/>
                <w:webHidden/>
              </w:rPr>
              <w:instrText xml:space="preserve"> PAGEREF _Toc65156280 \h </w:instrText>
            </w:r>
            <w:r w:rsidR="00732878">
              <w:rPr>
                <w:noProof/>
                <w:webHidden/>
              </w:rPr>
            </w:r>
            <w:r w:rsidR="00732878">
              <w:rPr>
                <w:noProof/>
                <w:webHidden/>
              </w:rPr>
              <w:fldChar w:fldCharType="separate"/>
            </w:r>
            <w:r w:rsidR="00732878">
              <w:rPr>
                <w:noProof/>
                <w:webHidden/>
              </w:rPr>
              <w:t>40</w:t>
            </w:r>
            <w:r w:rsidR="00732878">
              <w:rPr>
                <w:noProof/>
                <w:webHidden/>
              </w:rPr>
              <w:fldChar w:fldCharType="end"/>
            </w:r>
          </w:hyperlink>
        </w:p>
        <w:p w14:paraId="5D6D4F19" w14:textId="5755021C" w:rsidR="00732878" w:rsidRDefault="008A620A">
          <w:pPr>
            <w:pStyle w:val="Inhopg1"/>
            <w:rPr>
              <w:rFonts w:eastAsiaTheme="minorEastAsia"/>
              <w:b w:val="0"/>
              <w:noProof/>
              <w:color w:val="auto"/>
              <w:szCs w:val="24"/>
              <w:lang w:eastAsia="nl-NL"/>
            </w:rPr>
          </w:pPr>
          <w:hyperlink w:anchor="_Toc65156281" w:history="1">
            <w:r w:rsidR="00732878" w:rsidRPr="00413F7E">
              <w:rPr>
                <w:rStyle w:val="Hyperlink"/>
                <w:noProof/>
              </w:rPr>
              <w:t>5</w:t>
            </w:r>
            <w:r w:rsidR="00732878">
              <w:rPr>
                <w:rFonts w:eastAsiaTheme="minorEastAsia"/>
                <w:b w:val="0"/>
                <w:noProof/>
                <w:color w:val="auto"/>
                <w:szCs w:val="24"/>
                <w:lang w:eastAsia="nl-NL"/>
              </w:rPr>
              <w:tab/>
            </w:r>
            <w:r w:rsidR="00732878" w:rsidRPr="00413F7E">
              <w:rPr>
                <w:rStyle w:val="Hyperlink"/>
                <w:noProof/>
              </w:rPr>
              <w:t>Lexicon en pop-ups</w:t>
            </w:r>
            <w:r w:rsidR="00732878">
              <w:rPr>
                <w:noProof/>
                <w:webHidden/>
              </w:rPr>
              <w:tab/>
            </w:r>
            <w:r w:rsidR="00732878">
              <w:rPr>
                <w:noProof/>
                <w:webHidden/>
              </w:rPr>
              <w:fldChar w:fldCharType="begin"/>
            </w:r>
            <w:r w:rsidR="00732878">
              <w:rPr>
                <w:noProof/>
                <w:webHidden/>
              </w:rPr>
              <w:instrText xml:space="preserve"> PAGEREF _Toc65156281 \h </w:instrText>
            </w:r>
            <w:r w:rsidR="00732878">
              <w:rPr>
                <w:noProof/>
                <w:webHidden/>
              </w:rPr>
            </w:r>
            <w:r w:rsidR="00732878">
              <w:rPr>
                <w:noProof/>
                <w:webHidden/>
              </w:rPr>
              <w:fldChar w:fldCharType="separate"/>
            </w:r>
            <w:r w:rsidR="00732878">
              <w:rPr>
                <w:noProof/>
                <w:webHidden/>
              </w:rPr>
              <w:t>41</w:t>
            </w:r>
            <w:r w:rsidR="00732878">
              <w:rPr>
                <w:noProof/>
                <w:webHidden/>
              </w:rPr>
              <w:fldChar w:fldCharType="end"/>
            </w:r>
          </w:hyperlink>
        </w:p>
        <w:p w14:paraId="458064CC" w14:textId="08A5054E" w:rsidR="00732878" w:rsidRDefault="008A620A">
          <w:pPr>
            <w:pStyle w:val="Inhopg2"/>
            <w:rPr>
              <w:rFonts w:eastAsiaTheme="minorEastAsia"/>
              <w:color w:val="auto"/>
              <w:sz w:val="24"/>
              <w:szCs w:val="24"/>
              <w:lang w:eastAsia="nl-NL"/>
            </w:rPr>
          </w:pPr>
          <w:hyperlink w:anchor="_Toc65156282" w:history="1">
            <w:r w:rsidR="00732878" w:rsidRPr="00413F7E">
              <w:rPr>
                <w:rStyle w:val="Hyperlink"/>
              </w:rPr>
              <w:t>5.1</w:t>
            </w:r>
            <w:r w:rsidR="00732878">
              <w:rPr>
                <w:rFonts w:eastAsiaTheme="minorEastAsia"/>
                <w:color w:val="auto"/>
                <w:sz w:val="24"/>
                <w:szCs w:val="24"/>
                <w:lang w:eastAsia="nl-NL"/>
              </w:rPr>
              <w:tab/>
            </w:r>
            <w:r w:rsidR="00732878" w:rsidRPr="00413F7E">
              <w:rPr>
                <w:rStyle w:val="Hyperlink"/>
              </w:rPr>
              <w:t>Lexicon</w:t>
            </w:r>
            <w:r w:rsidR="00732878">
              <w:rPr>
                <w:webHidden/>
              </w:rPr>
              <w:tab/>
            </w:r>
            <w:r w:rsidR="00732878">
              <w:rPr>
                <w:webHidden/>
              </w:rPr>
              <w:fldChar w:fldCharType="begin"/>
            </w:r>
            <w:r w:rsidR="00732878">
              <w:rPr>
                <w:webHidden/>
              </w:rPr>
              <w:instrText xml:space="preserve"> PAGEREF _Toc65156282 \h </w:instrText>
            </w:r>
            <w:r w:rsidR="00732878">
              <w:rPr>
                <w:webHidden/>
              </w:rPr>
            </w:r>
            <w:r w:rsidR="00732878">
              <w:rPr>
                <w:webHidden/>
              </w:rPr>
              <w:fldChar w:fldCharType="separate"/>
            </w:r>
            <w:r w:rsidR="00732878">
              <w:rPr>
                <w:webHidden/>
              </w:rPr>
              <w:t>41</w:t>
            </w:r>
            <w:r w:rsidR="00732878">
              <w:rPr>
                <w:webHidden/>
              </w:rPr>
              <w:fldChar w:fldCharType="end"/>
            </w:r>
          </w:hyperlink>
        </w:p>
        <w:p w14:paraId="69A7C378" w14:textId="05C81886" w:rsidR="00732878" w:rsidRDefault="008A620A">
          <w:pPr>
            <w:pStyle w:val="Inhopg2"/>
            <w:rPr>
              <w:rFonts w:eastAsiaTheme="minorEastAsia"/>
              <w:color w:val="auto"/>
              <w:sz w:val="24"/>
              <w:szCs w:val="24"/>
              <w:lang w:eastAsia="nl-NL"/>
            </w:rPr>
          </w:pPr>
          <w:hyperlink w:anchor="_Toc65156283" w:history="1">
            <w:r w:rsidR="00732878" w:rsidRPr="00413F7E">
              <w:rPr>
                <w:rStyle w:val="Hyperlink"/>
              </w:rPr>
              <w:t>5.2</w:t>
            </w:r>
            <w:r w:rsidR="00732878">
              <w:rPr>
                <w:rFonts w:eastAsiaTheme="minorEastAsia"/>
                <w:color w:val="auto"/>
                <w:sz w:val="24"/>
                <w:szCs w:val="24"/>
                <w:lang w:eastAsia="nl-NL"/>
              </w:rPr>
              <w:tab/>
            </w:r>
            <w:r w:rsidR="00732878" w:rsidRPr="00413F7E">
              <w:rPr>
                <w:rStyle w:val="Hyperlink"/>
              </w:rPr>
              <w:t>Pop-ups</w:t>
            </w:r>
            <w:r w:rsidR="00732878">
              <w:rPr>
                <w:webHidden/>
              </w:rPr>
              <w:tab/>
            </w:r>
            <w:r w:rsidR="00732878">
              <w:rPr>
                <w:webHidden/>
              </w:rPr>
              <w:fldChar w:fldCharType="begin"/>
            </w:r>
            <w:r w:rsidR="00732878">
              <w:rPr>
                <w:webHidden/>
              </w:rPr>
              <w:instrText xml:space="preserve"> PAGEREF _Toc65156283 \h </w:instrText>
            </w:r>
            <w:r w:rsidR="00732878">
              <w:rPr>
                <w:webHidden/>
              </w:rPr>
            </w:r>
            <w:r w:rsidR="00732878">
              <w:rPr>
                <w:webHidden/>
              </w:rPr>
              <w:fldChar w:fldCharType="separate"/>
            </w:r>
            <w:r w:rsidR="00732878">
              <w:rPr>
                <w:webHidden/>
              </w:rPr>
              <w:t>42</w:t>
            </w:r>
            <w:r w:rsidR="00732878">
              <w:rPr>
                <w:webHidden/>
              </w:rPr>
              <w:fldChar w:fldCharType="end"/>
            </w:r>
          </w:hyperlink>
        </w:p>
        <w:p w14:paraId="6402B8DE" w14:textId="2AF8E247" w:rsidR="00732878" w:rsidRDefault="008A620A">
          <w:pPr>
            <w:pStyle w:val="Inhopg1"/>
            <w:rPr>
              <w:rFonts w:eastAsiaTheme="minorEastAsia"/>
              <w:b w:val="0"/>
              <w:noProof/>
              <w:color w:val="auto"/>
              <w:szCs w:val="24"/>
              <w:lang w:eastAsia="nl-NL"/>
            </w:rPr>
          </w:pPr>
          <w:hyperlink w:anchor="_Toc65156284" w:history="1">
            <w:r w:rsidR="00732878" w:rsidRPr="00413F7E">
              <w:rPr>
                <w:rStyle w:val="Hyperlink"/>
                <w:noProof/>
              </w:rPr>
              <w:t>6</w:t>
            </w:r>
            <w:r w:rsidR="00732878">
              <w:rPr>
                <w:rFonts w:eastAsiaTheme="minorEastAsia"/>
                <w:b w:val="0"/>
                <w:noProof/>
                <w:color w:val="auto"/>
                <w:szCs w:val="24"/>
                <w:lang w:eastAsia="nl-NL"/>
              </w:rPr>
              <w:tab/>
            </w:r>
            <w:r w:rsidR="00732878" w:rsidRPr="00413F7E">
              <w:rPr>
                <w:rStyle w:val="Hyperlink"/>
                <w:noProof/>
              </w:rPr>
              <w:t>Basisuitrusting</w:t>
            </w:r>
            <w:r w:rsidR="00732878">
              <w:rPr>
                <w:noProof/>
                <w:webHidden/>
              </w:rPr>
              <w:tab/>
            </w:r>
            <w:r w:rsidR="00732878">
              <w:rPr>
                <w:noProof/>
                <w:webHidden/>
              </w:rPr>
              <w:fldChar w:fldCharType="begin"/>
            </w:r>
            <w:r w:rsidR="00732878">
              <w:rPr>
                <w:noProof/>
                <w:webHidden/>
              </w:rPr>
              <w:instrText xml:space="preserve"> PAGEREF _Toc65156284 \h </w:instrText>
            </w:r>
            <w:r w:rsidR="00732878">
              <w:rPr>
                <w:noProof/>
                <w:webHidden/>
              </w:rPr>
            </w:r>
            <w:r w:rsidR="00732878">
              <w:rPr>
                <w:noProof/>
                <w:webHidden/>
              </w:rPr>
              <w:fldChar w:fldCharType="separate"/>
            </w:r>
            <w:r w:rsidR="00732878">
              <w:rPr>
                <w:noProof/>
                <w:webHidden/>
              </w:rPr>
              <w:t>42</w:t>
            </w:r>
            <w:r w:rsidR="00732878">
              <w:rPr>
                <w:noProof/>
                <w:webHidden/>
              </w:rPr>
              <w:fldChar w:fldCharType="end"/>
            </w:r>
          </w:hyperlink>
        </w:p>
        <w:p w14:paraId="577B1A87" w14:textId="7CC73606" w:rsidR="00732878" w:rsidRDefault="008A620A">
          <w:pPr>
            <w:pStyle w:val="Inhopg2"/>
            <w:rPr>
              <w:rFonts w:eastAsiaTheme="minorEastAsia"/>
              <w:color w:val="auto"/>
              <w:sz w:val="24"/>
              <w:szCs w:val="24"/>
              <w:lang w:eastAsia="nl-NL"/>
            </w:rPr>
          </w:pPr>
          <w:hyperlink w:anchor="_Toc65156285" w:history="1">
            <w:r w:rsidR="00732878" w:rsidRPr="00413F7E">
              <w:rPr>
                <w:rStyle w:val="Hyperlink"/>
              </w:rPr>
              <w:t>6.1</w:t>
            </w:r>
            <w:r w:rsidR="00732878">
              <w:rPr>
                <w:rFonts w:eastAsiaTheme="minorEastAsia"/>
                <w:color w:val="auto"/>
                <w:sz w:val="24"/>
                <w:szCs w:val="24"/>
                <w:lang w:eastAsia="nl-NL"/>
              </w:rPr>
              <w:tab/>
            </w:r>
            <w:r w:rsidR="00732878" w:rsidRPr="00413F7E">
              <w:rPr>
                <w:rStyle w:val="Hyperlink"/>
              </w:rPr>
              <w:t>Infrastructuur</w:t>
            </w:r>
            <w:r w:rsidR="00732878">
              <w:rPr>
                <w:webHidden/>
              </w:rPr>
              <w:tab/>
            </w:r>
            <w:r w:rsidR="00732878">
              <w:rPr>
                <w:webHidden/>
              </w:rPr>
              <w:fldChar w:fldCharType="begin"/>
            </w:r>
            <w:r w:rsidR="00732878">
              <w:rPr>
                <w:webHidden/>
              </w:rPr>
              <w:instrText xml:space="preserve"> PAGEREF _Toc65156285 \h </w:instrText>
            </w:r>
            <w:r w:rsidR="00732878">
              <w:rPr>
                <w:webHidden/>
              </w:rPr>
            </w:r>
            <w:r w:rsidR="00732878">
              <w:rPr>
                <w:webHidden/>
              </w:rPr>
              <w:fldChar w:fldCharType="separate"/>
            </w:r>
            <w:r w:rsidR="00732878">
              <w:rPr>
                <w:webHidden/>
              </w:rPr>
              <w:t>42</w:t>
            </w:r>
            <w:r w:rsidR="00732878">
              <w:rPr>
                <w:webHidden/>
              </w:rPr>
              <w:fldChar w:fldCharType="end"/>
            </w:r>
          </w:hyperlink>
        </w:p>
        <w:p w14:paraId="28B58CE1" w14:textId="30161FEC" w:rsidR="00732878" w:rsidRDefault="008A620A">
          <w:pPr>
            <w:pStyle w:val="Inhopg2"/>
            <w:rPr>
              <w:rFonts w:eastAsiaTheme="minorEastAsia"/>
              <w:color w:val="auto"/>
              <w:sz w:val="24"/>
              <w:szCs w:val="24"/>
              <w:lang w:eastAsia="nl-NL"/>
            </w:rPr>
          </w:pPr>
          <w:hyperlink w:anchor="_Toc65156286" w:history="1">
            <w:r w:rsidR="00732878" w:rsidRPr="00413F7E">
              <w:rPr>
                <w:rStyle w:val="Hyperlink"/>
              </w:rPr>
              <w:t>6.2</w:t>
            </w:r>
            <w:r w:rsidR="00732878">
              <w:rPr>
                <w:rFonts w:eastAsiaTheme="minorEastAsia"/>
                <w:color w:val="auto"/>
                <w:sz w:val="24"/>
                <w:szCs w:val="24"/>
                <w:lang w:eastAsia="nl-NL"/>
              </w:rPr>
              <w:tab/>
            </w:r>
            <w:r w:rsidR="00732878" w:rsidRPr="00413F7E">
              <w:rPr>
                <w:rStyle w:val="Hyperlink"/>
              </w:rPr>
              <w:t>Materiaal, toestellen, machines en gereedschappen beschikbaar in de infrastructuur</w:t>
            </w:r>
            <w:r w:rsidR="00732878">
              <w:rPr>
                <w:webHidden/>
              </w:rPr>
              <w:tab/>
            </w:r>
            <w:r w:rsidR="00732878">
              <w:rPr>
                <w:webHidden/>
              </w:rPr>
              <w:fldChar w:fldCharType="begin"/>
            </w:r>
            <w:r w:rsidR="00732878">
              <w:rPr>
                <w:webHidden/>
              </w:rPr>
              <w:instrText xml:space="preserve"> PAGEREF _Toc65156286 \h </w:instrText>
            </w:r>
            <w:r w:rsidR="00732878">
              <w:rPr>
                <w:webHidden/>
              </w:rPr>
            </w:r>
            <w:r w:rsidR="00732878">
              <w:rPr>
                <w:webHidden/>
              </w:rPr>
              <w:fldChar w:fldCharType="separate"/>
            </w:r>
            <w:r w:rsidR="00732878">
              <w:rPr>
                <w:webHidden/>
              </w:rPr>
              <w:t>43</w:t>
            </w:r>
            <w:r w:rsidR="00732878">
              <w:rPr>
                <w:webHidden/>
              </w:rPr>
              <w:fldChar w:fldCharType="end"/>
            </w:r>
          </w:hyperlink>
        </w:p>
        <w:p w14:paraId="57EA536D" w14:textId="6B251B47" w:rsidR="00732878" w:rsidRDefault="008A620A">
          <w:pPr>
            <w:pStyle w:val="Inhopg2"/>
            <w:rPr>
              <w:rFonts w:eastAsiaTheme="minorEastAsia"/>
              <w:color w:val="auto"/>
              <w:sz w:val="24"/>
              <w:szCs w:val="24"/>
              <w:lang w:eastAsia="nl-NL"/>
            </w:rPr>
          </w:pPr>
          <w:hyperlink w:anchor="_Toc65156287" w:history="1">
            <w:r w:rsidR="00732878" w:rsidRPr="00413F7E">
              <w:rPr>
                <w:rStyle w:val="Hyperlink"/>
              </w:rPr>
              <w:t>6.3</w:t>
            </w:r>
            <w:r w:rsidR="00732878">
              <w:rPr>
                <w:rFonts w:eastAsiaTheme="minorEastAsia"/>
                <w:color w:val="auto"/>
                <w:sz w:val="24"/>
                <w:szCs w:val="24"/>
                <w:lang w:eastAsia="nl-NL"/>
              </w:rPr>
              <w:tab/>
            </w:r>
            <w:r w:rsidR="00732878" w:rsidRPr="00413F7E">
              <w:rPr>
                <w:rStyle w:val="Hyperlink"/>
              </w:rPr>
              <w:t>Materiaal en gereedschappen waarover elke leerling moet beschikken</w:t>
            </w:r>
            <w:r w:rsidR="00732878">
              <w:rPr>
                <w:webHidden/>
              </w:rPr>
              <w:tab/>
            </w:r>
            <w:r w:rsidR="00732878">
              <w:rPr>
                <w:webHidden/>
              </w:rPr>
              <w:fldChar w:fldCharType="begin"/>
            </w:r>
            <w:r w:rsidR="00732878">
              <w:rPr>
                <w:webHidden/>
              </w:rPr>
              <w:instrText xml:space="preserve"> PAGEREF _Toc65156287 \h </w:instrText>
            </w:r>
            <w:r w:rsidR="00732878">
              <w:rPr>
                <w:webHidden/>
              </w:rPr>
            </w:r>
            <w:r w:rsidR="00732878">
              <w:rPr>
                <w:webHidden/>
              </w:rPr>
              <w:fldChar w:fldCharType="separate"/>
            </w:r>
            <w:r w:rsidR="00732878">
              <w:rPr>
                <w:webHidden/>
              </w:rPr>
              <w:t>44</w:t>
            </w:r>
            <w:r w:rsidR="00732878">
              <w:rPr>
                <w:webHidden/>
              </w:rPr>
              <w:fldChar w:fldCharType="end"/>
            </w:r>
          </w:hyperlink>
        </w:p>
        <w:p w14:paraId="538F6592" w14:textId="2629D40D" w:rsidR="00732878" w:rsidRDefault="008A620A">
          <w:pPr>
            <w:pStyle w:val="Inhopg1"/>
            <w:rPr>
              <w:rFonts w:eastAsiaTheme="minorEastAsia"/>
              <w:b w:val="0"/>
              <w:noProof/>
              <w:color w:val="auto"/>
              <w:szCs w:val="24"/>
              <w:lang w:eastAsia="nl-NL"/>
            </w:rPr>
          </w:pPr>
          <w:hyperlink w:anchor="_Toc65156288" w:history="1">
            <w:r w:rsidR="00732878" w:rsidRPr="00413F7E">
              <w:rPr>
                <w:rStyle w:val="Hyperlink"/>
                <w:noProof/>
              </w:rPr>
              <w:t>7</w:t>
            </w:r>
            <w:r w:rsidR="00732878">
              <w:rPr>
                <w:rFonts w:eastAsiaTheme="minorEastAsia"/>
                <w:b w:val="0"/>
                <w:noProof/>
                <w:color w:val="auto"/>
                <w:szCs w:val="24"/>
                <w:lang w:eastAsia="nl-NL"/>
              </w:rPr>
              <w:tab/>
            </w:r>
            <w:r w:rsidR="00732878" w:rsidRPr="00413F7E">
              <w:rPr>
                <w:rStyle w:val="Hyperlink"/>
                <w:noProof/>
              </w:rPr>
              <w:t>Concordantie</w:t>
            </w:r>
            <w:r w:rsidR="00732878">
              <w:rPr>
                <w:noProof/>
                <w:webHidden/>
              </w:rPr>
              <w:tab/>
            </w:r>
            <w:r w:rsidR="00732878">
              <w:rPr>
                <w:noProof/>
                <w:webHidden/>
              </w:rPr>
              <w:fldChar w:fldCharType="begin"/>
            </w:r>
            <w:r w:rsidR="00732878">
              <w:rPr>
                <w:noProof/>
                <w:webHidden/>
              </w:rPr>
              <w:instrText xml:space="preserve"> PAGEREF _Toc65156288 \h </w:instrText>
            </w:r>
            <w:r w:rsidR="00732878">
              <w:rPr>
                <w:noProof/>
                <w:webHidden/>
              </w:rPr>
            </w:r>
            <w:r w:rsidR="00732878">
              <w:rPr>
                <w:noProof/>
                <w:webHidden/>
              </w:rPr>
              <w:fldChar w:fldCharType="separate"/>
            </w:r>
            <w:r w:rsidR="00732878">
              <w:rPr>
                <w:noProof/>
                <w:webHidden/>
              </w:rPr>
              <w:t>44</w:t>
            </w:r>
            <w:r w:rsidR="00732878">
              <w:rPr>
                <w:noProof/>
                <w:webHidden/>
              </w:rPr>
              <w:fldChar w:fldCharType="end"/>
            </w:r>
          </w:hyperlink>
        </w:p>
        <w:p w14:paraId="4990986D" w14:textId="3F387E3C" w:rsidR="006D3E59" w:rsidRDefault="00DB309F" w:rsidP="009D7B9E">
          <w:r>
            <w:rPr>
              <w:b/>
              <w:bCs/>
              <w:sz w:val="24"/>
              <w:lang w:val="nl-NL"/>
            </w:rPr>
            <w:fldChar w:fldCharType="end"/>
          </w:r>
        </w:p>
      </w:sdtContent>
    </w:sdt>
    <w:bookmarkStart w:id="97" w:name="_Toc40705023" w:displacedByCustomXml="prev"/>
    <w:bookmarkEnd w:id="97" w:displacedByCustomXml="prev"/>
    <w:bookmarkStart w:id="98" w:name="_Toc40705022" w:displacedByCustomXml="prev"/>
    <w:bookmarkEnd w:id="98" w:displacedByCustomXml="prev"/>
    <w:bookmarkStart w:id="99" w:name="_Toc40705021" w:displacedByCustomXml="prev"/>
    <w:bookmarkEnd w:id="99" w:displacedByCustomXml="prev"/>
    <w:bookmarkStart w:id="100" w:name="_Toc40705020" w:displacedByCustomXml="prev"/>
    <w:bookmarkEnd w:id="100" w:displacedByCustomXml="prev"/>
    <w:bookmarkStart w:id="101" w:name="_Toc40705019" w:displacedByCustomXml="prev"/>
    <w:bookmarkEnd w:id="101" w:displacedByCustomXml="prev"/>
    <w:bookmarkStart w:id="102" w:name="_Toc40705018" w:displacedByCustomXml="prev"/>
    <w:bookmarkEnd w:id="102" w:displacedByCustomXml="prev"/>
    <w:bookmarkStart w:id="103" w:name="_Toc40705017" w:displacedByCustomXml="prev"/>
    <w:bookmarkEnd w:id="103" w:displacedByCustomXml="prev"/>
    <w:bookmarkStart w:id="104" w:name="_Toc40705016" w:displacedByCustomXml="prev"/>
    <w:bookmarkEnd w:id="104" w:displacedByCustomXml="prev"/>
    <w:bookmarkStart w:id="105" w:name="_Toc56172854" w:displacedByCustomXml="prev"/>
    <w:bookmarkEnd w:id="105" w:displacedByCustomXml="prev"/>
    <w:sectPr w:rsidR="006D3E59" w:rsidSect="0026266C">
      <w:headerReference w:type="even" r:id="rId24"/>
      <w:headerReference w:type="default" r:id="rId25"/>
      <w:footerReference w:type="default" r:id="rId26"/>
      <w:headerReference w:type="first" r:id="rId27"/>
      <w:footerReference w:type="first" r:id="rId28"/>
      <w:type w:val="oddPage"/>
      <w:pgSz w:w="11906" w:h="16838"/>
      <w:pgMar w:top="1134" w:right="1134" w:bottom="1134" w:left="1134" w:header="709"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9631B78" w14:textId="77777777" w:rsidR="008A620A" w:rsidRDefault="008A620A" w:rsidP="00467BFD">
      <w:r>
        <w:separator/>
      </w:r>
    </w:p>
  </w:endnote>
  <w:endnote w:type="continuationSeparator" w:id="0">
    <w:p w14:paraId="3297E295" w14:textId="77777777" w:rsidR="008A620A" w:rsidRDefault="008A620A" w:rsidP="00467BFD">
      <w:r>
        <w:continuationSeparator/>
      </w:r>
    </w:p>
  </w:endnote>
  <w:endnote w:type="continuationNotice" w:id="1">
    <w:p w14:paraId="26BF3DEB" w14:textId="77777777" w:rsidR="008A620A" w:rsidRDefault="008A620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Wingdings">
    <w:panose1 w:val="05000000000000000000"/>
    <w:charset w:val="4D"/>
    <w:family w:val="decorative"/>
    <w:pitch w:val="variable"/>
    <w:sig w:usb0="00000003" w:usb1="0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Segoe UI">
    <w:panose1 w:val="020B0604020202020204"/>
    <w:charset w:val="00"/>
    <w:family w:val="swiss"/>
    <w:pitch w:val="variable"/>
    <w:sig w:usb0="E4002EFF" w:usb1="C000E47F" w:usb2="00000009" w:usb3="00000000" w:csb0="000001FF" w:csb1="00000000"/>
  </w:font>
  <w:font w:name="Verdana">
    <w:panose1 w:val="020B0604030504040204"/>
    <w:charset w:val="00"/>
    <w:family w:val="swiss"/>
    <w:pitch w:val="variable"/>
    <w:sig w:usb0="A10006FF" w:usb1="4000205B" w:usb2="00000010" w:usb3="00000000" w:csb0="0000019F" w:csb1="00000000"/>
  </w:font>
  <w:font w:name="Trebuchet MS">
    <w:altName w:val="Trebuchet MS"/>
    <w:panose1 w:val="020B0603020202020204"/>
    <w:charset w:val="00"/>
    <w:family w:val="swiss"/>
    <w:pitch w:val="variable"/>
    <w:sig w:usb0="00000687" w:usb1="00000000" w:usb2="00000000" w:usb3="00000000" w:csb0="0000009F"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A1F5C3" w14:textId="1EB2E7E1" w:rsidR="00812792" w:rsidRDefault="00812792" w:rsidP="00467BFD">
    <w:r>
      <w:fldChar w:fldCharType="begin"/>
    </w:r>
    <w:r>
      <w:instrText xml:space="preserve"> PAGE   \* MERGEFORMAT </w:instrText>
    </w:r>
    <w:r>
      <w:fldChar w:fldCharType="separate"/>
    </w:r>
    <w:r>
      <w:rPr>
        <w:noProof/>
      </w:rPr>
      <w:t>2</w:t>
    </w:r>
    <w:r>
      <w:fldChar w:fldCharType="end"/>
    </w:r>
    <w:r>
      <w:tab/>
    </w:r>
    <w:r>
      <w:rPr>
        <w:noProof/>
      </w:rPr>
      <w:fldChar w:fldCharType="begin"/>
    </w:r>
    <w:r>
      <w:rPr>
        <w:noProof/>
      </w:rPr>
      <w:instrText xml:space="preserve"> DATE   \* MERGEFORMAT </w:instrText>
    </w:r>
    <w:r>
      <w:rPr>
        <w:noProof/>
      </w:rPr>
      <w:fldChar w:fldCharType="separate"/>
    </w:r>
    <w:r w:rsidR="00D1671C">
      <w:rPr>
        <w:noProof/>
      </w:rPr>
      <w:t>3/03/2021</w:t>
    </w:r>
    <w:r>
      <w:rPr>
        <w:noProof/>
      </w:rPr>
      <w:fldChar w:fldCharType="end"/>
    </w:r>
    <w:r>
      <w:tab/>
    </w:r>
    <w:r>
      <w:rPr>
        <w:noProof/>
      </w:rPr>
      <w:fldChar w:fldCharType="begin"/>
    </w:r>
    <w:r>
      <w:rPr>
        <w:noProof/>
      </w:rPr>
      <w:instrText xml:space="preserve"> STYLEREF  Titel  \* MERGEFORMAT </w:instrText>
    </w:r>
    <w:r>
      <w:rPr>
        <w:noProof/>
      </w:rPr>
      <w:fldChar w:fldCharType="separate"/>
    </w:r>
    <w:r>
      <w:rPr>
        <w:b/>
        <w:bCs/>
        <w:noProof/>
        <w:lang w:val="nl-NL"/>
      </w:rPr>
      <w:t>Fout! Geen tekst met de opgegeven stijl in het document.</w:t>
    </w:r>
    <w:r>
      <w:rPr>
        <w:noProof/>
      </w:rPr>
      <w:fldChar w:fldCharType="end"/>
    </w:r>
  </w:p>
  <w:p w14:paraId="5C5E0238" w14:textId="77777777" w:rsidR="00812792" w:rsidRDefault="00812792"/>
  <w:p w14:paraId="1D880A05" w14:textId="77777777" w:rsidR="00812792" w:rsidRDefault="00812792"/>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588EC2" w14:textId="6AF81E0F" w:rsidR="00812792" w:rsidRDefault="00812792" w:rsidP="00467BFD">
    <w:r>
      <w:rPr>
        <w:noProof/>
      </w:rPr>
      <w:fldChar w:fldCharType="begin"/>
    </w:r>
    <w:r>
      <w:rPr>
        <w:noProof/>
      </w:rPr>
      <w:instrText xml:space="preserve"> STYLEREF  Titel  \* MERGEFORMAT </w:instrText>
    </w:r>
    <w:r>
      <w:rPr>
        <w:noProof/>
      </w:rPr>
      <w:fldChar w:fldCharType="separate"/>
    </w:r>
    <w:r>
      <w:rPr>
        <w:b/>
        <w:bCs/>
        <w:noProof/>
        <w:lang w:val="nl-NL"/>
      </w:rPr>
      <w:t>Fout! Geen tekst met de opgegeven stijl in het document.</w:t>
    </w:r>
    <w:r>
      <w:rPr>
        <w:noProof/>
      </w:rPr>
      <w:fldChar w:fldCharType="end"/>
    </w:r>
    <w:r>
      <w:ptab w:relativeTo="margin" w:alignment="center" w:leader="none"/>
    </w:r>
    <w:r>
      <w:rPr>
        <w:noProof/>
      </w:rPr>
      <w:fldChar w:fldCharType="begin"/>
    </w:r>
    <w:r>
      <w:rPr>
        <w:noProof/>
      </w:rPr>
      <w:instrText xml:space="preserve"> DATE   \* MERGEFORMAT </w:instrText>
    </w:r>
    <w:r>
      <w:rPr>
        <w:noProof/>
      </w:rPr>
      <w:fldChar w:fldCharType="separate"/>
    </w:r>
    <w:r w:rsidR="00D1671C">
      <w:rPr>
        <w:noProof/>
      </w:rPr>
      <w:t>3/03/2021</w:t>
    </w:r>
    <w:r>
      <w:rPr>
        <w:noProof/>
      </w:rPr>
      <w:fldChar w:fldCharType="end"/>
    </w:r>
    <w:r>
      <w:ptab w:relativeTo="margin" w:alignment="right" w:leader="none"/>
    </w:r>
    <w:r>
      <w:fldChar w:fldCharType="begin"/>
    </w:r>
    <w:r>
      <w:instrText xml:space="preserve"> PAGE   \* MERGEFORMAT </w:instrText>
    </w:r>
    <w:r>
      <w:fldChar w:fldCharType="separate"/>
    </w:r>
    <w:r>
      <w:rPr>
        <w:noProof/>
      </w:rPr>
      <w:t>3</w:t>
    </w:r>
    <w:r>
      <w:fldChar w:fldCharType="end"/>
    </w:r>
  </w:p>
  <w:p w14:paraId="77695CC6" w14:textId="77777777" w:rsidR="00812792" w:rsidRDefault="00812792"/>
  <w:p w14:paraId="20190FE4" w14:textId="77777777" w:rsidR="00812792" w:rsidRDefault="00812792"/>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07B57C" w14:textId="321A4425" w:rsidR="00812792" w:rsidRPr="00DF29FA" w:rsidRDefault="00812792" w:rsidP="000C67EC">
    <w:pPr>
      <w:tabs>
        <w:tab w:val="right" w:pos="9639"/>
      </w:tabs>
      <w:spacing w:after="0"/>
      <w:rPr>
        <w:sz w:val="20"/>
        <w:szCs w:val="20"/>
      </w:rPr>
    </w:pPr>
    <w:r w:rsidRPr="00DF29FA">
      <w:rPr>
        <w:sz w:val="20"/>
        <w:szCs w:val="20"/>
      </w:rPr>
      <w:fldChar w:fldCharType="begin"/>
    </w:r>
    <w:r w:rsidRPr="00DF29FA">
      <w:rPr>
        <w:sz w:val="20"/>
        <w:szCs w:val="20"/>
      </w:rPr>
      <w:instrText xml:space="preserve"> PAGE   \* MERGEFORMAT </w:instrText>
    </w:r>
    <w:r w:rsidRPr="00DF29FA">
      <w:rPr>
        <w:sz w:val="20"/>
        <w:szCs w:val="20"/>
      </w:rPr>
      <w:fldChar w:fldCharType="separate"/>
    </w:r>
    <w:r>
      <w:rPr>
        <w:noProof/>
        <w:sz w:val="20"/>
        <w:szCs w:val="20"/>
      </w:rPr>
      <w:t>6</w:t>
    </w:r>
    <w:r w:rsidRPr="00DF29FA">
      <w:rPr>
        <w:sz w:val="20"/>
        <w:szCs w:val="20"/>
      </w:rPr>
      <w:fldChar w:fldCharType="end"/>
    </w:r>
    <w:r w:rsidRPr="00DF29FA">
      <w:rPr>
        <w:sz w:val="20"/>
        <w:szCs w:val="20"/>
      </w:rPr>
      <w:tab/>
    </w:r>
    <w:r>
      <w:rPr>
        <w:sz w:val="20"/>
        <w:szCs w:val="20"/>
      </w:rPr>
      <w:t>Elektrotechnieken B+S</w:t>
    </w:r>
  </w:p>
  <w:p w14:paraId="77CA18CE" w14:textId="73B19FE4" w:rsidR="00812792" w:rsidRPr="00DF29FA" w:rsidRDefault="00812792" w:rsidP="000C67EC">
    <w:pPr>
      <w:tabs>
        <w:tab w:val="right" w:pos="9638"/>
      </w:tabs>
      <w:spacing w:after="0"/>
      <w:rPr>
        <w:sz w:val="20"/>
        <w:szCs w:val="20"/>
      </w:rPr>
    </w:pPr>
    <w:r>
      <w:rPr>
        <w:sz w:val="20"/>
        <w:szCs w:val="20"/>
      </w:rPr>
      <w:t>D2021</w:t>
    </w:r>
    <w:r w:rsidRPr="00DF29FA">
      <w:rPr>
        <w:sz w:val="20"/>
        <w:szCs w:val="20"/>
      </w:rPr>
      <w:t>/</w:t>
    </w:r>
    <w:r>
      <w:rPr>
        <w:sz w:val="20"/>
        <w:szCs w:val="20"/>
      </w:rPr>
      <w:t>13.758</w:t>
    </w:r>
    <w:r w:rsidRPr="00DF29FA">
      <w:rPr>
        <w:sz w:val="20"/>
        <w:szCs w:val="20"/>
      </w:rPr>
      <w:t>/0</w:t>
    </w:r>
    <w:r>
      <w:rPr>
        <w:sz w:val="20"/>
        <w:szCs w:val="20"/>
      </w:rPr>
      <w:t>58</w:t>
    </w:r>
    <w:r w:rsidRPr="00DF29FA">
      <w:rPr>
        <w:sz w:val="20"/>
        <w:szCs w:val="20"/>
      </w:rPr>
      <w:tab/>
    </w:r>
    <w:r>
      <w:rPr>
        <w:sz w:val="20"/>
        <w:szCs w:val="20"/>
      </w:rPr>
      <w:t>2de g</w:t>
    </w:r>
    <w:r w:rsidRPr="00DF29FA">
      <w:rPr>
        <w:sz w:val="20"/>
        <w:szCs w:val="20"/>
      </w:rPr>
      <w:t>raad</w:t>
    </w:r>
    <w:r w:rsidRPr="00F91861">
      <w:rPr>
        <w:sz w:val="20"/>
        <w:szCs w:val="20"/>
      </w:rPr>
      <w:t xml:space="preserve"> </w:t>
    </w:r>
    <w:r>
      <w:rPr>
        <w:sz w:val="20"/>
        <w:szCs w:val="20"/>
      </w:rPr>
      <w:t>D/A-finaliteit</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9456EF" w14:textId="1D381247" w:rsidR="00812792" w:rsidRPr="00DF29FA" w:rsidRDefault="00812792" w:rsidP="00533E04">
    <w:pPr>
      <w:tabs>
        <w:tab w:val="right" w:pos="9639"/>
      </w:tabs>
      <w:spacing w:after="0"/>
      <w:rPr>
        <w:sz w:val="20"/>
        <w:szCs w:val="20"/>
      </w:rPr>
    </w:pPr>
    <w:r w:rsidRPr="00DF29FA">
      <w:rPr>
        <w:noProof/>
        <w:sz w:val="20"/>
        <w:szCs w:val="20"/>
        <w:lang w:eastAsia="nl-BE"/>
      </w:rPr>
      <w:drawing>
        <wp:anchor distT="0" distB="0" distL="114300" distR="114300" simplePos="0" relativeHeight="251658240" behindDoc="1" locked="0" layoutInCell="1" allowOverlap="1" wp14:anchorId="598F1F61" wp14:editId="62B3A494">
          <wp:simplePos x="0" y="0"/>
          <wp:positionH relativeFrom="rightMargin">
            <wp:posOffset>0</wp:posOffset>
          </wp:positionH>
          <wp:positionV relativeFrom="paragraph">
            <wp:posOffset>-720090</wp:posOffset>
          </wp:positionV>
          <wp:extent cx="540000" cy="1004400"/>
          <wp:effectExtent l="0" t="0" r="0" b="5715"/>
          <wp:wrapNone/>
          <wp:docPr id="3" name="Afbeelding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
                    <a:extLst>
                      <a:ext uri="{28A0092B-C50C-407E-A947-70E740481C1C}">
                        <a14:useLocalDpi xmlns:a14="http://schemas.microsoft.com/office/drawing/2010/main" val="0"/>
                      </a:ext>
                    </a:extLst>
                  </a:blip>
                  <a:srcRect l="8975" t="10246" r="21154" b="6558"/>
                  <a:stretch/>
                </pic:blipFill>
                <pic:spPr bwMode="auto">
                  <a:xfrm>
                    <a:off x="0" y="0"/>
                    <a:ext cx="540000" cy="10044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sz w:val="20"/>
        <w:szCs w:val="20"/>
      </w:rPr>
      <w:t>Elektrotechnieken B+S</w:t>
    </w:r>
    <w:r w:rsidRPr="00DF29FA">
      <w:rPr>
        <w:sz w:val="20"/>
        <w:szCs w:val="20"/>
      </w:rPr>
      <w:tab/>
    </w:r>
    <w:r w:rsidRPr="00DF29FA">
      <w:rPr>
        <w:sz w:val="20"/>
        <w:szCs w:val="20"/>
      </w:rPr>
      <w:fldChar w:fldCharType="begin"/>
    </w:r>
    <w:r w:rsidRPr="00DF29FA">
      <w:rPr>
        <w:sz w:val="20"/>
        <w:szCs w:val="20"/>
      </w:rPr>
      <w:instrText xml:space="preserve"> PAGE   \* MERGEFORMAT </w:instrText>
    </w:r>
    <w:r w:rsidRPr="00DF29FA">
      <w:rPr>
        <w:sz w:val="20"/>
        <w:szCs w:val="20"/>
      </w:rPr>
      <w:fldChar w:fldCharType="separate"/>
    </w:r>
    <w:r>
      <w:rPr>
        <w:noProof/>
        <w:sz w:val="20"/>
        <w:szCs w:val="20"/>
      </w:rPr>
      <w:t>5</w:t>
    </w:r>
    <w:r w:rsidRPr="00DF29FA">
      <w:rPr>
        <w:sz w:val="20"/>
        <w:szCs w:val="20"/>
      </w:rPr>
      <w:fldChar w:fldCharType="end"/>
    </w:r>
  </w:p>
  <w:p w14:paraId="46D7C453" w14:textId="34E64822" w:rsidR="00812792" w:rsidRDefault="00812792" w:rsidP="00F91861">
    <w:pPr>
      <w:tabs>
        <w:tab w:val="right" w:pos="9638"/>
      </w:tabs>
      <w:spacing w:after="0"/>
    </w:pPr>
    <w:r>
      <w:rPr>
        <w:sz w:val="20"/>
        <w:szCs w:val="20"/>
      </w:rPr>
      <w:t>2de</w:t>
    </w:r>
    <w:r w:rsidRPr="00F91861">
      <w:rPr>
        <w:sz w:val="20"/>
        <w:szCs w:val="20"/>
      </w:rPr>
      <w:t xml:space="preserve"> </w:t>
    </w:r>
    <w:r>
      <w:rPr>
        <w:sz w:val="20"/>
        <w:szCs w:val="20"/>
      </w:rPr>
      <w:t>g</w:t>
    </w:r>
    <w:r w:rsidRPr="00DF29FA">
      <w:rPr>
        <w:sz w:val="20"/>
        <w:szCs w:val="20"/>
      </w:rPr>
      <w:t>raad</w:t>
    </w:r>
    <w:r w:rsidRPr="00F91861">
      <w:rPr>
        <w:sz w:val="20"/>
        <w:szCs w:val="20"/>
      </w:rPr>
      <w:t xml:space="preserve"> </w:t>
    </w:r>
    <w:r>
      <w:rPr>
        <w:sz w:val="20"/>
        <w:szCs w:val="20"/>
      </w:rPr>
      <w:t>D/A-finaliteit</w:t>
    </w:r>
    <w:r>
      <w:rPr>
        <w:sz w:val="20"/>
        <w:szCs w:val="20"/>
      </w:rPr>
      <w:tab/>
    </w:r>
    <w:r w:rsidRPr="00DF29FA">
      <w:rPr>
        <w:sz w:val="20"/>
        <w:szCs w:val="20"/>
      </w:rPr>
      <w:t>D20</w:t>
    </w:r>
    <w:r>
      <w:rPr>
        <w:sz w:val="20"/>
        <w:szCs w:val="20"/>
      </w:rPr>
      <w:t>21</w:t>
    </w:r>
    <w:r w:rsidRPr="00DF29FA">
      <w:rPr>
        <w:sz w:val="20"/>
        <w:szCs w:val="20"/>
      </w:rPr>
      <w:t>/</w:t>
    </w:r>
    <w:r>
      <w:rPr>
        <w:sz w:val="20"/>
        <w:szCs w:val="20"/>
      </w:rPr>
      <w:t>13.758</w:t>
    </w:r>
    <w:r w:rsidRPr="00DF29FA">
      <w:rPr>
        <w:sz w:val="20"/>
        <w:szCs w:val="20"/>
      </w:rPr>
      <w:t>/0</w:t>
    </w:r>
    <w:r>
      <w:rPr>
        <w:sz w:val="20"/>
        <w:szCs w:val="20"/>
      </w:rPr>
      <w:t>58</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D0D250" w14:textId="77777777" w:rsidR="00812792" w:rsidRPr="006D3E59" w:rsidRDefault="00812792" w:rsidP="006D3E59">
    <w:pPr>
      <w:pStyle w:val="Voetteks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Change w:id="107" w:author="Peter Croux" w:date="2020-10-05T09:27:00Z">
        <w:tblPr>
          <w:tblStyle w:val="Tabelraster"/>
          <w:tblW w:w="0" w:type="nil"/>
          <w:tblLayout w:type="fixed"/>
          <w:tblLook w:val="06A0" w:firstRow="1" w:lastRow="0" w:firstColumn="1" w:lastColumn="0" w:noHBand="1" w:noVBand="1"/>
        </w:tblPr>
      </w:tblPrChange>
    </w:tblPr>
    <w:tblGrid>
      <w:gridCol w:w="3213"/>
      <w:gridCol w:w="3213"/>
      <w:gridCol w:w="3213"/>
      <w:tblGridChange w:id="108">
        <w:tblGrid>
          <w:gridCol w:w="3213"/>
          <w:gridCol w:w="3213"/>
          <w:gridCol w:w="3213"/>
        </w:tblGrid>
      </w:tblGridChange>
    </w:tblGrid>
    <w:tr w:rsidR="00812792" w14:paraId="150A638E" w14:textId="77777777" w:rsidTr="54EADA22">
      <w:tc>
        <w:tcPr>
          <w:tcW w:w="3213" w:type="dxa"/>
          <w:tcPrChange w:id="109" w:author="Peter Croux" w:date="2020-10-05T09:27:00Z">
            <w:tcPr>
              <w:tcW w:w="3213" w:type="dxa"/>
            </w:tcPr>
          </w:tcPrChange>
        </w:tcPr>
        <w:p w14:paraId="121D93CD" w14:textId="2D766762" w:rsidR="00812792" w:rsidRDefault="00812792" w:rsidP="00480738">
          <w:pPr>
            <w:pStyle w:val="Koptekst"/>
            <w:ind w:left="-115"/>
          </w:pPr>
        </w:p>
      </w:tc>
      <w:tc>
        <w:tcPr>
          <w:tcW w:w="3213" w:type="dxa"/>
          <w:tcPrChange w:id="110" w:author="Peter Croux" w:date="2020-10-05T09:27:00Z">
            <w:tcPr>
              <w:tcW w:w="3213" w:type="dxa"/>
            </w:tcPr>
          </w:tcPrChange>
        </w:tcPr>
        <w:p w14:paraId="01699D19" w14:textId="59493620" w:rsidR="00812792" w:rsidRDefault="00812792" w:rsidP="00480738">
          <w:pPr>
            <w:pStyle w:val="Koptekst"/>
            <w:jc w:val="center"/>
          </w:pPr>
        </w:p>
      </w:tc>
      <w:tc>
        <w:tcPr>
          <w:tcW w:w="3213" w:type="dxa"/>
          <w:tcPrChange w:id="111" w:author="Peter Croux" w:date="2020-10-05T09:27:00Z">
            <w:tcPr>
              <w:tcW w:w="3213" w:type="dxa"/>
            </w:tcPr>
          </w:tcPrChange>
        </w:tcPr>
        <w:p w14:paraId="6ABD759F" w14:textId="57240079" w:rsidR="00812792" w:rsidRDefault="00812792">
          <w:pPr>
            <w:pStyle w:val="Koptekst"/>
            <w:ind w:right="-115"/>
            <w:jc w:val="right"/>
            <w:pPrChange w:id="112" w:author="Unknown" w:date="2020-10-05T09:27:00Z">
              <w:pPr/>
            </w:pPrChange>
          </w:pPr>
        </w:p>
      </w:tc>
    </w:tr>
  </w:tbl>
  <w:p w14:paraId="1F1C4290" w14:textId="559BC996" w:rsidR="00812792" w:rsidRDefault="00812792">
    <w:pPr>
      <w:pStyle w:val="Voettekst"/>
      <w:pPrChange w:id="113" w:author="Peter Croux" w:date="2020-10-05T09:27:00Z">
        <w:pPr/>
      </w:pPrChan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E2B52F2" w14:textId="77777777" w:rsidR="008A620A" w:rsidRDefault="008A620A" w:rsidP="00467BFD">
      <w:r>
        <w:separator/>
      </w:r>
    </w:p>
  </w:footnote>
  <w:footnote w:type="continuationSeparator" w:id="0">
    <w:p w14:paraId="00BE6760" w14:textId="77777777" w:rsidR="008A620A" w:rsidRDefault="008A620A" w:rsidP="00467BFD">
      <w:r>
        <w:continuationSeparator/>
      </w:r>
    </w:p>
  </w:footnote>
  <w:footnote w:type="continuationNotice" w:id="1">
    <w:p w14:paraId="77CDE1BD" w14:textId="77777777" w:rsidR="008A620A" w:rsidRDefault="008A620A">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D4C08B" w14:textId="7FF125AD" w:rsidR="00812792" w:rsidRDefault="008A620A">
    <w:pPr>
      <w:pStyle w:val="Koptekst"/>
    </w:pPr>
    <w:r>
      <w:rPr>
        <w:noProof/>
      </w:rPr>
      <w:pict w14:anchorId="5861167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57" o:spid="_x0000_s2057" type="#_x0000_t136" alt="" style="position:absolute;margin-left:0;margin-top:0;width:494.15pt;height:185.3pt;rotation:315;z-index:-251658238;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9AE0E2" w14:textId="18AAC149" w:rsidR="00812792" w:rsidRDefault="008A620A">
    <w:pPr>
      <w:pStyle w:val="Koptekst"/>
    </w:pPr>
    <w:r>
      <w:rPr>
        <w:noProof/>
      </w:rPr>
      <w:pict w14:anchorId="674CD84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58" o:spid="_x0000_s2056" type="#_x0000_t136" alt="" style="position:absolute;margin-left:0;margin-top:0;width:494.15pt;height:185.3pt;rotation:315;z-index:-251658237;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BD652E" w14:textId="14BA59DD" w:rsidR="00812792" w:rsidRDefault="008A620A">
    <w:pPr>
      <w:pStyle w:val="Koptekst"/>
    </w:pPr>
    <w:r>
      <w:rPr>
        <w:noProof/>
      </w:rPr>
      <w:pict w14:anchorId="75E715E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56" o:spid="_x0000_s2055" type="#_x0000_t136" alt="" style="position:absolute;margin-left:0;margin-top:0;width:494.15pt;height:185.3pt;rotation:315;z-index:-251658239;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78F977" w14:textId="262BB9A7" w:rsidR="00812792" w:rsidRDefault="008A620A">
    <w:r>
      <w:rPr>
        <w:noProof/>
      </w:rPr>
      <w:pict w14:anchorId="3AB02C7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60" o:spid="_x0000_s2054" type="#_x0000_t136" alt="" style="position:absolute;margin-left:0;margin-top:0;width:494.15pt;height:185.3pt;rotation:315;z-index:-251658235;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F67611" w14:textId="07D049D8" w:rsidR="00812792" w:rsidRDefault="008A620A">
    <w:r>
      <w:rPr>
        <w:noProof/>
      </w:rPr>
      <w:pict w14:anchorId="6429B6D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61" o:spid="_x0000_s2053" type="#_x0000_t136" alt="" style="position:absolute;margin-left:0;margin-top:0;width:494.15pt;height:185.3pt;rotation:315;z-index:-251658234;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9575E3" w14:textId="24460AA2" w:rsidR="00812792" w:rsidRDefault="008A620A">
    <w:pPr>
      <w:pStyle w:val="Koptekst"/>
    </w:pPr>
    <w:r>
      <w:rPr>
        <w:noProof/>
      </w:rPr>
      <w:pict w14:anchorId="43288AB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59" o:spid="_x0000_s2052" type="#_x0000_t136" alt="" style="position:absolute;margin-left:0;margin-top:0;width:494.15pt;height:185.3pt;rotation:315;z-index:-251658236;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22DE7B" w14:textId="5F9A863A" w:rsidR="00812792" w:rsidRDefault="008A620A">
    <w:pPr>
      <w:pStyle w:val="Koptekst"/>
    </w:pPr>
    <w:r>
      <w:rPr>
        <w:noProof/>
      </w:rPr>
      <w:pict w14:anchorId="779BE2E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63" o:spid="_x0000_s2051" type="#_x0000_t136" alt="" style="position:absolute;margin-left:0;margin-top:0;width:494.15pt;height:185.3pt;rotation:315;z-index:-251658232;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0AABFB" w14:textId="64FE2F71" w:rsidR="00812792" w:rsidRDefault="008A620A">
    <w:pPr>
      <w:pStyle w:val="Koptekst"/>
    </w:pPr>
    <w:r>
      <w:rPr>
        <w:noProof/>
      </w:rPr>
      <w:pict w14:anchorId="33EC722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64" o:spid="_x0000_s2050" type="#_x0000_t136" alt="" style="position:absolute;margin-left:0;margin-top:0;width:494.15pt;height:185.3pt;rotation:315;z-index:-251658231;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213"/>
      <w:gridCol w:w="3213"/>
      <w:gridCol w:w="3213"/>
    </w:tblGrid>
    <w:tr w:rsidR="00812792" w14:paraId="77FB1E39" w14:textId="77777777" w:rsidTr="00DB309F">
      <w:tc>
        <w:tcPr>
          <w:tcW w:w="3213" w:type="dxa"/>
        </w:tcPr>
        <w:p w14:paraId="3284CB75" w14:textId="7378B386" w:rsidR="00812792" w:rsidRDefault="00812792" w:rsidP="00DB309F">
          <w:pPr>
            <w:pStyle w:val="Koptekst"/>
            <w:ind w:left="-115"/>
          </w:pPr>
        </w:p>
      </w:tc>
      <w:tc>
        <w:tcPr>
          <w:tcW w:w="3213" w:type="dxa"/>
        </w:tcPr>
        <w:p w14:paraId="2B0B16EC" w14:textId="2542E9BE" w:rsidR="00812792" w:rsidRDefault="00812792" w:rsidP="00480738">
          <w:pPr>
            <w:pStyle w:val="Koptekst"/>
            <w:jc w:val="center"/>
          </w:pPr>
        </w:p>
      </w:tc>
      <w:tc>
        <w:tcPr>
          <w:tcW w:w="3213" w:type="dxa"/>
        </w:tcPr>
        <w:p w14:paraId="510D5C23" w14:textId="1C2158A1" w:rsidR="00812792" w:rsidRDefault="00812792" w:rsidP="00480738">
          <w:pPr>
            <w:pStyle w:val="Koptekst"/>
            <w:ind w:right="-115"/>
            <w:jc w:val="right"/>
          </w:pPr>
        </w:p>
      </w:tc>
    </w:tr>
  </w:tbl>
  <w:p w14:paraId="06EC0F26" w14:textId="45417E83" w:rsidR="00812792" w:rsidRDefault="008A620A">
    <w:pPr>
      <w:pStyle w:val="Koptekst"/>
      <w:pPrChange w:id="106" w:author="Peter Croux" w:date="2020-10-05T09:27:00Z">
        <w:pPr/>
      </w:pPrChange>
    </w:pPr>
    <w:r>
      <w:rPr>
        <w:noProof/>
      </w:rPr>
      <w:pict w14:anchorId="04FF796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7507662" o:spid="_x0000_s2049" type="#_x0000_t136" alt="" style="position:absolute;margin-left:0;margin-top:0;width:494.15pt;height:185.3pt;rotation:315;z-index:-251658233;mso-wrap-edited:f;mso-width-percent:0;mso-height-percent:0;mso-position-horizontal:center;mso-position-horizontal-relative:margin;mso-position-vertical:center;mso-position-vertical-relative:margin;mso-width-percent:0;mso-height-percent:0" o:allowincell="f" fillcolor="#bfbfbf [2412]" stroked="f">
          <v:textpath style="font-family:&quot;Calibri&quot;;font-size:1pt" string="ONTWERP"/>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4444AF"/>
    <w:multiLevelType w:val="hybridMultilevel"/>
    <w:tmpl w:val="4B86A53C"/>
    <w:lvl w:ilvl="0" w:tplc="04130005">
      <w:start w:val="1"/>
      <w:numFmt w:val="bullet"/>
      <w:lvlText w:val=""/>
      <w:lvlJc w:val="left"/>
      <w:pPr>
        <w:ind w:left="360" w:hanging="360"/>
      </w:pPr>
      <w:rPr>
        <w:rFonts w:ascii="Wingdings" w:hAnsi="Wingding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 w15:restartNumberingAfterBreak="0">
    <w:nsid w:val="0E7D0F99"/>
    <w:multiLevelType w:val="hybridMultilevel"/>
    <w:tmpl w:val="BAEC62F6"/>
    <w:lvl w:ilvl="0" w:tplc="748A41B8">
      <w:start w:val="1"/>
      <w:numFmt w:val="decimal"/>
      <w:pStyle w:val="Kop1"/>
      <w:lvlText w:val="%1"/>
      <w:lvlJc w:val="left"/>
      <w:pPr>
        <w:ind w:left="737" w:hanging="737"/>
      </w:pPr>
      <w:rPr>
        <w:rFonts w:hint="default"/>
      </w:rPr>
    </w:lvl>
    <w:lvl w:ilvl="1" w:tplc="9D98487C">
      <w:start w:val="1"/>
      <w:numFmt w:val="decimal"/>
      <w:pStyle w:val="Kop2"/>
      <w:lvlText w:val="%1.%2"/>
      <w:lvlJc w:val="left"/>
      <w:pPr>
        <w:ind w:left="737" w:hanging="737"/>
      </w:pPr>
      <w:rPr>
        <w:rFonts w:hint="default"/>
      </w:rPr>
    </w:lvl>
    <w:lvl w:ilvl="2" w:tplc="0EC044AE">
      <w:start w:val="1"/>
      <w:numFmt w:val="decimal"/>
      <w:pStyle w:val="Kop3"/>
      <w:lvlText w:val="%1.%2.%3"/>
      <w:lvlJc w:val="left"/>
      <w:pPr>
        <w:ind w:left="737" w:hanging="737"/>
      </w:pPr>
      <w:rPr>
        <w:rFonts w:hint="default"/>
      </w:rPr>
    </w:lvl>
    <w:lvl w:ilvl="3" w:tplc="38FEDD42">
      <w:start w:val="1"/>
      <w:numFmt w:val="decimal"/>
      <w:lvlText w:val="%1.%2.%3.%4"/>
      <w:lvlJc w:val="left"/>
      <w:pPr>
        <w:ind w:left="737" w:hanging="737"/>
      </w:pPr>
      <w:rPr>
        <w:rFonts w:hint="default"/>
      </w:rPr>
    </w:lvl>
    <w:lvl w:ilvl="4" w:tplc="C8562E90">
      <w:start w:val="1"/>
      <w:numFmt w:val="decimal"/>
      <w:pStyle w:val="Kop5"/>
      <w:lvlText w:val="%1.%2.%3.%4.%5"/>
      <w:lvlJc w:val="left"/>
      <w:pPr>
        <w:ind w:left="737" w:hanging="737"/>
      </w:pPr>
      <w:rPr>
        <w:rFonts w:hint="default"/>
      </w:rPr>
    </w:lvl>
    <w:lvl w:ilvl="5" w:tplc="95F67E64">
      <w:start w:val="1"/>
      <w:numFmt w:val="decimal"/>
      <w:pStyle w:val="Kop6"/>
      <w:lvlText w:val="%1.%2.%3.%4.%5.%6"/>
      <w:lvlJc w:val="left"/>
      <w:pPr>
        <w:ind w:left="737" w:hanging="737"/>
      </w:pPr>
      <w:rPr>
        <w:rFonts w:hint="default"/>
      </w:rPr>
    </w:lvl>
    <w:lvl w:ilvl="6" w:tplc="21144BBE">
      <w:start w:val="1"/>
      <w:numFmt w:val="decimal"/>
      <w:pStyle w:val="Kop7"/>
      <w:lvlText w:val="%1.%2.%3.%4.%5.%6.%7"/>
      <w:lvlJc w:val="left"/>
      <w:pPr>
        <w:ind w:left="737" w:hanging="737"/>
      </w:pPr>
      <w:rPr>
        <w:rFonts w:hint="default"/>
      </w:rPr>
    </w:lvl>
    <w:lvl w:ilvl="7" w:tplc="062AEBE6">
      <w:start w:val="1"/>
      <w:numFmt w:val="decimal"/>
      <w:pStyle w:val="Kop8"/>
      <w:lvlText w:val="%1.%2.%3.%4.%5.%6.%7.%8"/>
      <w:lvlJc w:val="left"/>
      <w:pPr>
        <w:ind w:left="737" w:hanging="737"/>
      </w:pPr>
      <w:rPr>
        <w:rFonts w:hint="default"/>
      </w:rPr>
    </w:lvl>
    <w:lvl w:ilvl="8" w:tplc="9202F654">
      <w:start w:val="1"/>
      <w:numFmt w:val="decimal"/>
      <w:pStyle w:val="Kop9"/>
      <w:lvlText w:val="%1.%2.%3.%4.%5.%6.%7.%8.%9"/>
      <w:lvlJc w:val="left"/>
      <w:pPr>
        <w:ind w:left="737" w:hanging="737"/>
      </w:pPr>
      <w:rPr>
        <w:rFonts w:hint="default"/>
      </w:rPr>
    </w:lvl>
  </w:abstractNum>
  <w:abstractNum w:abstractNumId="2" w15:restartNumberingAfterBreak="0">
    <w:nsid w:val="101D6BCF"/>
    <w:multiLevelType w:val="hybridMultilevel"/>
    <w:tmpl w:val="896C8CC8"/>
    <w:lvl w:ilvl="0" w:tplc="DC74E7CE">
      <w:start w:val="1"/>
      <w:numFmt w:val="bullet"/>
      <w:pStyle w:val="Opsommingdoel"/>
      <w:lvlText w:val=""/>
      <w:lvlJc w:val="left"/>
      <w:pPr>
        <w:ind w:left="964" w:hanging="397"/>
      </w:pPr>
      <w:rPr>
        <w:rFonts w:ascii="Symbol" w:hAnsi="Symbol" w:hint="default"/>
      </w:rPr>
    </w:lvl>
    <w:lvl w:ilvl="1" w:tplc="646044BE">
      <w:start w:val="1"/>
      <w:numFmt w:val="bullet"/>
      <w:lvlText w:val=""/>
      <w:lvlJc w:val="left"/>
      <w:pPr>
        <w:ind w:left="1361" w:hanging="397"/>
      </w:pPr>
      <w:rPr>
        <w:rFonts w:ascii="Wingdings" w:hAnsi="Wingdings" w:hint="default"/>
        <w:sz w:val="24"/>
      </w:rPr>
    </w:lvl>
    <w:lvl w:ilvl="2" w:tplc="C27A4F9A">
      <w:start w:val="1"/>
      <w:numFmt w:val="bullet"/>
      <w:lvlText w:val=""/>
      <w:lvlJc w:val="left"/>
      <w:pPr>
        <w:ind w:left="1758" w:hanging="397"/>
      </w:pPr>
      <w:rPr>
        <w:rFonts w:ascii="Wingdings" w:hAnsi="Wingdings" w:hint="default"/>
      </w:rPr>
    </w:lvl>
    <w:lvl w:ilvl="3" w:tplc="4A0E6AA0">
      <w:start w:val="1"/>
      <w:numFmt w:val="bullet"/>
      <w:lvlText w:val=""/>
      <w:lvlJc w:val="left"/>
      <w:pPr>
        <w:ind w:left="2155" w:hanging="397"/>
      </w:pPr>
      <w:rPr>
        <w:rFonts w:ascii="Symbol" w:hAnsi="Symbol" w:hint="default"/>
      </w:rPr>
    </w:lvl>
    <w:lvl w:ilvl="4" w:tplc="038A0FA6">
      <w:start w:val="1"/>
      <w:numFmt w:val="bullet"/>
      <w:lvlText w:val="o"/>
      <w:lvlJc w:val="left"/>
      <w:pPr>
        <w:ind w:left="2552" w:hanging="397"/>
      </w:pPr>
      <w:rPr>
        <w:rFonts w:ascii="Courier New" w:hAnsi="Courier New" w:cs="Courier New" w:hint="default"/>
      </w:rPr>
    </w:lvl>
    <w:lvl w:ilvl="5" w:tplc="B8EA8068">
      <w:start w:val="1"/>
      <w:numFmt w:val="bullet"/>
      <w:lvlText w:val=""/>
      <w:lvlJc w:val="left"/>
      <w:pPr>
        <w:ind w:left="2949" w:hanging="397"/>
      </w:pPr>
      <w:rPr>
        <w:rFonts w:ascii="Wingdings" w:hAnsi="Wingdings" w:hint="default"/>
      </w:rPr>
    </w:lvl>
    <w:lvl w:ilvl="6" w:tplc="A1245E5A">
      <w:start w:val="1"/>
      <w:numFmt w:val="bullet"/>
      <w:lvlText w:val=""/>
      <w:lvlJc w:val="left"/>
      <w:pPr>
        <w:ind w:left="3346" w:hanging="397"/>
      </w:pPr>
      <w:rPr>
        <w:rFonts w:ascii="Symbol" w:hAnsi="Symbol" w:hint="default"/>
      </w:rPr>
    </w:lvl>
    <w:lvl w:ilvl="7" w:tplc="2550C10E">
      <w:start w:val="1"/>
      <w:numFmt w:val="bullet"/>
      <w:lvlText w:val="o"/>
      <w:lvlJc w:val="left"/>
      <w:pPr>
        <w:ind w:left="3743" w:hanging="397"/>
      </w:pPr>
      <w:rPr>
        <w:rFonts w:ascii="Courier New" w:hAnsi="Courier New" w:cs="Courier New" w:hint="default"/>
      </w:rPr>
    </w:lvl>
    <w:lvl w:ilvl="8" w:tplc="BDDE7D7C">
      <w:start w:val="1"/>
      <w:numFmt w:val="bullet"/>
      <w:lvlText w:val=""/>
      <w:lvlJc w:val="left"/>
      <w:pPr>
        <w:ind w:left="4140" w:hanging="397"/>
      </w:pPr>
      <w:rPr>
        <w:rFonts w:ascii="Wingdings" w:hAnsi="Wingdings" w:hint="default"/>
      </w:rPr>
    </w:lvl>
  </w:abstractNum>
  <w:abstractNum w:abstractNumId="3" w15:restartNumberingAfterBreak="0">
    <w:nsid w:val="193B1696"/>
    <w:multiLevelType w:val="hybridMultilevel"/>
    <w:tmpl w:val="7E4C95A4"/>
    <w:lvl w:ilvl="0" w:tplc="9C760280">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 w15:restartNumberingAfterBreak="0">
    <w:nsid w:val="1D8E0303"/>
    <w:multiLevelType w:val="hybridMultilevel"/>
    <w:tmpl w:val="8C9EFA26"/>
    <w:lvl w:ilvl="0" w:tplc="08130003">
      <w:start w:val="1"/>
      <w:numFmt w:val="bullet"/>
      <w:lvlText w:val="o"/>
      <w:lvlJc w:val="left"/>
      <w:pPr>
        <w:ind w:left="1571" w:hanging="360"/>
      </w:pPr>
      <w:rPr>
        <w:rFonts w:ascii="Courier New" w:hAnsi="Courier New" w:cs="Courier New" w:hint="default"/>
      </w:rPr>
    </w:lvl>
    <w:lvl w:ilvl="1" w:tplc="08130003">
      <w:start w:val="1"/>
      <w:numFmt w:val="bullet"/>
      <w:lvlText w:val="o"/>
      <w:lvlJc w:val="left"/>
      <w:pPr>
        <w:ind w:left="2291" w:hanging="360"/>
      </w:pPr>
      <w:rPr>
        <w:rFonts w:ascii="Courier New" w:hAnsi="Courier New" w:cs="Courier New" w:hint="default"/>
      </w:rPr>
    </w:lvl>
    <w:lvl w:ilvl="2" w:tplc="08130005">
      <w:start w:val="1"/>
      <w:numFmt w:val="bullet"/>
      <w:lvlText w:val=""/>
      <w:lvlJc w:val="left"/>
      <w:pPr>
        <w:ind w:left="3011" w:hanging="360"/>
      </w:pPr>
      <w:rPr>
        <w:rFonts w:ascii="Wingdings" w:hAnsi="Wingdings" w:hint="default"/>
      </w:rPr>
    </w:lvl>
    <w:lvl w:ilvl="3" w:tplc="08130001">
      <w:start w:val="1"/>
      <w:numFmt w:val="bullet"/>
      <w:lvlText w:val=""/>
      <w:lvlJc w:val="left"/>
      <w:pPr>
        <w:ind w:left="3731" w:hanging="360"/>
      </w:pPr>
      <w:rPr>
        <w:rFonts w:ascii="Symbol" w:hAnsi="Symbol" w:hint="default"/>
      </w:rPr>
    </w:lvl>
    <w:lvl w:ilvl="4" w:tplc="08130003">
      <w:start w:val="1"/>
      <w:numFmt w:val="bullet"/>
      <w:lvlText w:val="o"/>
      <w:lvlJc w:val="left"/>
      <w:pPr>
        <w:ind w:left="4451" w:hanging="360"/>
      </w:pPr>
      <w:rPr>
        <w:rFonts w:ascii="Courier New" w:hAnsi="Courier New" w:cs="Courier New" w:hint="default"/>
      </w:rPr>
    </w:lvl>
    <w:lvl w:ilvl="5" w:tplc="08130005">
      <w:start w:val="1"/>
      <w:numFmt w:val="bullet"/>
      <w:lvlText w:val=""/>
      <w:lvlJc w:val="left"/>
      <w:pPr>
        <w:ind w:left="5171" w:hanging="360"/>
      </w:pPr>
      <w:rPr>
        <w:rFonts w:ascii="Wingdings" w:hAnsi="Wingdings" w:hint="default"/>
      </w:rPr>
    </w:lvl>
    <w:lvl w:ilvl="6" w:tplc="08130001">
      <w:start w:val="1"/>
      <w:numFmt w:val="bullet"/>
      <w:lvlText w:val=""/>
      <w:lvlJc w:val="left"/>
      <w:pPr>
        <w:ind w:left="5891" w:hanging="360"/>
      </w:pPr>
      <w:rPr>
        <w:rFonts w:ascii="Symbol" w:hAnsi="Symbol" w:hint="default"/>
      </w:rPr>
    </w:lvl>
    <w:lvl w:ilvl="7" w:tplc="08130003">
      <w:start w:val="1"/>
      <w:numFmt w:val="bullet"/>
      <w:lvlText w:val="o"/>
      <w:lvlJc w:val="left"/>
      <w:pPr>
        <w:ind w:left="6611" w:hanging="360"/>
      </w:pPr>
      <w:rPr>
        <w:rFonts w:ascii="Courier New" w:hAnsi="Courier New" w:cs="Courier New" w:hint="default"/>
      </w:rPr>
    </w:lvl>
    <w:lvl w:ilvl="8" w:tplc="08130005">
      <w:start w:val="1"/>
      <w:numFmt w:val="bullet"/>
      <w:lvlText w:val=""/>
      <w:lvlJc w:val="left"/>
      <w:pPr>
        <w:ind w:left="7331" w:hanging="360"/>
      </w:pPr>
      <w:rPr>
        <w:rFonts w:ascii="Wingdings" w:hAnsi="Wingdings" w:hint="default"/>
      </w:rPr>
    </w:lvl>
  </w:abstractNum>
  <w:abstractNum w:abstractNumId="5" w15:restartNumberingAfterBreak="0">
    <w:nsid w:val="1FF11C72"/>
    <w:multiLevelType w:val="hybridMultilevel"/>
    <w:tmpl w:val="029C5398"/>
    <w:lvl w:ilvl="0" w:tplc="58D8D47A">
      <w:start w:val="2"/>
      <w:numFmt w:val="bullet"/>
      <w:lvlText w:val="-"/>
      <w:lvlJc w:val="left"/>
      <w:pPr>
        <w:ind w:left="775" w:hanging="360"/>
      </w:pPr>
      <w:rPr>
        <w:rFonts w:ascii="Calibri" w:eastAsiaTheme="minorHAnsi" w:hAnsi="Calibri" w:cs="Calibri" w:hint="default"/>
      </w:rPr>
    </w:lvl>
    <w:lvl w:ilvl="1" w:tplc="04130003" w:tentative="1">
      <w:start w:val="1"/>
      <w:numFmt w:val="bullet"/>
      <w:lvlText w:val="o"/>
      <w:lvlJc w:val="left"/>
      <w:pPr>
        <w:ind w:left="1495" w:hanging="360"/>
      </w:pPr>
      <w:rPr>
        <w:rFonts w:ascii="Courier New" w:hAnsi="Courier New" w:cs="Courier New" w:hint="default"/>
      </w:rPr>
    </w:lvl>
    <w:lvl w:ilvl="2" w:tplc="04130005" w:tentative="1">
      <w:start w:val="1"/>
      <w:numFmt w:val="bullet"/>
      <w:lvlText w:val=""/>
      <w:lvlJc w:val="left"/>
      <w:pPr>
        <w:ind w:left="2215" w:hanging="360"/>
      </w:pPr>
      <w:rPr>
        <w:rFonts w:ascii="Wingdings" w:hAnsi="Wingdings" w:hint="default"/>
      </w:rPr>
    </w:lvl>
    <w:lvl w:ilvl="3" w:tplc="04130001" w:tentative="1">
      <w:start w:val="1"/>
      <w:numFmt w:val="bullet"/>
      <w:lvlText w:val=""/>
      <w:lvlJc w:val="left"/>
      <w:pPr>
        <w:ind w:left="2935" w:hanging="360"/>
      </w:pPr>
      <w:rPr>
        <w:rFonts w:ascii="Symbol" w:hAnsi="Symbol" w:hint="default"/>
      </w:rPr>
    </w:lvl>
    <w:lvl w:ilvl="4" w:tplc="04130003" w:tentative="1">
      <w:start w:val="1"/>
      <w:numFmt w:val="bullet"/>
      <w:lvlText w:val="o"/>
      <w:lvlJc w:val="left"/>
      <w:pPr>
        <w:ind w:left="3655" w:hanging="360"/>
      </w:pPr>
      <w:rPr>
        <w:rFonts w:ascii="Courier New" w:hAnsi="Courier New" w:cs="Courier New" w:hint="default"/>
      </w:rPr>
    </w:lvl>
    <w:lvl w:ilvl="5" w:tplc="04130005" w:tentative="1">
      <w:start w:val="1"/>
      <w:numFmt w:val="bullet"/>
      <w:lvlText w:val=""/>
      <w:lvlJc w:val="left"/>
      <w:pPr>
        <w:ind w:left="4375" w:hanging="360"/>
      </w:pPr>
      <w:rPr>
        <w:rFonts w:ascii="Wingdings" w:hAnsi="Wingdings" w:hint="default"/>
      </w:rPr>
    </w:lvl>
    <w:lvl w:ilvl="6" w:tplc="04130001" w:tentative="1">
      <w:start w:val="1"/>
      <w:numFmt w:val="bullet"/>
      <w:lvlText w:val=""/>
      <w:lvlJc w:val="left"/>
      <w:pPr>
        <w:ind w:left="5095" w:hanging="360"/>
      </w:pPr>
      <w:rPr>
        <w:rFonts w:ascii="Symbol" w:hAnsi="Symbol" w:hint="default"/>
      </w:rPr>
    </w:lvl>
    <w:lvl w:ilvl="7" w:tplc="04130003" w:tentative="1">
      <w:start w:val="1"/>
      <w:numFmt w:val="bullet"/>
      <w:lvlText w:val="o"/>
      <w:lvlJc w:val="left"/>
      <w:pPr>
        <w:ind w:left="5815" w:hanging="360"/>
      </w:pPr>
      <w:rPr>
        <w:rFonts w:ascii="Courier New" w:hAnsi="Courier New" w:cs="Courier New" w:hint="default"/>
      </w:rPr>
    </w:lvl>
    <w:lvl w:ilvl="8" w:tplc="04130005" w:tentative="1">
      <w:start w:val="1"/>
      <w:numFmt w:val="bullet"/>
      <w:lvlText w:val=""/>
      <w:lvlJc w:val="left"/>
      <w:pPr>
        <w:ind w:left="6535" w:hanging="360"/>
      </w:pPr>
      <w:rPr>
        <w:rFonts w:ascii="Wingdings" w:hAnsi="Wingdings" w:hint="default"/>
      </w:rPr>
    </w:lvl>
  </w:abstractNum>
  <w:abstractNum w:abstractNumId="6" w15:restartNumberingAfterBreak="0">
    <w:nsid w:val="26333F5C"/>
    <w:multiLevelType w:val="hybridMultilevel"/>
    <w:tmpl w:val="0BD898BE"/>
    <w:lvl w:ilvl="0" w:tplc="8DD24BAE">
      <w:start w:val="1"/>
      <w:numFmt w:val="bullet"/>
      <w:pStyle w:val="Opsomming1"/>
      <w:lvlText w:val=""/>
      <w:lvlJc w:val="left"/>
      <w:pPr>
        <w:ind w:left="397" w:hanging="397"/>
      </w:pPr>
      <w:rPr>
        <w:rFonts w:ascii="Symbol" w:hAnsi="Symbol" w:hint="default"/>
        <w:color w:val="595959" w:themeColor="text1" w:themeTint="A6"/>
      </w:rPr>
    </w:lvl>
    <w:lvl w:ilvl="1" w:tplc="CA305204">
      <w:start w:val="1"/>
      <w:numFmt w:val="bullet"/>
      <w:lvlText w:val="-"/>
      <w:lvlJc w:val="left"/>
      <w:pPr>
        <w:ind w:left="794" w:hanging="397"/>
      </w:pPr>
      <w:rPr>
        <w:rFonts w:ascii="Courier New" w:hAnsi="Courier New" w:hint="default"/>
      </w:rPr>
    </w:lvl>
    <w:lvl w:ilvl="2" w:tplc="D8DAE198">
      <w:start w:val="1"/>
      <w:numFmt w:val="bullet"/>
      <w:pStyle w:val="Opsomming6"/>
      <w:lvlText w:val=""/>
      <w:lvlJc w:val="left"/>
      <w:pPr>
        <w:ind w:left="1191" w:hanging="397"/>
      </w:pPr>
      <w:rPr>
        <w:rFonts w:ascii="Wingdings" w:hAnsi="Wingdings" w:hint="default"/>
      </w:rPr>
    </w:lvl>
    <w:lvl w:ilvl="3" w:tplc="13226764">
      <w:start w:val="1"/>
      <w:numFmt w:val="bullet"/>
      <w:lvlText w:val=""/>
      <w:lvlJc w:val="left"/>
      <w:pPr>
        <w:ind w:left="1588" w:hanging="397"/>
      </w:pPr>
      <w:rPr>
        <w:rFonts w:ascii="Symbol" w:hAnsi="Symbol" w:hint="default"/>
      </w:rPr>
    </w:lvl>
    <w:lvl w:ilvl="4" w:tplc="CD5E4962">
      <w:start w:val="1"/>
      <w:numFmt w:val="bullet"/>
      <w:lvlText w:val=""/>
      <w:lvlJc w:val="left"/>
      <w:pPr>
        <w:ind w:left="1985" w:hanging="397"/>
      </w:pPr>
      <w:rPr>
        <w:rFonts w:ascii="Symbol" w:hAnsi="Symbol" w:hint="default"/>
      </w:rPr>
    </w:lvl>
    <w:lvl w:ilvl="5" w:tplc="8258DF24">
      <w:start w:val="1"/>
      <w:numFmt w:val="bullet"/>
      <w:lvlText w:val=""/>
      <w:lvlJc w:val="left"/>
      <w:pPr>
        <w:ind w:left="2382" w:hanging="397"/>
      </w:pPr>
      <w:rPr>
        <w:rFonts w:ascii="Wingdings" w:hAnsi="Wingdings" w:hint="default"/>
      </w:rPr>
    </w:lvl>
    <w:lvl w:ilvl="6" w:tplc="0DF836F4">
      <w:start w:val="1"/>
      <w:numFmt w:val="bullet"/>
      <w:lvlText w:val=""/>
      <w:lvlJc w:val="left"/>
      <w:pPr>
        <w:ind w:left="2779" w:hanging="397"/>
      </w:pPr>
      <w:rPr>
        <w:rFonts w:ascii="Wingdings" w:hAnsi="Wingdings" w:hint="default"/>
      </w:rPr>
    </w:lvl>
    <w:lvl w:ilvl="7" w:tplc="8F0A0FEE">
      <w:start w:val="1"/>
      <w:numFmt w:val="bullet"/>
      <w:lvlText w:val=""/>
      <w:lvlJc w:val="left"/>
      <w:pPr>
        <w:ind w:left="3176" w:hanging="397"/>
      </w:pPr>
      <w:rPr>
        <w:rFonts w:ascii="Symbol" w:hAnsi="Symbol" w:hint="default"/>
      </w:rPr>
    </w:lvl>
    <w:lvl w:ilvl="8" w:tplc="708AE3EC">
      <w:start w:val="1"/>
      <w:numFmt w:val="bullet"/>
      <w:lvlText w:val=""/>
      <w:lvlJc w:val="left"/>
      <w:pPr>
        <w:ind w:left="3573" w:hanging="397"/>
      </w:pPr>
      <w:rPr>
        <w:rFonts w:ascii="Symbol" w:hAnsi="Symbol" w:hint="default"/>
      </w:rPr>
    </w:lvl>
  </w:abstractNum>
  <w:abstractNum w:abstractNumId="7" w15:restartNumberingAfterBreak="0">
    <w:nsid w:val="2A2D3DDB"/>
    <w:multiLevelType w:val="hybridMultilevel"/>
    <w:tmpl w:val="953EEFDE"/>
    <w:lvl w:ilvl="0" w:tplc="BD948040">
      <w:start w:val="1"/>
      <w:numFmt w:val="bullet"/>
      <w:pStyle w:val="Afbops2"/>
      <w:lvlText w:val=""/>
      <w:lvlJc w:val="left"/>
      <w:pPr>
        <w:ind w:left="2024" w:hanging="360"/>
      </w:pPr>
      <w:rPr>
        <w:rFonts w:ascii="Wingdings" w:hAnsi="Wingdings" w:hint="default"/>
        <w:color w:val="1F4E79" w:themeColor="accent1" w:themeShade="80"/>
        <w:sz w:val="28"/>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8" w15:restartNumberingAfterBreak="0">
    <w:nsid w:val="2F2D7B11"/>
    <w:multiLevelType w:val="hybridMultilevel"/>
    <w:tmpl w:val="6748B4E4"/>
    <w:lvl w:ilvl="0" w:tplc="6932FB50">
      <w:start w:val="1"/>
      <w:numFmt w:val="bullet"/>
      <w:lvlText w:val=""/>
      <w:lvlJc w:val="left"/>
      <w:pPr>
        <w:ind w:left="2024" w:hanging="360"/>
      </w:pPr>
      <w:rPr>
        <w:rFonts w:ascii="Symbol" w:hAnsi="Symbol" w:hint="default"/>
        <w:color w:val="auto"/>
        <w:sz w:val="28"/>
      </w:rPr>
    </w:lvl>
    <w:lvl w:ilvl="1" w:tplc="08130003">
      <w:start w:val="1"/>
      <w:numFmt w:val="bullet"/>
      <w:lvlText w:val="o"/>
      <w:lvlJc w:val="left"/>
      <w:pPr>
        <w:ind w:left="1440" w:hanging="360"/>
      </w:pPr>
      <w:rPr>
        <w:rFonts w:ascii="Courier New" w:hAnsi="Courier New" w:cs="Courier New" w:hint="default"/>
      </w:rPr>
    </w:lvl>
    <w:lvl w:ilvl="2" w:tplc="188ADD86">
      <w:start w:val="1"/>
      <w:numFmt w:val="bullet"/>
      <w:pStyle w:val="Wenkops1"/>
      <w:lvlText w:val=""/>
      <w:lvlJc w:val="left"/>
      <w:pPr>
        <w:ind w:left="2160" w:hanging="360"/>
      </w:pPr>
      <w:rPr>
        <w:rFonts w:ascii="Symbol" w:hAnsi="Symbol" w:hint="default"/>
        <w:color w:val="auto"/>
        <w:sz w:val="22"/>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9" w15:restartNumberingAfterBreak="0">
    <w:nsid w:val="2F6C6F69"/>
    <w:multiLevelType w:val="hybridMultilevel"/>
    <w:tmpl w:val="BD9CA86A"/>
    <w:lvl w:ilvl="0" w:tplc="5B0C6CE6">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0" w15:restartNumberingAfterBreak="0">
    <w:nsid w:val="3085253C"/>
    <w:multiLevelType w:val="hybridMultilevel"/>
    <w:tmpl w:val="4F2CC21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323672D4"/>
    <w:multiLevelType w:val="hybridMultilevel"/>
    <w:tmpl w:val="89AE61F8"/>
    <w:lvl w:ilvl="0" w:tplc="7E42086C">
      <w:start w:val="1"/>
      <w:numFmt w:val="decimal"/>
      <w:lvlText w:val="%1"/>
      <w:lvlJc w:val="righ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2" w15:restartNumberingAfterBreak="0">
    <w:nsid w:val="33D375F0"/>
    <w:multiLevelType w:val="hybridMultilevel"/>
    <w:tmpl w:val="89AE61F8"/>
    <w:lvl w:ilvl="0" w:tplc="7E42086C">
      <w:start w:val="1"/>
      <w:numFmt w:val="decimal"/>
      <w:lvlText w:val="%1"/>
      <w:lvlJc w:val="righ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3" w15:restartNumberingAfterBreak="0">
    <w:nsid w:val="38194984"/>
    <w:multiLevelType w:val="hybridMultilevel"/>
    <w:tmpl w:val="E0EC55F6"/>
    <w:lvl w:ilvl="0" w:tplc="30185710">
      <w:start w:val="1"/>
      <w:numFmt w:val="bullet"/>
      <w:lvlText w:val=""/>
      <w:lvlJc w:val="left"/>
      <w:pPr>
        <w:ind w:left="2024" w:hanging="360"/>
      </w:pPr>
      <w:rPr>
        <w:rFonts w:ascii="Wingdings" w:hAnsi="Wingdings" w:hint="default"/>
        <w:color w:val="595959" w:themeColor="text1" w:themeTint="A6"/>
        <w:sz w:val="28"/>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4" w15:restartNumberingAfterBreak="0">
    <w:nsid w:val="3A34206A"/>
    <w:multiLevelType w:val="hybridMultilevel"/>
    <w:tmpl w:val="7B587EFA"/>
    <w:lvl w:ilvl="0" w:tplc="9C760280">
      <w:numFmt w:val="bullet"/>
      <w:lvlText w:val="-"/>
      <w:lvlJc w:val="left"/>
      <w:pPr>
        <w:ind w:left="397" w:hanging="360"/>
      </w:pPr>
      <w:rPr>
        <w:rFonts w:ascii="Calibri" w:eastAsiaTheme="minorHAnsi" w:hAnsi="Calibri" w:cs="Calibri" w:hint="default"/>
      </w:rPr>
    </w:lvl>
    <w:lvl w:ilvl="1" w:tplc="04130003" w:tentative="1">
      <w:start w:val="1"/>
      <w:numFmt w:val="bullet"/>
      <w:lvlText w:val="o"/>
      <w:lvlJc w:val="left"/>
      <w:pPr>
        <w:ind w:left="397" w:hanging="360"/>
      </w:pPr>
      <w:rPr>
        <w:rFonts w:ascii="Courier New" w:hAnsi="Courier New" w:cs="Courier New" w:hint="default"/>
      </w:rPr>
    </w:lvl>
    <w:lvl w:ilvl="2" w:tplc="04130005" w:tentative="1">
      <w:start w:val="1"/>
      <w:numFmt w:val="bullet"/>
      <w:lvlText w:val=""/>
      <w:lvlJc w:val="left"/>
      <w:pPr>
        <w:ind w:left="1117" w:hanging="360"/>
      </w:pPr>
      <w:rPr>
        <w:rFonts w:ascii="Wingdings" w:hAnsi="Wingdings" w:hint="default"/>
      </w:rPr>
    </w:lvl>
    <w:lvl w:ilvl="3" w:tplc="04130001" w:tentative="1">
      <w:start w:val="1"/>
      <w:numFmt w:val="bullet"/>
      <w:lvlText w:val=""/>
      <w:lvlJc w:val="left"/>
      <w:pPr>
        <w:ind w:left="1837" w:hanging="360"/>
      </w:pPr>
      <w:rPr>
        <w:rFonts w:ascii="Symbol" w:hAnsi="Symbol" w:hint="default"/>
      </w:rPr>
    </w:lvl>
    <w:lvl w:ilvl="4" w:tplc="04130003" w:tentative="1">
      <w:start w:val="1"/>
      <w:numFmt w:val="bullet"/>
      <w:lvlText w:val="o"/>
      <w:lvlJc w:val="left"/>
      <w:pPr>
        <w:ind w:left="2557" w:hanging="360"/>
      </w:pPr>
      <w:rPr>
        <w:rFonts w:ascii="Courier New" w:hAnsi="Courier New" w:cs="Courier New" w:hint="default"/>
      </w:rPr>
    </w:lvl>
    <w:lvl w:ilvl="5" w:tplc="04130005" w:tentative="1">
      <w:start w:val="1"/>
      <w:numFmt w:val="bullet"/>
      <w:lvlText w:val=""/>
      <w:lvlJc w:val="left"/>
      <w:pPr>
        <w:ind w:left="3277" w:hanging="360"/>
      </w:pPr>
      <w:rPr>
        <w:rFonts w:ascii="Wingdings" w:hAnsi="Wingdings" w:hint="default"/>
      </w:rPr>
    </w:lvl>
    <w:lvl w:ilvl="6" w:tplc="04130001" w:tentative="1">
      <w:start w:val="1"/>
      <w:numFmt w:val="bullet"/>
      <w:lvlText w:val=""/>
      <w:lvlJc w:val="left"/>
      <w:pPr>
        <w:ind w:left="3997" w:hanging="360"/>
      </w:pPr>
      <w:rPr>
        <w:rFonts w:ascii="Symbol" w:hAnsi="Symbol" w:hint="default"/>
      </w:rPr>
    </w:lvl>
    <w:lvl w:ilvl="7" w:tplc="04130003" w:tentative="1">
      <w:start w:val="1"/>
      <w:numFmt w:val="bullet"/>
      <w:lvlText w:val="o"/>
      <w:lvlJc w:val="left"/>
      <w:pPr>
        <w:ind w:left="4717" w:hanging="360"/>
      </w:pPr>
      <w:rPr>
        <w:rFonts w:ascii="Courier New" w:hAnsi="Courier New" w:cs="Courier New" w:hint="default"/>
      </w:rPr>
    </w:lvl>
    <w:lvl w:ilvl="8" w:tplc="04130005" w:tentative="1">
      <w:start w:val="1"/>
      <w:numFmt w:val="bullet"/>
      <w:lvlText w:val=""/>
      <w:lvlJc w:val="left"/>
      <w:pPr>
        <w:ind w:left="5437" w:hanging="360"/>
      </w:pPr>
      <w:rPr>
        <w:rFonts w:ascii="Wingdings" w:hAnsi="Wingdings" w:hint="default"/>
      </w:rPr>
    </w:lvl>
  </w:abstractNum>
  <w:abstractNum w:abstractNumId="15" w15:restartNumberingAfterBreak="0">
    <w:nsid w:val="3A796FCB"/>
    <w:multiLevelType w:val="hybridMultilevel"/>
    <w:tmpl w:val="0C56B59E"/>
    <w:lvl w:ilvl="0" w:tplc="FE36F8E6">
      <w:start w:val="1"/>
      <w:numFmt w:val="bullet"/>
      <w:lvlText w:val=""/>
      <w:lvlJc w:val="left"/>
      <w:pPr>
        <w:tabs>
          <w:tab w:val="num" w:pos="720"/>
        </w:tabs>
        <w:ind w:left="720" w:hanging="360"/>
      </w:pPr>
      <w:rPr>
        <w:rFonts w:ascii="Symbol" w:hAnsi="Symbol" w:hint="default"/>
        <w:sz w:val="20"/>
      </w:rPr>
    </w:lvl>
    <w:lvl w:ilvl="1" w:tplc="48124F16" w:tentative="1">
      <w:start w:val="1"/>
      <w:numFmt w:val="bullet"/>
      <w:lvlText w:val=""/>
      <w:lvlJc w:val="left"/>
      <w:pPr>
        <w:tabs>
          <w:tab w:val="num" w:pos="1440"/>
        </w:tabs>
        <w:ind w:left="1440" w:hanging="360"/>
      </w:pPr>
      <w:rPr>
        <w:rFonts w:ascii="Symbol" w:hAnsi="Symbol" w:hint="default"/>
        <w:sz w:val="20"/>
      </w:rPr>
    </w:lvl>
    <w:lvl w:ilvl="2" w:tplc="8EBC55AA" w:tentative="1">
      <w:start w:val="1"/>
      <w:numFmt w:val="bullet"/>
      <w:lvlText w:val=""/>
      <w:lvlJc w:val="left"/>
      <w:pPr>
        <w:tabs>
          <w:tab w:val="num" w:pos="2160"/>
        </w:tabs>
        <w:ind w:left="2160" w:hanging="360"/>
      </w:pPr>
      <w:rPr>
        <w:rFonts w:ascii="Symbol" w:hAnsi="Symbol" w:hint="default"/>
        <w:sz w:val="20"/>
      </w:rPr>
    </w:lvl>
    <w:lvl w:ilvl="3" w:tplc="BC8CC5AE" w:tentative="1">
      <w:start w:val="1"/>
      <w:numFmt w:val="bullet"/>
      <w:lvlText w:val=""/>
      <w:lvlJc w:val="left"/>
      <w:pPr>
        <w:tabs>
          <w:tab w:val="num" w:pos="2880"/>
        </w:tabs>
        <w:ind w:left="2880" w:hanging="360"/>
      </w:pPr>
      <w:rPr>
        <w:rFonts w:ascii="Symbol" w:hAnsi="Symbol" w:hint="default"/>
        <w:sz w:val="20"/>
      </w:rPr>
    </w:lvl>
    <w:lvl w:ilvl="4" w:tplc="2DA23006" w:tentative="1">
      <w:start w:val="1"/>
      <w:numFmt w:val="bullet"/>
      <w:lvlText w:val=""/>
      <w:lvlJc w:val="left"/>
      <w:pPr>
        <w:tabs>
          <w:tab w:val="num" w:pos="3600"/>
        </w:tabs>
        <w:ind w:left="3600" w:hanging="360"/>
      </w:pPr>
      <w:rPr>
        <w:rFonts w:ascii="Symbol" w:hAnsi="Symbol" w:hint="default"/>
        <w:sz w:val="20"/>
      </w:rPr>
    </w:lvl>
    <w:lvl w:ilvl="5" w:tplc="B074FF12" w:tentative="1">
      <w:start w:val="1"/>
      <w:numFmt w:val="bullet"/>
      <w:lvlText w:val=""/>
      <w:lvlJc w:val="left"/>
      <w:pPr>
        <w:tabs>
          <w:tab w:val="num" w:pos="4320"/>
        </w:tabs>
        <w:ind w:left="4320" w:hanging="360"/>
      </w:pPr>
      <w:rPr>
        <w:rFonts w:ascii="Symbol" w:hAnsi="Symbol" w:hint="default"/>
        <w:sz w:val="20"/>
      </w:rPr>
    </w:lvl>
    <w:lvl w:ilvl="6" w:tplc="21BA2D5A" w:tentative="1">
      <w:start w:val="1"/>
      <w:numFmt w:val="bullet"/>
      <w:lvlText w:val=""/>
      <w:lvlJc w:val="left"/>
      <w:pPr>
        <w:tabs>
          <w:tab w:val="num" w:pos="5040"/>
        </w:tabs>
        <w:ind w:left="5040" w:hanging="360"/>
      </w:pPr>
      <w:rPr>
        <w:rFonts w:ascii="Symbol" w:hAnsi="Symbol" w:hint="default"/>
        <w:sz w:val="20"/>
      </w:rPr>
    </w:lvl>
    <w:lvl w:ilvl="7" w:tplc="5BC0344C" w:tentative="1">
      <w:start w:val="1"/>
      <w:numFmt w:val="bullet"/>
      <w:lvlText w:val=""/>
      <w:lvlJc w:val="left"/>
      <w:pPr>
        <w:tabs>
          <w:tab w:val="num" w:pos="5760"/>
        </w:tabs>
        <w:ind w:left="5760" w:hanging="360"/>
      </w:pPr>
      <w:rPr>
        <w:rFonts w:ascii="Symbol" w:hAnsi="Symbol" w:hint="default"/>
        <w:sz w:val="20"/>
      </w:rPr>
    </w:lvl>
    <w:lvl w:ilvl="8" w:tplc="A1B89DFC"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41313E08"/>
    <w:multiLevelType w:val="hybridMultilevel"/>
    <w:tmpl w:val="7674C630"/>
    <w:lvl w:ilvl="0" w:tplc="FFFFFFFF">
      <w:start w:val="1"/>
      <w:numFmt w:val="bullet"/>
      <w:pStyle w:val="Afbakening"/>
      <w:lvlText w:val=""/>
      <w:lvlJc w:val="left"/>
      <w:pPr>
        <w:ind w:left="1097" w:hanging="360"/>
      </w:pPr>
      <w:rPr>
        <w:rFonts w:ascii="Wingdings" w:hAnsi="Wingdings" w:hint="default"/>
        <w:color w:val="auto"/>
        <w:sz w:val="28"/>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7" w15:restartNumberingAfterBreak="0">
    <w:nsid w:val="42CC3C11"/>
    <w:multiLevelType w:val="hybridMultilevel"/>
    <w:tmpl w:val="F4784320"/>
    <w:lvl w:ilvl="0" w:tplc="9626AE68">
      <w:start w:val="1"/>
      <w:numFmt w:val="decimal"/>
      <w:pStyle w:val="Doel"/>
      <w:lvlText w:val="LPD %1"/>
      <w:lvlJc w:val="left"/>
      <w:pPr>
        <w:ind w:left="737" w:hanging="737"/>
      </w:pPr>
      <w:rPr>
        <w:rFonts w:hint="default"/>
      </w:rPr>
    </w:lvl>
    <w:lvl w:ilvl="1" w:tplc="3F5C3D1A">
      <w:start w:val="1"/>
      <w:numFmt w:val="decimal"/>
      <w:pStyle w:val="Doelverd"/>
      <w:lvlText w:val="LPD %1.%2"/>
      <w:lvlJc w:val="left"/>
      <w:pPr>
        <w:ind w:left="964" w:hanging="227"/>
      </w:pPr>
      <w:rPr>
        <w:rFonts w:hint="default"/>
      </w:rPr>
    </w:lvl>
    <w:lvl w:ilvl="2" w:tplc="5EDECD52">
      <w:start w:val="1"/>
      <w:numFmt w:val="decimal"/>
      <w:lvlText w:val="%1.%2.%3."/>
      <w:lvlJc w:val="left"/>
      <w:pPr>
        <w:ind w:left="1224" w:hanging="504"/>
      </w:pPr>
      <w:rPr>
        <w:rFonts w:hint="default"/>
      </w:rPr>
    </w:lvl>
    <w:lvl w:ilvl="3" w:tplc="4DD0794A">
      <w:start w:val="1"/>
      <w:numFmt w:val="decimal"/>
      <w:lvlText w:val="%1.%2.%3.%4."/>
      <w:lvlJc w:val="left"/>
      <w:pPr>
        <w:ind w:left="1728" w:hanging="648"/>
      </w:pPr>
      <w:rPr>
        <w:rFonts w:hint="default"/>
      </w:rPr>
    </w:lvl>
    <w:lvl w:ilvl="4" w:tplc="66CAE06A">
      <w:start w:val="1"/>
      <w:numFmt w:val="decimal"/>
      <w:lvlText w:val="%1.%2.%3.%4.%5."/>
      <w:lvlJc w:val="left"/>
      <w:pPr>
        <w:ind w:left="2232" w:hanging="792"/>
      </w:pPr>
      <w:rPr>
        <w:rFonts w:hint="default"/>
      </w:rPr>
    </w:lvl>
    <w:lvl w:ilvl="5" w:tplc="E1947560">
      <w:start w:val="1"/>
      <w:numFmt w:val="decimal"/>
      <w:lvlText w:val="%1.%2.%3.%4.%5.%6."/>
      <w:lvlJc w:val="left"/>
      <w:pPr>
        <w:ind w:left="2736" w:hanging="936"/>
      </w:pPr>
      <w:rPr>
        <w:rFonts w:hint="default"/>
      </w:rPr>
    </w:lvl>
    <w:lvl w:ilvl="6" w:tplc="5C4894EE">
      <w:start w:val="1"/>
      <w:numFmt w:val="decimal"/>
      <w:lvlText w:val="%1.%2.%3.%4.%5.%6.%7."/>
      <w:lvlJc w:val="left"/>
      <w:pPr>
        <w:ind w:left="3240" w:hanging="1080"/>
      </w:pPr>
      <w:rPr>
        <w:rFonts w:hint="default"/>
      </w:rPr>
    </w:lvl>
    <w:lvl w:ilvl="7" w:tplc="FEBE75D0">
      <w:start w:val="1"/>
      <w:numFmt w:val="decimal"/>
      <w:lvlText w:val="%1.%2.%3.%4.%5.%6.%7.%8."/>
      <w:lvlJc w:val="left"/>
      <w:pPr>
        <w:ind w:left="3744" w:hanging="1224"/>
      </w:pPr>
      <w:rPr>
        <w:rFonts w:hint="default"/>
      </w:rPr>
    </w:lvl>
    <w:lvl w:ilvl="8" w:tplc="46B2A86C">
      <w:start w:val="1"/>
      <w:numFmt w:val="decimal"/>
      <w:lvlText w:val="%1.%2.%3.%4.%5.%6.%7.%8.%9."/>
      <w:lvlJc w:val="left"/>
      <w:pPr>
        <w:ind w:left="4320" w:hanging="1440"/>
      </w:pPr>
      <w:rPr>
        <w:rFonts w:hint="default"/>
      </w:rPr>
    </w:lvl>
  </w:abstractNum>
  <w:abstractNum w:abstractNumId="18" w15:restartNumberingAfterBreak="0">
    <w:nsid w:val="45E76427"/>
    <w:multiLevelType w:val="hybridMultilevel"/>
    <w:tmpl w:val="EC96F5CE"/>
    <w:lvl w:ilvl="0" w:tplc="58D8D47A">
      <w:start w:val="2"/>
      <w:numFmt w:val="bullet"/>
      <w:lvlText w:val="-"/>
      <w:lvlJc w:val="left"/>
      <w:pPr>
        <w:ind w:left="720" w:hanging="360"/>
      </w:pPr>
      <w:rPr>
        <w:rFonts w:ascii="Calibri" w:eastAsiaTheme="minorHAnsi" w:hAnsi="Calibri" w:cs="Calibri" w:hint="default"/>
      </w:rPr>
    </w:lvl>
    <w:lvl w:ilvl="1" w:tplc="08130003">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9" w15:restartNumberingAfterBreak="0">
    <w:nsid w:val="48E23C9A"/>
    <w:multiLevelType w:val="hybridMultilevel"/>
    <w:tmpl w:val="CE88B42E"/>
    <w:lvl w:ilvl="0" w:tplc="E49E3B60">
      <w:start w:val="12"/>
      <w:numFmt w:val="bullet"/>
      <w:pStyle w:val="Opsomming2"/>
      <w:lvlText w:val="-"/>
      <w:lvlJc w:val="left"/>
      <w:pPr>
        <w:ind w:left="1117" w:hanging="360"/>
      </w:pPr>
      <w:rPr>
        <w:rFonts w:ascii="Calibri" w:eastAsiaTheme="minorHAnsi" w:hAnsi="Calibri" w:cs="Calibri" w:hint="default"/>
      </w:rPr>
    </w:lvl>
    <w:lvl w:ilvl="1" w:tplc="08130003" w:tentative="1">
      <w:start w:val="1"/>
      <w:numFmt w:val="bullet"/>
      <w:lvlText w:val="o"/>
      <w:lvlJc w:val="left"/>
      <w:pPr>
        <w:ind w:left="1837" w:hanging="360"/>
      </w:pPr>
      <w:rPr>
        <w:rFonts w:ascii="Courier New" w:hAnsi="Courier New" w:cs="Courier New" w:hint="default"/>
      </w:rPr>
    </w:lvl>
    <w:lvl w:ilvl="2" w:tplc="08130005" w:tentative="1">
      <w:start w:val="1"/>
      <w:numFmt w:val="bullet"/>
      <w:lvlText w:val=""/>
      <w:lvlJc w:val="left"/>
      <w:pPr>
        <w:ind w:left="2557" w:hanging="360"/>
      </w:pPr>
      <w:rPr>
        <w:rFonts w:ascii="Wingdings" w:hAnsi="Wingdings" w:hint="default"/>
      </w:rPr>
    </w:lvl>
    <w:lvl w:ilvl="3" w:tplc="08130001" w:tentative="1">
      <w:start w:val="1"/>
      <w:numFmt w:val="bullet"/>
      <w:lvlText w:val=""/>
      <w:lvlJc w:val="left"/>
      <w:pPr>
        <w:ind w:left="3277" w:hanging="360"/>
      </w:pPr>
      <w:rPr>
        <w:rFonts w:ascii="Symbol" w:hAnsi="Symbol" w:hint="default"/>
      </w:rPr>
    </w:lvl>
    <w:lvl w:ilvl="4" w:tplc="08130003" w:tentative="1">
      <w:start w:val="1"/>
      <w:numFmt w:val="bullet"/>
      <w:lvlText w:val="o"/>
      <w:lvlJc w:val="left"/>
      <w:pPr>
        <w:ind w:left="3997" w:hanging="360"/>
      </w:pPr>
      <w:rPr>
        <w:rFonts w:ascii="Courier New" w:hAnsi="Courier New" w:cs="Courier New" w:hint="default"/>
      </w:rPr>
    </w:lvl>
    <w:lvl w:ilvl="5" w:tplc="08130005" w:tentative="1">
      <w:start w:val="1"/>
      <w:numFmt w:val="bullet"/>
      <w:lvlText w:val=""/>
      <w:lvlJc w:val="left"/>
      <w:pPr>
        <w:ind w:left="4717" w:hanging="360"/>
      </w:pPr>
      <w:rPr>
        <w:rFonts w:ascii="Wingdings" w:hAnsi="Wingdings" w:hint="default"/>
      </w:rPr>
    </w:lvl>
    <w:lvl w:ilvl="6" w:tplc="08130001" w:tentative="1">
      <w:start w:val="1"/>
      <w:numFmt w:val="bullet"/>
      <w:lvlText w:val=""/>
      <w:lvlJc w:val="left"/>
      <w:pPr>
        <w:ind w:left="5437" w:hanging="360"/>
      </w:pPr>
      <w:rPr>
        <w:rFonts w:ascii="Symbol" w:hAnsi="Symbol" w:hint="default"/>
      </w:rPr>
    </w:lvl>
    <w:lvl w:ilvl="7" w:tplc="08130003" w:tentative="1">
      <w:start w:val="1"/>
      <w:numFmt w:val="bullet"/>
      <w:lvlText w:val="o"/>
      <w:lvlJc w:val="left"/>
      <w:pPr>
        <w:ind w:left="6157" w:hanging="360"/>
      </w:pPr>
      <w:rPr>
        <w:rFonts w:ascii="Courier New" w:hAnsi="Courier New" w:cs="Courier New" w:hint="default"/>
      </w:rPr>
    </w:lvl>
    <w:lvl w:ilvl="8" w:tplc="08130005" w:tentative="1">
      <w:start w:val="1"/>
      <w:numFmt w:val="bullet"/>
      <w:lvlText w:val=""/>
      <w:lvlJc w:val="left"/>
      <w:pPr>
        <w:ind w:left="6877" w:hanging="360"/>
      </w:pPr>
      <w:rPr>
        <w:rFonts w:ascii="Wingdings" w:hAnsi="Wingdings" w:hint="default"/>
      </w:rPr>
    </w:lvl>
  </w:abstractNum>
  <w:abstractNum w:abstractNumId="20" w15:restartNumberingAfterBreak="0">
    <w:nsid w:val="490C1F68"/>
    <w:multiLevelType w:val="hybridMultilevel"/>
    <w:tmpl w:val="761A6286"/>
    <w:lvl w:ilvl="0" w:tplc="FFFFFFFF">
      <w:start w:val="1"/>
      <w:numFmt w:val="bullet"/>
      <w:pStyle w:val="Wenk"/>
      <w:lvlText w:val=""/>
      <w:lvlJc w:val="left"/>
      <w:pPr>
        <w:ind w:left="2024" w:hanging="360"/>
      </w:pPr>
      <w:rPr>
        <w:rFonts w:ascii="Wingdings" w:hAnsi="Wingdings" w:hint="default"/>
        <w:color w:val="auto"/>
        <w:sz w:val="28"/>
      </w:rPr>
    </w:lvl>
    <w:lvl w:ilvl="1" w:tplc="08130003">
      <w:start w:val="1"/>
      <w:numFmt w:val="bullet"/>
      <w:lvlText w:val="o"/>
      <w:lvlJc w:val="left"/>
      <w:pPr>
        <w:ind w:left="2744" w:hanging="360"/>
      </w:pPr>
      <w:rPr>
        <w:rFonts w:ascii="Courier New" w:hAnsi="Courier New" w:cs="Courier New" w:hint="default"/>
      </w:rPr>
    </w:lvl>
    <w:lvl w:ilvl="2" w:tplc="08130005" w:tentative="1">
      <w:start w:val="1"/>
      <w:numFmt w:val="bullet"/>
      <w:lvlText w:val=""/>
      <w:lvlJc w:val="left"/>
      <w:pPr>
        <w:ind w:left="3464" w:hanging="360"/>
      </w:pPr>
      <w:rPr>
        <w:rFonts w:ascii="Wingdings" w:hAnsi="Wingdings" w:hint="default"/>
      </w:rPr>
    </w:lvl>
    <w:lvl w:ilvl="3" w:tplc="08130001" w:tentative="1">
      <w:start w:val="1"/>
      <w:numFmt w:val="bullet"/>
      <w:lvlText w:val=""/>
      <w:lvlJc w:val="left"/>
      <w:pPr>
        <w:ind w:left="4184" w:hanging="360"/>
      </w:pPr>
      <w:rPr>
        <w:rFonts w:ascii="Symbol" w:hAnsi="Symbol" w:hint="default"/>
      </w:rPr>
    </w:lvl>
    <w:lvl w:ilvl="4" w:tplc="08130003" w:tentative="1">
      <w:start w:val="1"/>
      <w:numFmt w:val="bullet"/>
      <w:lvlText w:val="o"/>
      <w:lvlJc w:val="left"/>
      <w:pPr>
        <w:ind w:left="4904" w:hanging="360"/>
      </w:pPr>
      <w:rPr>
        <w:rFonts w:ascii="Courier New" w:hAnsi="Courier New" w:cs="Courier New" w:hint="default"/>
      </w:rPr>
    </w:lvl>
    <w:lvl w:ilvl="5" w:tplc="08130005" w:tentative="1">
      <w:start w:val="1"/>
      <w:numFmt w:val="bullet"/>
      <w:lvlText w:val=""/>
      <w:lvlJc w:val="left"/>
      <w:pPr>
        <w:ind w:left="5624" w:hanging="360"/>
      </w:pPr>
      <w:rPr>
        <w:rFonts w:ascii="Wingdings" w:hAnsi="Wingdings" w:hint="default"/>
      </w:rPr>
    </w:lvl>
    <w:lvl w:ilvl="6" w:tplc="08130001" w:tentative="1">
      <w:start w:val="1"/>
      <w:numFmt w:val="bullet"/>
      <w:lvlText w:val=""/>
      <w:lvlJc w:val="left"/>
      <w:pPr>
        <w:ind w:left="6344" w:hanging="360"/>
      </w:pPr>
      <w:rPr>
        <w:rFonts w:ascii="Symbol" w:hAnsi="Symbol" w:hint="default"/>
      </w:rPr>
    </w:lvl>
    <w:lvl w:ilvl="7" w:tplc="08130003" w:tentative="1">
      <w:start w:val="1"/>
      <w:numFmt w:val="bullet"/>
      <w:lvlText w:val="o"/>
      <w:lvlJc w:val="left"/>
      <w:pPr>
        <w:ind w:left="7064" w:hanging="360"/>
      </w:pPr>
      <w:rPr>
        <w:rFonts w:ascii="Courier New" w:hAnsi="Courier New" w:cs="Courier New" w:hint="default"/>
      </w:rPr>
    </w:lvl>
    <w:lvl w:ilvl="8" w:tplc="08130005" w:tentative="1">
      <w:start w:val="1"/>
      <w:numFmt w:val="bullet"/>
      <w:lvlText w:val=""/>
      <w:lvlJc w:val="left"/>
      <w:pPr>
        <w:ind w:left="7784" w:hanging="360"/>
      </w:pPr>
      <w:rPr>
        <w:rFonts w:ascii="Wingdings" w:hAnsi="Wingdings" w:hint="default"/>
      </w:rPr>
    </w:lvl>
  </w:abstractNum>
  <w:abstractNum w:abstractNumId="21" w15:restartNumberingAfterBreak="0">
    <w:nsid w:val="512A7319"/>
    <w:multiLevelType w:val="hybridMultilevel"/>
    <w:tmpl w:val="EED634F2"/>
    <w:lvl w:ilvl="0" w:tplc="95DEE34E">
      <w:numFmt w:val="bullet"/>
      <w:lvlText w:val="-"/>
      <w:lvlJc w:val="left"/>
      <w:pPr>
        <w:ind w:left="360" w:hanging="360"/>
      </w:pPr>
      <w:rPr>
        <w:rFonts w:ascii="Calibri" w:eastAsiaTheme="majorEastAsia" w:hAnsi="Calibri" w:cs="Calibri" w:hint="default"/>
      </w:rPr>
    </w:lvl>
    <w:lvl w:ilvl="1" w:tplc="08130003">
      <w:start w:val="1"/>
      <w:numFmt w:val="bullet"/>
      <w:lvlText w:val="o"/>
      <w:lvlJc w:val="left"/>
      <w:pPr>
        <w:ind w:left="1080" w:hanging="360"/>
      </w:pPr>
      <w:rPr>
        <w:rFonts w:ascii="Courier New" w:hAnsi="Courier New" w:cs="Courier New" w:hint="default"/>
      </w:rPr>
    </w:lvl>
    <w:lvl w:ilvl="2" w:tplc="08130005">
      <w:start w:val="1"/>
      <w:numFmt w:val="bullet"/>
      <w:pStyle w:val="Opsomming3"/>
      <w:lvlText w:val=""/>
      <w:lvlJc w:val="left"/>
      <w:pPr>
        <w:ind w:left="1800" w:hanging="360"/>
      </w:pPr>
      <w:rPr>
        <w:rFonts w:ascii="Wingdings" w:hAnsi="Wingdings" w:hint="default"/>
      </w:rPr>
    </w:lvl>
    <w:lvl w:ilvl="3" w:tplc="08130001" w:tentative="1">
      <w:start w:val="1"/>
      <w:numFmt w:val="bullet"/>
      <w:lvlText w:val=""/>
      <w:lvlJc w:val="left"/>
      <w:pPr>
        <w:ind w:left="2520" w:hanging="360"/>
      </w:pPr>
      <w:rPr>
        <w:rFonts w:ascii="Symbol" w:hAnsi="Symbol" w:hint="default"/>
      </w:rPr>
    </w:lvl>
    <w:lvl w:ilvl="4" w:tplc="08130003" w:tentative="1">
      <w:start w:val="1"/>
      <w:numFmt w:val="bullet"/>
      <w:lvlText w:val="o"/>
      <w:lvlJc w:val="left"/>
      <w:pPr>
        <w:ind w:left="3240" w:hanging="360"/>
      </w:pPr>
      <w:rPr>
        <w:rFonts w:ascii="Courier New" w:hAnsi="Courier New" w:cs="Courier New" w:hint="default"/>
      </w:rPr>
    </w:lvl>
    <w:lvl w:ilvl="5" w:tplc="08130005" w:tentative="1">
      <w:start w:val="1"/>
      <w:numFmt w:val="bullet"/>
      <w:lvlText w:val=""/>
      <w:lvlJc w:val="left"/>
      <w:pPr>
        <w:ind w:left="3960" w:hanging="360"/>
      </w:pPr>
      <w:rPr>
        <w:rFonts w:ascii="Wingdings" w:hAnsi="Wingdings" w:hint="default"/>
      </w:rPr>
    </w:lvl>
    <w:lvl w:ilvl="6" w:tplc="08130001" w:tentative="1">
      <w:start w:val="1"/>
      <w:numFmt w:val="bullet"/>
      <w:lvlText w:val=""/>
      <w:lvlJc w:val="left"/>
      <w:pPr>
        <w:ind w:left="4680" w:hanging="360"/>
      </w:pPr>
      <w:rPr>
        <w:rFonts w:ascii="Symbol" w:hAnsi="Symbol" w:hint="default"/>
      </w:rPr>
    </w:lvl>
    <w:lvl w:ilvl="7" w:tplc="08130003" w:tentative="1">
      <w:start w:val="1"/>
      <w:numFmt w:val="bullet"/>
      <w:lvlText w:val="o"/>
      <w:lvlJc w:val="left"/>
      <w:pPr>
        <w:ind w:left="5400" w:hanging="360"/>
      </w:pPr>
      <w:rPr>
        <w:rFonts w:ascii="Courier New" w:hAnsi="Courier New" w:cs="Courier New" w:hint="default"/>
      </w:rPr>
    </w:lvl>
    <w:lvl w:ilvl="8" w:tplc="08130005" w:tentative="1">
      <w:start w:val="1"/>
      <w:numFmt w:val="bullet"/>
      <w:lvlText w:val=""/>
      <w:lvlJc w:val="left"/>
      <w:pPr>
        <w:ind w:left="6120" w:hanging="360"/>
      </w:pPr>
      <w:rPr>
        <w:rFonts w:ascii="Wingdings" w:hAnsi="Wingdings" w:hint="default"/>
      </w:rPr>
    </w:lvl>
  </w:abstractNum>
  <w:abstractNum w:abstractNumId="22" w15:restartNumberingAfterBreak="0">
    <w:nsid w:val="53047B23"/>
    <w:multiLevelType w:val="hybridMultilevel"/>
    <w:tmpl w:val="463A76F6"/>
    <w:lvl w:ilvl="0" w:tplc="321011EE">
      <w:start w:val="1"/>
      <w:numFmt w:val="bullet"/>
      <w:pStyle w:val="Opsomming4"/>
      <w:lvlText w:val=""/>
      <w:lvlJc w:val="left"/>
      <w:pPr>
        <w:ind w:left="964" w:hanging="397"/>
      </w:pPr>
      <w:rPr>
        <w:rFonts w:ascii="Symbol" w:hAnsi="Symbol" w:hint="default"/>
      </w:rPr>
    </w:lvl>
    <w:lvl w:ilvl="1" w:tplc="3E56FBDE">
      <w:start w:val="1"/>
      <w:numFmt w:val="bullet"/>
      <w:pStyle w:val="Opsomming5"/>
      <w:lvlText w:val=""/>
      <w:lvlJc w:val="left"/>
      <w:pPr>
        <w:ind w:left="1361" w:hanging="397"/>
      </w:pPr>
      <w:rPr>
        <w:rFonts w:ascii="Symbol" w:hAnsi="Symbol" w:hint="default"/>
      </w:rPr>
    </w:lvl>
    <w:lvl w:ilvl="2" w:tplc="3AF2C63E">
      <w:start w:val="1"/>
      <w:numFmt w:val="bullet"/>
      <w:lvlText w:val=""/>
      <w:lvlJc w:val="left"/>
      <w:pPr>
        <w:ind w:left="1758" w:hanging="397"/>
      </w:pPr>
      <w:rPr>
        <w:rFonts w:ascii="Wingdings" w:hAnsi="Wingdings" w:hint="default"/>
      </w:rPr>
    </w:lvl>
    <w:lvl w:ilvl="3" w:tplc="C92A0B4E">
      <w:start w:val="1"/>
      <w:numFmt w:val="bullet"/>
      <w:lvlText w:val=""/>
      <w:lvlJc w:val="left"/>
      <w:pPr>
        <w:ind w:left="2155" w:hanging="397"/>
      </w:pPr>
      <w:rPr>
        <w:rFonts w:ascii="Symbol" w:hAnsi="Symbol" w:hint="default"/>
      </w:rPr>
    </w:lvl>
    <w:lvl w:ilvl="4" w:tplc="1A2C8638">
      <w:start w:val="1"/>
      <w:numFmt w:val="bullet"/>
      <w:lvlText w:val="o"/>
      <w:lvlJc w:val="left"/>
      <w:pPr>
        <w:ind w:left="2552" w:hanging="397"/>
      </w:pPr>
      <w:rPr>
        <w:rFonts w:ascii="Courier New" w:hAnsi="Courier New" w:cs="Courier New" w:hint="default"/>
      </w:rPr>
    </w:lvl>
    <w:lvl w:ilvl="5" w:tplc="90B0443A">
      <w:start w:val="1"/>
      <w:numFmt w:val="bullet"/>
      <w:lvlText w:val=""/>
      <w:lvlJc w:val="left"/>
      <w:pPr>
        <w:ind w:left="2949" w:hanging="397"/>
      </w:pPr>
      <w:rPr>
        <w:rFonts w:ascii="Wingdings" w:hAnsi="Wingdings" w:hint="default"/>
      </w:rPr>
    </w:lvl>
    <w:lvl w:ilvl="6" w:tplc="B546F51C">
      <w:start w:val="1"/>
      <w:numFmt w:val="bullet"/>
      <w:lvlText w:val=""/>
      <w:lvlJc w:val="left"/>
      <w:pPr>
        <w:ind w:left="3346" w:hanging="397"/>
      </w:pPr>
      <w:rPr>
        <w:rFonts w:ascii="Symbol" w:hAnsi="Symbol" w:hint="default"/>
      </w:rPr>
    </w:lvl>
    <w:lvl w:ilvl="7" w:tplc="B9709D8A">
      <w:start w:val="1"/>
      <w:numFmt w:val="bullet"/>
      <w:lvlText w:val="o"/>
      <w:lvlJc w:val="left"/>
      <w:pPr>
        <w:ind w:left="3743" w:hanging="397"/>
      </w:pPr>
      <w:rPr>
        <w:rFonts w:ascii="Courier New" w:hAnsi="Courier New" w:cs="Courier New" w:hint="default"/>
      </w:rPr>
    </w:lvl>
    <w:lvl w:ilvl="8" w:tplc="5A4A2C04">
      <w:start w:val="1"/>
      <w:numFmt w:val="bullet"/>
      <w:lvlText w:val=""/>
      <w:lvlJc w:val="left"/>
      <w:pPr>
        <w:ind w:left="4140" w:hanging="397"/>
      </w:pPr>
      <w:rPr>
        <w:rFonts w:ascii="Wingdings" w:hAnsi="Wingdings" w:hint="default"/>
      </w:rPr>
    </w:lvl>
  </w:abstractNum>
  <w:abstractNum w:abstractNumId="23" w15:restartNumberingAfterBreak="0">
    <w:nsid w:val="53077501"/>
    <w:multiLevelType w:val="hybridMultilevel"/>
    <w:tmpl w:val="89AE61F8"/>
    <w:lvl w:ilvl="0" w:tplc="7E42086C">
      <w:start w:val="1"/>
      <w:numFmt w:val="decimal"/>
      <w:lvlText w:val="%1"/>
      <w:lvlJc w:val="righ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24" w15:restartNumberingAfterBreak="0">
    <w:nsid w:val="539670D1"/>
    <w:multiLevelType w:val="hybridMultilevel"/>
    <w:tmpl w:val="848C4E6C"/>
    <w:lvl w:ilvl="0" w:tplc="58D8D47A">
      <w:start w:val="2"/>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55323504"/>
    <w:multiLevelType w:val="hybridMultilevel"/>
    <w:tmpl w:val="D2548C6A"/>
    <w:lvl w:ilvl="0" w:tplc="3EF46A20">
      <w:start w:val="1"/>
      <w:numFmt w:val="bullet"/>
      <w:pStyle w:val="Wenkops2"/>
      <w:lvlText w:val=""/>
      <w:lvlJc w:val="left"/>
      <w:pPr>
        <w:ind w:left="2988" w:hanging="360"/>
      </w:pPr>
      <w:rPr>
        <w:rFonts w:ascii="Wingdings" w:hAnsi="Wingdings" w:hint="default"/>
        <w:color w:val="595959" w:themeColor="text1" w:themeTint="A6"/>
        <w:sz w:val="28"/>
      </w:rPr>
    </w:lvl>
    <w:lvl w:ilvl="1" w:tplc="08130003" w:tentative="1">
      <w:start w:val="1"/>
      <w:numFmt w:val="bullet"/>
      <w:lvlText w:val="o"/>
      <w:lvlJc w:val="left"/>
      <w:pPr>
        <w:ind w:left="3708" w:hanging="360"/>
      </w:pPr>
      <w:rPr>
        <w:rFonts w:ascii="Courier New" w:hAnsi="Courier New" w:cs="Courier New" w:hint="default"/>
      </w:rPr>
    </w:lvl>
    <w:lvl w:ilvl="2" w:tplc="08130005" w:tentative="1">
      <w:start w:val="1"/>
      <w:numFmt w:val="bullet"/>
      <w:lvlText w:val=""/>
      <w:lvlJc w:val="left"/>
      <w:pPr>
        <w:ind w:left="4428" w:hanging="360"/>
      </w:pPr>
      <w:rPr>
        <w:rFonts w:ascii="Wingdings" w:hAnsi="Wingdings" w:hint="default"/>
      </w:rPr>
    </w:lvl>
    <w:lvl w:ilvl="3" w:tplc="08130001" w:tentative="1">
      <w:start w:val="1"/>
      <w:numFmt w:val="bullet"/>
      <w:lvlText w:val=""/>
      <w:lvlJc w:val="left"/>
      <w:pPr>
        <w:ind w:left="5148" w:hanging="360"/>
      </w:pPr>
      <w:rPr>
        <w:rFonts w:ascii="Symbol" w:hAnsi="Symbol" w:hint="default"/>
      </w:rPr>
    </w:lvl>
    <w:lvl w:ilvl="4" w:tplc="08130003" w:tentative="1">
      <w:start w:val="1"/>
      <w:numFmt w:val="bullet"/>
      <w:lvlText w:val="o"/>
      <w:lvlJc w:val="left"/>
      <w:pPr>
        <w:ind w:left="5868" w:hanging="360"/>
      </w:pPr>
      <w:rPr>
        <w:rFonts w:ascii="Courier New" w:hAnsi="Courier New" w:cs="Courier New" w:hint="default"/>
      </w:rPr>
    </w:lvl>
    <w:lvl w:ilvl="5" w:tplc="08130005" w:tentative="1">
      <w:start w:val="1"/>
      <w:numFmt w:val="bullet"/>
      <w:lvlText w:val=""/>
      <w:lvlJc w:val="left"/>
      <w:pPr>
        <w:ind w:left="6588" w:hanging="360"/>
      </w:pPr>
      <w:rPr>
        <w:rFonts w:ascii="Wingdings" w:hAnsi="Wingdings" w:hint="default"/>
      </w:rPr>
    </w:lvl>
    <w:lvl w:ilvl="6" w:tplc="08130001" w:tentative="1">
      <w:start w:val="1"/>
      <w:numFmt w:val="bullet"/>
      <w:lvlText w:val=""/>
      <w:lvlJc w:val="left"/>
      <w:pPr>
        <w:ind w:left="7308" w:hanging="360"/>
      </w:pPr>
      <w:rPr>
        <w:rFonts w:ascii="Symbol" w:hAnsi="Symbol" w:hint="default"/>
      </w:rPr>
    </w:lvl>
    <w:lvl w:ilvl="7" w:tplc="08130003" w:tentative="1">
      <w:start w:val="1"/>
      <w:numFmt w:val="bullet"/>
      <w:lvlText w:val="o"/>
      <w:lvlJc w:val="left"/>
      <w:pPr>
        <w:ind w:left="8028" w:hanging="360"/>
      </w:pPr>
      <w:rPr>
        <w:rFonts w:ascii="Courier New" w:hAnsi="Courier New" w:cs="Courier New" w:hint="default"/>
      </w:rPr>
    </w:lvl>
    <w:lvl w:ilvl="8" w:tplc="08130005" w:tentative="1">
      <w:start w:val="1"/>
      <w:numFmt w:val="bullet"/>
      <w:lvlText w:val=""/>
      <w:lvlJc w:val="left"/>
      <w:pPr>
        <w:ind w:left="8748" w:hanging="360"/>
      </w:pPr>
      <w:rPr>
        <w:rFonts w:ascii="Wingdings" w:hAnsi="Wingdings" w:hint="default"/>
      </w:rPr>
    </w:lvl>
  </w:abstractNum>
  <w:abstractNum w:abstractNumId="26" w15:restartNumberingAfterBreak="0">
    <w:nsid w:val="553D5FD7"/>
    <w:multiLevelType w:val="hybridMultilevel"/>
    <w:tmpl w:val="425AD3C8"/>
    <w:lvl w:ilvl="0" w:tplc="04130005">
      <w:start w:val="1"/>
      <w:numFmt w:val="bullet"/>
      <w:lvlText w:val=""/>
      <w:lvlJc w:val="left"/>
      <w:pPr>
        <w:ind w:left="720" w:hanging="360"/>
      </w:pPr>
      <w:rPr>
        <w:rFonts w:ascii="Wingdings" w:hAnsi="Wingdings" w:hint="default"/>
      </w:rPr>
    </w:lvl>
    <w:lvl w:ilvl="1" w:tplc="9C760280">
      <w:numFmt w:val="bullet"/>
      <w:lvlText w:val="-"/>
      <w:lvlJc w:val="left"/>
      <w:pPr>
        <w:ind w:left="1440" w:hanging="360"/>
      </w:pPr>
      <w:rPr>
        <w:rFonts w:ascii="Calibri" w:eastAsiaTheme="minorHAnsi" w:hAnsi="Calibri" w:cs="Calibri"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57AF1C91"/>
    <w:multiLevelType w:val="hybridMultilevel"/>
    <w:tmpl w:val="45D20F76"/>
    <w:lvl w:ilvl="0" w:tplc="3CA29990">
      <w:start w:val="1"/>
      <w:numFmt w:val="bullet"/>
      <w:lvlText w:val="-"/>
      <w:lvlJc w:val="left"/>
      <w:pPr>
        <w:ind w:left="360" w:hanging="360"/>
      </w:pPr>
      <w:rPr>
        <w:rFonts w:ascii="Courier New" w:hAnsi="Courier New" w:hint="default"/>
      </w:rPr>
    </w:lvl>
    <w:lvl w:ilvl="1" w:tplc="04130003">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8" w15:restartNumberingAfterBreak="0">
    <w:nsid w:val="5BEF2262"/>
    <w:multiLevelType w:val="hybridMultilevel"/>
    <w:tmpl w:val="70DC2ECC"/>
    <w:lvl w:ilvl="0" w:tplc="9C84D944">
      <w:start w:val="1"/>
      <w:numFmt w:val="bullet"/>
      <w:pStyle w:val="Afbops1"/>
      <w:lvlText w:val="·"/>
      <w:lvlJc w:val="left"/>
      <w:pPr>
        <w:ind w:left="2024" w:hanging="360"/>
      </w:pPr>
      <w:rPr>
        <w:rFonts w:ascii="Symbol" w:hAnsi="Symbol" w:hint="default"/>
        <w:color w:val="1F4E79" w:themeColor="accent1" w:themeShade="80"/>
        <w:sz w:val="28"/>
      </w:rPr>
    </w:lvl>
    <w:lvl w:ilvl="1" w:tplc="08130003" w:tentative="1">
      <w:start w:val="1"/>
      <w:numFmt w:val="bullet"/>
      <w:lvlText w:val="o"/>
      <w:lvlJc w:val="left"/>
      <w:pPr>
        <w:ind w:left="2744" w:hanging="360"/>
      </w:pPr>
      <w:rPr>
        <w:rFonts w:ascii="Courier New" w:hAnsi="Courier New" w:cs="Courier New" w:hint="default"/>
      </w:rPr>
    </w:lvl>
    <w:lvl w:ilvl="2" w:tplc="08130005" w:tentative="1">
      <w:start w:val="1"/>
      <w:numFmt w:val="bullet"/>
      <w:lvlText w:val=""/>
      <w:lvlJc w:val="left"/>
      <w:pPr>
        <w:ind w:left="3464" w:hanging="360"/>
      </w:pPr>
      <w:rPr>
        <w:rFonts w:ascii="Wingdings" w:hAnsi="Wingdings" w:hint="default"/>
      </w:rPr>
    </w:lvl>
    <w:lvl w:ilvl="3" w:tplc="08130001" w:tentative="1">
      <w:start w:val="1"/>
      <w:numFmt w:val="bullet"/>
      <w:lvlText w:val=""/>
      <w:lvlJc w:val="left"/>
      <w:pPr>
        <w:ind w:left="4184" w:hanging="360"/>
      </w:pPr>
      <w:rPr>
        <w:rFonts w:ascii="Symbol" w:hAnsi="Symbol" w:hint="default"/>
      </w:rPr>
    </w:lvl>
    <w:lvl w:ilvl="4" w:tplc="08130003" w:tentative="1">
      <w:start w:val="1"/>
      <w:numFmt w:val="bullet"/>
      <w:lvlText w:val="o"/>
      <w:lvlJc w:val="left"/>
      <w:pPr>
        <w:ind w:left="4904" w:hanging="360"/>
      </w:pPr>
      <w:rPr>
        <w:rFonts w:ascii="Courier New" w:hAnsi="Courier New" w:cs="Courier New" w:hint="default"/>
      </w:rPr>
    </w:lvl>
    <w:lvl w:ilvl="5" w:tplc="08130005" w:tentative="1">
      <w:start w:val="1"/>
      <w:numFmt w:val="bullet"/>
      <w:lvlText w:val=""/>
      <w:lvlJc w:val="left"/>
      <w:pPr>
        <w:ind w:left="5624" w:hanging="360"/>
      </w:pPr>
      <w:rPr>
        <w:rFonts w:ascii="Wingdings" w:hAnsi="Wingdings" w:hint="default"/>
      </w:rPr>
    </w:lvl>
    <w:lvl w:ilvl="6" w:tplc="08130001" w:tentative="1">
      <w:start w:val="1"/>
      <w:numFmt w:val="bullet"/>
      <w:lvlText w:val=""/>
      <w:lvlJc w:val="left"/>
      <w:pPr>
        <w:ind w:left="6344" w:hanging="360"/>
      </w:pPr>
      <w:rPr>
        <w:rFonts w:ascii="Symbol" w:hAnsi="Symbol" w:hint="default"/>
      </w:rPr>
    </w:lvl>
    <w:lvl w:ilvl="7" w:tplc="08130003" w:tentative="1">
      <w:start w:val="1"/>
      <w:numFmt w:val="bullet"/>
      <w:lvlText w:val="o"/>
      <w:lvlJc w:val="left"/>
      <w:pPr>
        <w:ind w:left="7064" w:hanging="360"/>
      </w:pPr>
      <w:rPr>
        <w:rFonts w:ascii="Courier New" w:hAnsi="Courier New" w:cs="Courier New" w:hint="default"/>
      </w:rPr>
    </w:lvl>
    <w:lvl w:ilvl="8" w:tplc="08130005" w:tentative="1">
      <w:start w:val="1"/>
      <w:numFmt w:val="bullet"/>
      <w:lvlText w:val=""/>
      <w:lvlJc w:val="left"/>
      <w:pPr>
        <w:ind w:left="7784" w:hanging="360"/>
      </w:pPr>
      <w:rPr>
        <w:rFonts w:ascii="Wingdings" w:hAnsi="Wingdings" w:hint="default"/>
      </w:rPr>
    </w:lvl>
  </w:abstractNum>
  <w:abstractNum w:abstractNumId="29" w15:restartNumberingAfterBreak="0">
    <w:nsid w:val="632556C4"/>
    <w:multiLevelType w:val="hybridMultilevel"/>
    <w:tmpl w:val="E30A78EA"/>
    <w:lvl w:ilvl="0" w:tplc="6BA6486A">
      <w:numFmt w:val="bullet"/>
      <w:lvlText w:val="•"/>
      <w:lvlJc w:val="left"/>
      <w:pPr>
        <w:ind w:left="720" w:hanging="360"/>
      </w:pPr>
      <w:rPr>
        <w:rFonts w:ascii="Arial" w:hAnsi="Aria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0" w15:restartNumberingAfterBreak="0">
    <w:nsid w:val="674C1402"/>
    <w:multiLevelType w:val="hybridMultilevel"/>
    <w:tmpl w:val="0E4E235A"/>
    <w:lvl w:ilvl="0" w:tplc="B060F98C">
      <w:start w:val="1"/>
      <w:numFmt w:val="bullet"/>
      <w:lvlText w:val=""/>
      <w:lvlJc w:val="left"/>
      <w:pPr>
        <w:ind w:left="2024" w:hanging="360"/>
      </w:pPr>
      <w:rPr>
        <w:rFonts w:ascii="Symbol" w:hAnsi="Symbol" w:hint="default"/>
        <w:color w:val="595959" w:themeColor="text1" w:themeTint="A6"/>
        <w:sz w:val="28"/>
      </w:rPr>
    </w:lvl>
    <w:lvl w:ilvl="1" w:tplc="08130003" w:tentative="1">
      <w:start w:val="1"/>
      <w:numFmt w:val="bullet"/>
      <w:lvlText w:val="o"/>
      <w:lvlJc w:val="left"/>
      <w:pPr>
        <w:ind w:left="2744" w:hanging="360"/>
      </w:pPr>
      <w:rPr>
        <w:rFonts w:ascii="Courier New" w:hAnsi="Courier New" w:cs="Courier New" w:hint="default"/>
      </w:rPr>
    </w:lvl>
    <w:lvl w:ilvl="2" w:tplc="08130005" w:tentative="1">
      <w:start w:val="1"/>
      <w:numFmt w:val="bullet"/>
      <w:lvlText w:val=""/>
      <w:lvlJc w:val="left"/>
      <w:pPr>
        <w:ind w:left="3464" w:hanging="360"/>
      </w:pPr>
      <w:rPr>
        <w:rFonts w:ascii="Wingdings" w:hAnsi="Wingdings" w:hint="default"/>
      </w:rPr>
    </w:lvl>
    <w:lvl w:ilvl="3" w:tplc="08130001" w:tentative="1">
      <w:start w:val="1"/>
      <w:numFmt w:val="bullet"/>
      <w:lvlText w:val=""/>
      <w:lvlJc w:val="left"/>
      <w:pPr>
        <w:ind w:left="4184" w:hanging="360"/>
      </w:pPr>
      <w:rPr>
        <w:rFonts w:ascii="Symbol" w:hAnsi="Symbol" w:hint="default"/>
      </w:rPr>
    </w:lvl>
    <w:lvl w:ilvl="4" w:tplc="08130003" w:tentative="1">
      <w:start w:val="1"/>
      <w:numFmt w:val="bullet"/>
      <w:lvlText w:val="o"/>
      <w:lvlJc w:val="left"/>
      <w:pPr>
        <w:ind w:left="4904" w:hanging="360"/>
      </w:pPr>
      <w:rPr>
        <w:rFonts w:ascii="Courier New" w:hAnsi="Courier New" w:cs="Courier New" w:hint="default"/>
      </w:rPr>
    </w:lvl>
    <w:lvl w:ilvl="5" w:tplc="08130005" w:tentative="1">
      <w:start w:val="1"/>
      <w:numFmt w:val="bullet"/>
      <w:lvlText w:val=""/>
      <w:lvlJc w:val="left"/>
      <w:pPr>
        <w:ind w:left="5624" w:hanging="360"/>
      </w:pPr>
      <w:rPr>
        <w:rFonts w:ascii="Wingdings" w:hAnsi="Wingdings" w:hint="default"/>
      </w:rPr>
    </w:lvl>
    <w:lvl w:ilvl="6" w:tplc="08130001" w:tentative="1">
      <w:start w:val="1"/>
      <w:numFmt w:val="bullet"/>
      <w:lvlText w:val=""/>
      <w:lvlJc w:val="left"/>
      <w:pPr>
        <w:ind w:left="6344" w:hanging="360"/>
      </w:pPr>
      <w:rPr>
        <w:rFonts w:ascii="Symbol" w:hAnsi="Symbol" w:hint="default"/>
      </w:rPr>
    </w:lvl>
    <w:lvl w:ilvl="7" w:tplc="08130003" w:tentative="1">
      <w:start w:val="1"/>
      <w:numFmt w:val="bullet"/>
      <w:lvlText w:val="o"/>
      <w:lvlJc w:val="left"/>
      <w:pPr>
        <w:ind w:left="7064" w:hanging="360"/>
      </w:pPr>
      <w:rPr>
        <w:rFonts w:ascii="Courier New" w:hAnsi="Courier New" w:cs="Courier New" w:hint="default"/>
      </w:rPr>
    </w:lvl>
    <w:lvl w:ilvl="8" w:tplc="08130005" w:tentative="1">
      <w:start w:val="1"/>
      <w:numFmt w:val="bullet"/>
      <w:lvlText w:val=""/>
      <w:lvlJc w:val="left"/>
      <w:pPr>
        <w:ind w:left="7784" w:hanging="360"/>
      </w:pPr>
      <w:rPr>
        <w:rFonts w:ascii="Wingdings" w:hAnsi="Wingdings" w:hint="default"/>
      </w:rPr>
    </w:lvl>
  </w:abstractNum>
  <w:abstractNum w:abstractNumId="31" w15:restartNumberingAfterBreak="0">
    <w:nsid w:val="681E02BB"/>
    <w:multiLevelType w:val="hybridMultilevel"/>
    <w:tmpl w:val="34D63D38"/>
    <w:lvl w:ilvl="0" w:tplc="C1DCC748">
      <w:start w:val="1"/>
      <w:numFmt w:val="bullet"/>
      <w:lvlText w:val=""/>
      <w:lvlJc w:val="left"/>
      <w:pPr>
        <w:ind w:left="397" w:hanging="397"/>
      </w:pPr>
      <w:rPr>
        <w:rFonts w:ascii="Symbol" w:hAnsi="Symbol" w:hint="default"/>
        <w:color w:val="auto"/>
      </w:rPr>
    </w:lvl>
    <w:lvl w:ilvl="1" w:tplc="AC94507C">
      <w:start w:val="1"/>
      <w:numFmt w:val="bullet"/>
      <w:pStyle w:val="Ballontekst"/>
      <w:lvlText w:val="-"/>
      <w:lvlJc w:val="left"/>
      <w:pPr>
        <w:ind w:left="794" w:hanging="397"/>
      </w:pPr>
      <w:rPr>
        <w:rFonts w:ascii="Courier New" w:hAnsi="Courier New" w:hint="default"/>
      </w:rPr>
    </w:lvl>
    <w:lvl w:ilvl="2" w:tplc="266422C8">
      <w:start w:val="1"/>
      <w:numFmt w:val="bullet"/>
      <w:lvlText w:val=""/>
      <w:lvlJc w:val="left"/>
      <w:pPr>
        <w:ind w:left="1191" w:hanging="397"/>
      </w:pPr>
      <w:rPr>
        <w:rFonts w:ascii="Wingdings" w:hAnsi="Wingdings" w:hint="default"/>
      </w:rPr>
    </w:lvl>
    <w:lvl w:ilvl="3" w:tplc="9496A618">
      <w:start w:val="1"/>
      <w:numFmt w:val="bullet"/>
      <w:lvlText w:val=""/>
      <w:lvlJc w:val="left"/>
      <w:pPr>
        <w:ind w:left="1588" w:hanging="397"/>
      </w:pPr>
      <w:rPr>
        <w:rFonts w:ascii="Symbol" w:hAnsi="Symbol" w:hint="default"/>
      </w:rPr>
    </w:lvl>
    <w:lvl w:ilvl="4" w:tplc="8D628BF8">
      <w:start w:val="1"/>
      <w:numFmt w:val="bullet"/>
      <w:lvlText w:val=""/>
      <w:lvlJc w:val="left"/>
      <w:pPr>
        <w:ind w:left="1985" w:hanging="397"/>
      </w:pPr>
      <w:rPr>
        <w:rFonts w:ascii="Symbol" w:hAnsi="Symbol" w:hint="default"/>
      </w:rPr>
    </w:lvl>
    <w:lvl w:ilvl="5" w:tplc="236C33EE">
      <w:start w:val="1"/>
      <w:numFmt w:val="bullet"/>
      <w:lvlText w:val=""/>
      <w:lvlJc w:val="left"/>
      <w:pPr>
        <w:ind w:left="2382" w:hanging="397"/>
      </w:pPr>
      <w:rPr>
        <w:rFonts w:ascii="Wingdings" w:hAnsi="Wingdings" w:hint="default"/>
      </w:rPr>
    </w:lvl>
    <w:lvl w:ilvl="6" w:tplc="94D2B2BE">
      <w:start w:val="1"/>
      <w:numFmt w:val="bullet"/>
      <w:lvlText w:val=""/>
      <w:lvlJc w:val="left"/>
      <w:pPr>
        <w:ind w:left="2779" w:hanging="397"/>
      </w:pPr>
      <w:rPr>
        <w:rFonts w:ascii="Wingdings" w:hAnsi="Wingdings" w:hint="default"/>
      </w:rPr>
    </w:lvl>
    <w:lvl w:ilvl="7" w:tplc="9A48221A">
      <w:start w:val="1"/>
      <w:numFmt w:val="bullet"/>
      <w:lvlText w:val=""/>
      <w:lvlJc w:val="left"/>
      <w:pPr>
        <w:ind w:left="3176" w:hanging="397"/>
      </w:pPr>
      <w:rPr>
        <w:rFonts w:ascii="Symbol" w:hAnsi="Symbol" w:hint="default"/>
      </w:rPr>
    </w:lvl>
    <w:lvl w:ilvl="8" w:tplc="B790AF76">
      <w:start w:val="1"/>
      <w:numFmt w:val="bullet"/>
      <w:lvlText w:val=""/>
      <w:lvlJc w:val="left"/>
      <w:pPr>
        <w:ind w:left="3573" w:hanging="397"/>
      </w:pPr>
      <w:rPr>
        <w:rFonts w:ascii="Symbol" w:hAnsi="Symbol" w:hint="default"/>
      </w:rPr>
    </w:lvl>
  </w:abstractNum>
  <w:abstractNum w:abstractNumId="32" w15:restartNumberingAfterBreak="0">
    <w:nsid w:val="6B0563C2"/>
    <w:multiLevelType w:val="hybridMultilevel"/>
    <w:tmpl w:val="9F12ED2E"/>
    <w:lvl w:ilvl="0" w:tplc="08130001">
      <w:start w:val="1"/>
      <w:numFmt w:val="bullet"/>
      <w:lvlText w:val=""/>
      <w:lvlJc w:val="left"/>
      <w:pPr>
        <w:ind w:left="2024" w:hanging="360"/>
      </w:pPr>
      <w:rPr>
        <w:rFonts w:ascii="Symbol" w:hAnsi="Symbol" w:hint="default"/>
        <w:color w:val="595959" w:themeColor="text1" w:themeTint="A6"/>
        <w:sz w:val="28"/>
      </w:rPr>
    </w:lvl>
    <w:lvl w:ilvl="1" w:tplc="08130003" w:tentative="1">
      <w:start w:val="1"/>
      <w:numFmt w:val="bullet"/>
      <w:lvlText w:val="o"/>
      <w:lvlJc w:val="left"/>
      <w:pPr>
        <w:ind w:left="2744" w:hanging="360"/>
      </w:pPr>
      <w:rPr>
        <w:rFonts w:ascii="Courier New" w:hAnsi="Courier New" w:cs="Courier New" w:hint="default"/>
      </w:rPr>
    </w:lvl>
    <w:lvl w:ilvl="2" w:tplc="08130005" w:tentative="1">
      <w:start w:val="1"/>
      <w:numFmt w:val="bullet"/>
      <w:lvlText w:val=""/>
      <w:lvlJc w:val="left"/>
      <w:pPr>
        <w:ind w:left="3464" w:hanging="360"/>
      </w:pPr>
      <w:rPr>
        <w:rFonts w:ascii="Wingdings" w:hAnsi="Wingdings" w:hint="default"/>
      </w:rPr>
    </w:lvl>
    <w:lvl w:ilvl="3" w:tplc="08130001" w:tentative="1">
      <w:start w:val="1"/>
      <w:numFmt w:val="bullet"/>
      <w:lvlText w:val=""/>
      <w:lvlJc w:val="left"/>
      <w:pPr>
        <w:ind w:left="4184" w:hanging="360"/>
      </w:pPr>
      <w:rPr>
        <w:rFonts w:ascii="Symbol" w:hAnsi="Symbol" w:hint="default"/>
      </w:rPr>
    </w:lvl>
    <w:lvl w:ilvl="4" w:tplc="08130003" w:tentative="1">
      <w:start w:val="1"/>
      <w:numFmt w:val="bullet"/>
      <w:lvlText w:val="o"/>
      <w:lvlJc w:val="left"/>
      <w:pPr>
        <w:ind w:left="4904" w:hanging="360"/>
      </w:pPr>
      <w:rPr>
        <w:rFonts w:ascii="Courier New" w:hAnsi="Courier New" w:cs="Courier New" w:hint="default"/>
      </w:rPr>
    </w:lvl>
    <w:lvl w:ilvl="5" w:tplc="08130005" w:tentative="1">
      <w:start w:val="1"/>
      <w:numFmt w:val="bullet"/>
      <w:lvlText w:val=""/>
      <w:lvlJc w:val="left"/>
      <w:pPr>
        <w:ind w:left="5624" w:hanging="360"/>
      </w:pPr>
      <w:rPr>
        <w:rFonts w:ascii="Wingdings" w:hAnsi="Wingdings" w:hint="default"/>
      </w:rPr>
    </w:lvl>
    <w:lvl w:ilvl="6" w:tplc="08130001" w:tentative="1">
      <w:start w:val="1"/>
      <w:numFmt w:val="bullet"/>
      <w:lvlText w:val=""/>
      <w:lvlJc w:val="left"/>
      <w:pPr>
        <w:ind w:left="6344" w:hanging="360"/>
      </w:pPr>
      <w:rPr>
        <w:rFonts w:ascii="Symbol" w:hAnsi="Symbol" w:hint="default"/>
      </w:rPr>
    </w:lvl>
    <w:lvl w:ilvl="7" w:tplc="08130003" w:tentative="1">
      <w:start w:val="1"/>
      <w:numFmt w:val="bullet"/>
      <w:lvlText w:val="o"/>
      <w:lvlJc w:val="left"/>
      <w:pPr>
        <w:ind w:left="7064" w:hanging="360"/>
      </w:pPr>
      <w:rPr>
        <w:rFonts w:ascii="Courier New" w:hAnsi="Courier New" w:cs="Courier New" w:hint="default"/>
      </w:rPr>
    </w:lvl>
    <w:lvl w:ilvl="8" w:tplc="08130005" w:tentative="1">
      <w:start w:val="1"/>
      <w:numFmt w:val="bullet"/>
      <w:lvlText w:val=""/>
      <w:lvlJc w:val="left"/>
      <w:pPr>
        <w:ind w:left="7784" w:hanging="360"/>
      </w:pPr>
      <w:rPr>
        <w:rFonts w:ascii="Wingdings" w:hAnsi="Wingdings" w:hint="default"/>
      </w:rPr>
    </w:lvl>
  </w:abstractNum>
  <w:abstractNum w:abstractNumId="33" w15:restartNumberingAfterBreak="0">
    <w:nsid w:val="7A375905"/>
    <w:multiLevelType w:val="hybridMultilevel"/>
    <w:tmpl w:val="D7C08B7C"/>
    <w:lvl w:ilvl="0" w:tplc="6E82FAAC">
      <w:start w:val="1"/>
      <w:numFmt w:val="bullet"/>
      <w:lvlText w:val=""/>
      <w:lvlJc w:val="left"/>
      <w:pPr>
        <w:tabs>
          <w:tab w:val="num" w:pos="720"/>
        </w:tabs>
        <w:ind w:left="720" w:hanging="360"/>
      </w:pPr>
      <w:rPr>
        <w:rFonts w:ascii="Symbol" w:hAnsi="Symbol" w:hint="default"/>
        <w:sz w:val="20"/>
      </w:rPr>
    </w:lvl>
    <w:lvl w:ilvl="1" w:tplc="4E0CAB1E" w:tentative="1">
      <w:start w:val="1"/>
      <w:numFmt w:val="bullet"/>
      <w:lvlText w:val=""/>
      <w:lvlJc w:val="left"/>
      <w:pPr>
        <w:tabs>
          <w:tab w:val="num" w:pos="1440"/>
        </w:tabs>
        <w:ind w:left="1440" w:hanging="360"/>
      </w:pPr>
      <w:rPr>
        <w:rFonts w:ascii="Symbol" w:hAnsi="Symbol" w:hint="default"/>
        <w:sz w:val="20"/>
      </w:rPr>
    </w:lvl>
    <w:lvl w:ilvl="2" w:tplc="21DA1E0E" w:tentative="1">
      <w:start w:val="1"/>
      <w:numFmt w:val="bullet"/>
      <w:lvlText w:val=""/>
      <w:lvlJc w:val="left"/>
      <w:pPr>
        <w:tabs>
          <w:tab w:val="num" w:pos="2160"/>
        </w:tabs>
        <w:ind w:left="2160" w:hanging="360"/>
      </w:pPr>
      <w:rPr>
        <w:rFonts w:ascii="Symbol" w:hAnsi="Symbol" w:hint="default"/>
        <w:sz w:val="20"/>
      </w:rPr>
    </w:lvl>
    <w:lvl w:ilvl="3" w:tplc="4926BEAE" w:tentative="1">
      <w:start w:val="1"/>
      <w:numFmt w:val="bullet"/>
      <w:lvlText w:val=""/>
      <w:lvlJc w:val="left"/>
      <w:pPr>
        <w:tabs>
          <w:tab w:val="num" w:pos="2880"/>
        </w:tabs>
        <w:ind w:left="2880" w:hanging="360"/>
      </w:pPr>
      <w:rPr>
        <w:rFonts w:ascii="Symbol" w:hAnsi="Symbol" w:hint="default"/>
        <w:sz w:val="20"/>
      </w:rPr>
    </w:lvl>
    <w:lvl w:ilvl="4" w:tplc="ADB0BB82" w:tentative="1">
      <w:start w:val="1"/>
      <w:numFmt w:val="bullet"/>
      <w:lvlText w:val=""/>
      <w:lvlJc w:val="left"/>
      <w:pPr>
        <w:tabs>
          <w:tab w:val="num" w:pos="3600"/>
        </w:tabs>
        <w:ind w:left="3600" w:hanging="360"/>
      </w:pPr>
      <w:rPr>
        <w:rFonts w:ascii="Symbol" w:hAnsi="Symbol" w:hint="default"/>
        <w:sz w:val="20"/>
      </w:rPr>
    </w:lvl>
    <w:lvl w:ilvl="5" w:tplc="EC980E18" w:tentative="1">
      <w:start w:val="1"/>
      <w:numFmt w:val="bullet"/>
      <w:lvlText w:val=""/>
      <w:lvlJc w:val="left"/>
      <w:pPr>
        <w:tabs>
          <w:tab w:val="num" w:pos="4320"/>
        </w:tabs>
        <w:ind w:left="4320" w:hanging="360"/>
      </w:pPr>
      <w:rPr>
        <w:rFonts w:ascii="Symbol" w:hAnsi="Symbol" w:hint="default"/>
        <w:sz w:val="20"/>
      </w:rPr>
    </w:lvl>
    <w:lvl w:ilvl="6" w:tplc="04A0AD9E" w:tentative="1">
      <w:start w:val="1"/>
      <w:numFmt w:val="bullet"/>
      <w:lvlText w:val=""/>
      <w:lvlJc w:val="left"/>
      <w:pPr>
        <w:tabs>
          <w:tab w:val="num" w:pos="5040"/>
        </w:tabs>
        <w:ind w:left="5040" w:hanging="360"/>
      </w:pPr>
      <w:rPr>
        <w:rFonts w:ascii="Symbol" w:hAnsi="Symbol" w:hint="default"/>
        <w:sz w:val="20"/>
      </w:rPr>
    </w:lvl>
    <w:lvl w:ilvl="7" w:tplc="25F46EEA" w:tentative="1">
      <w:start w:val="1"/>
      <w:numFmt w:val="bullet"/>
      <w:lvlText w:val=""/>
      <w:lvlJc w:val="left"/>
      <w:pPr>
        <w:tabs>
          <w:tab w:val="num" w:pos="5760"/>
        </w:tabs>
        <w:ind w:left="5760" w:hanging="360"/>
      </w:pPr>
      <w:rPr>
        <w:rFonts w:ascii="Symbol" w:hAnsi="Symbol" w:hint="default"/>
        <w:sz w:val="20"/>
      </w:rPr>
    </w:lvl>
    <w:lvl w:ilvl="8" w:tplc="9B383774" w:tentative="1">
      <w:start w:val="1"/>
      <w:numFmt w:val="bullet"/>
      <w:lvlText w:val=""/>
      <w:lvlJc w:val="left"/>
      <w:pPr>
        <w:tabs>
          <w:tab w:val="num" w:pos="6480"/>
        </w:tabs>
        <w:ind w:left="6480" w:hanging="360"/>
      </w:pPr>
      <w:rPr>
        <w:rFonts w:ascii="Symbol" w:hAnsi="Symbol" w:hint="default"/>
        <w:sz w:val="20"/>
      </w:rPr>
    </w:lvl>
  </w:abstractNum>
  <w:num w:numId="1">
    <w:abstractNumId w:val="12"/>
  </w:num>
  <w:num w:numId="2">
    <w:abstractNumId w:val="21"/>
  </w:num>
  <w:num w:numId="3">
    <w:abstractNumId w:val="6"/>
  </w:num>
  <w:num w:numId="4">
    <w:abstractNumId w:val="6"/>
  </w:num>
  <w:num w:numId="5">
    <w:abstractNumId w:val="22"/>
  </w:num>
  <w:num w:numId="6">
    <w:abstractNumId w:val="16"/>
  </w:num>
  <w:num w:numId="7">
    <w:abstractNumId w:val="2"/>
  </w:num>
  <w:num w:numId="8">
    <w:abstractNumId w:val="31"/>
  </w:num>
  <w:num w:numId="9">
    <w:abstractNumId w:val="1"/>
  </w:num>
  <w:num w:numId="10">
    <w:abstractNumId w:val="13"/>
  </w:num>
  <w:num w:numId="11">
    <w:abstractNumId w:val="30"/>
  </w:num>
  <w:num w:numId="12">
    <w:abstractNumId w:val="17"/>
  </w:num>
  <w:num w:numId="13">
    <w:abstractNumId w:val="20"/>
  </w:num>
  <w:num w:numId="14">
    <w:abstractNumId w:val="8"/>
  </w:num>
  <w:num w:numId="15">
    <w:abstractNumId w:val="25"/>
  </w:num>
  <w:num w:numId="16">
    <w:abstractNumId w:val="32"/>
  </w:num>
  <w:num w:numId="17">
    <w:abstractNumId w:val="28"/>
  </w:num>
  <w:num w:numId="18">
    <w:abstractNumId w:val="7"/>
  </w:num>
  <w:num w:numId="19">
    <w:abstractNumId w:val="29"/>
  </w:num>
  <w:num w:numId="20">
    <w:abstractNumId w:val="19"/>
  </w:num>
  <w:num w:numId="21">
    <w:abstractNumId w:val="23"/>
  </w:num>
  <w:num w:numId="22">
    <w:abstractNumId w:val="11"/>
  </w:num>
  <w:num w:numId="23">
    <w:abstractNumId w:val="15"/>
  </w:num>
  <w:num w:numId="24">
    <w:abstractNumId w:val="33"/>
  </w:num>
  <w:num w:numId="25">
    <w:abstractNumId w:val="10"/>
  </w:num>
  <w:num w:numId="26">
    <w:abstractNumId w:val="26"/>
  </w:num>
  <w:num w:numId="27">
    <w:abstractNumId w:val="0"/>
  </w:num>
  <w:num w:numId="28">
    <w:abstractNumId w:val="27"/>
  </w:num>
  <w:num w:numId="29">
    <w:abstractNumId w:val="14"/>
  </w:num>
  <w:num w:numId="30">
    <w:abstractNumId w:val="4"/>
  </w:num>
  <w:num w:numId="31">
    <w:abstractNumId w:val="9"/>
  </w:num>
  <w:num w:numId="32">
    <w:abstractNumId w:val="18"/>
  </w:num>
  <w:num w:numId="33">
    <w:abstractNumId w:val="5"/>
  </w:num>
  <w:num w:numId="34">
    <w:abstractNumId w:val="24"/>
  </w:num>
  <w:num w:numId="35">
    <w:abstractNumId w:val="3"/>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60"/>
  <w:proofState w:spelling="clean"/>
  <w:defaultTabStop w:val="709"/>
  <w:hyphenationZone w:val="425"/>
  <w:evenAndOddHeaders/>
  <w:characterSpacingControl w:val="doNotCompress"/>
  <w:hdrShapeDefaults>
    <o:shapedefaults v:ext="edit" spidmax="2058"/>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C0EDC"/>
    <w:rsid w:val="000015DF"/>
    <w:rsid w:val="00001EAA"/>
    <w:rsid w:val="00002910"/>
    <w:rsid w:val="000043B3"/>
    <w:rsid w:val="00004A61"/>
    <w:rsid w:val="00005E7D"/>
    <w:rsid w:val="0000659F"/>
    <w:rsid w:val="000078FF"/>
    <w:rsid w:val="0001097C"/>
    <w:rsid w:val="00011DAF"/>
    <w:rsid w:val="00013CC0"/>
    <w:rsid w:val="000151AD"/>
    <w:rsid w:val="0001573A"/>
    <w:rsid w:val="0002040E"/>
    <w:rsid w:val="00020D6B"/>
    <w:rsid w:val="0002116D"/>
    <w:rsid w:val="0002152F"/>
    <w:rsid w:val="00021723"/>
    <w:rsid w:val="00021A6D"/>
    <w:rsid w:val="00021FD2"/>
    <w:rsid w:val="00022034"/>
    <w:rsid w:val="00022531"/>
    <w:rsid w:val="00022E75"/>
    <w:rsid w:val="000259CB"/>
    <w:rsid w:val="00026D47"/>
    <w:rsid w:val="00030344"/>
    <w:rsid w:val="0003164D"/>
    <w:rsid w:val="00032DBC"/>
    <w:rsid w:val="000340A6"/>
    <w:rsid w:val="00034130"/>
    <w:rsid w:val="00036023"/>
    <w:rsid w:val="00036385"/>
    <w:rsid w:val="000366B1"/>
    <w:rsid w:val="00040B1C"/>
    <w:rsid w:val="00040C15"/>
    <w:rsid w:val="00040F91"/>
    <w:rsid w:val="00042A9B"/>
    <w:rsid w:val="000431DE"/>
    <w:rsid w:val="00044EB4"/>
    <w:rsid w:val="000457D0"/>
    <w:rsid w:val="00050930"/>
    <w:rsid w:val="0005186E"/>
    <w:rsid w:val="0005210E"/>
    <w:rsid w:val="00052649"/>
    <w:rsid w:val="00052E07"/>
    <w:rsid w:val="000530C4"/>
    <w:rsid w:val="00053CD9"/>
    <w:rsid w:val="00054BA5"/>
    <w:rsid w:val="000556A3"/>
    <w:rsid w:val="00056A06"/>
    <w:rsid w:val="00057359"/>
    <w:rsid w:val="000606A4"/>
    <w:rsid w:val="000622C0"/>
    <w:rsid w:val="000626B7"/>
    <w:rsid w:val="00062EED"/>
    <w:rsid w:val="00062F8F"/>
    <w:rsid w:val="0006389E"/>
    <w:rsid w:val="00065B44"/>
    <w:rsid w:val="000714CC"/>
    <w:rsid w:val="00072196"/>
    <w:rsid w:val="00072570"/>
    <w:rsid w:val="00073707"/>
    <w:rsid w:val="00073A08"/>
    <w:rsid w:val="000741E6"/>
    <w:rsid w:val="00074649"/>
    <w:rsid w:val="0007670C"/>
    <w:rsid w:val="000768ED"/>
    <w:rsid w:val="00080975"/>
    <w:rsid w:val="000810D4"/>
    <w:rsid w:val="0008148A"/>
    <w:rsid w:val="00083057"/>
    <w:rsid w:val="00084980"/>
    <w:rsid w:val="00084F4A"/>
    <w:rsid w:val="00085A3B"/>
    <w:rsid w:val="0008623F"/>
    <w:rsid w:val="00090462"/>
    <w:rsid w:val="00090E2D"/>
    <w:rsid w:val="00091046"/>
    <w:rsid w:val="000915BF"/>
    <w:rsid w:val="0009381D"/>
    <w:rsid w:val="00096207"/>
    <w:rsid w:val="00096530"/>
    <w:rsid w:val="000A096D"/>
    <w:rsid w:val="000A2B50"/>
    <w:rsid w:val="000A2F83"/>
    <w:rsid w:val="000A3B0B"/>
    <w:rsid w:val="000A3B55"/>
    <w:rsid w:val="000A40F9"/>
    <w:rsid w:val="000A50E2"/>
    <w:rsid w:val="000A5468"/>
    <w:rsid w:val="000A7E45"/>
    <w:rsid w:val="000B092D"/>
    <w:rsid w:val="000B112D"/>
    <w:rsid w:val="000B1BB2"/>
    <w:rsid w:val="000B445D"/>
    <w:rsid w:val="000B7783"/>
    <w:rsid w:val="000B7CF6"/>
    <w:rsid w:val="000C1B24"/>
    <w:rsid w:val="000C24F8"/>
    <w:rsid w:val="000C4E35"/>
    <w:rsid w:val="000C65E8"/>
    <w:rsid w:val="000C675C"/>
    <w:rsid w:val="000C67EC"/>
    <w:rsid w:val="000C6968"/>
    <w:rsid w:val="000C6CB6"/>
    <w:rsid w:val="000C766F"/>
    <w:rsid w:val="000D077D"/>
    <w:rsid w:val="000D0FEF"/>
    <w:rsid w:val="000D1234"/>
    <w:rsid w:val="000D141E"/>
    <w:rsid w:val="000D262D"/>
    <w:rsid w:val="000D3642"/>
    <w:rsid w:val="000D52A2"/>
    <w:rsid w:val="000D5A1F"/>
    <w:rsid w:val="000D5EF0"/>
    <w:rsid w:val="000D638E"/>
    <w:rsid w:val="000D6FCB"/>
    <w:rsid w:val="000D70EF"/>
    <w:rsid w:val="000D7152"/>
    <w:rsid w:val="000D7E99"/>
    <w:rsid w:val="000E0180"/>
    <w:rsid w:val="000E0B01"/>
    <w:rsid w:val="000E2501"/>
    <w:rsid w:val="000E497E"/>
    <w:rsid w:val="000E4FFA"/>
    <w:rsid w:val="000E5190"/>
    <w:rsid w:val="000E5BFF"/>
    <w:rsid w:val="000E601E"/>
    <w:rsid w:val="000E73BE"/>
    <w:rsid w:val="000E7BF0"/>
    <w:rsid w:val="000F26F2"/>
    <w:rsid w:val="000F2911"/>
    <w:rsid w:val="000F3004"/>
    <w:rsid w:val="000F4C54"/>
    <w:rsid w:val="000F53D3"/>
    <w:rsid w:val="000F5590"/>
    <w:rsid w:val="000F6DC4"/>
    <w:rsid w:val="000F73D1"/>
    <w:rsid w:val="000F7EC4"/>
    <w:rsid w:val="00100162"/>
    <w:rsid w:val="00100CBE"/>
    <w:rsid w:val="00101073"/>
    <w:rsid w:val="00101CB6"/>
    <w:rsid w:val="001031C6"/>
    <w:rsid w:val="00103252"/>
    <w:rsid w:val="001051F2"/>
    <w:rsid w:val="001069CB"/>
    <w:rsid w:val="00113278"/>
    <w:rsid w:val="00113B6E"/>
    <w:rsid w:val="00114732"/>
    <w:rsid w:val="001155D4"/>
    <w:rsid w:val="001173B1"/>
    <w:rsid w:val="00120211"/>
    <w:rsid w:val="00120BEF"/>
    <w:rsid w:val="0012182A"/>
    <w:rsid w:val="00122926"/>
    <w:rsid w:val="00122A24"/>
    <w:rsid w:val="001236A4"/>
    <w:rsid w:val="00125938"/>
    <w:rsid w:val="00127504"/>
    <w:rsid w:val="00130A68"/>
    <w:rsid w:val="00130B0E"/>
    <w:rsid w:val="00132DC4"/>
    <w:rsid w:val="001332B5"/>
    <w:rsid w:val="0013390D"/>
    <w:rsid w:val="0013477B"/>
    <w:rsid w:val="0013478D"/>
    <w:rsid w:val="0013480A"/>
    <w:rsid w:val="00136B0E"/>
    <w:rsid w:val="00140EB7"/>
    <w:rsid w:val="00144F3B"/>
    <w:rsid w:val="001450A6"/>
    <w:rsid w:val="001462BC"/>
    <w:rsid w:val="001467F6"/>
    <w:rsid w:val="00146BBB"/>
    <w:rsid w:val="001475E1"/>
    <w:rsid w:val="00150224"/>
    <w:rsid w:val="001530A4"/>
    <w:rsid w:val="0015351C"/>
    <w:rsid w:val="00153A32"/>
    <w:rsid w:val="00154C0C"/>
    <w:rsid w:val="00154E3F"/>
    <w:rsid w:val="00155804"/>
    <w:rsid w:val="00157312"/>
    <w:rsid w:val="0015772D"/>
    <w:rsid w:val="00160B95"/>
    <w:rsid w:val="00160C98"/>
    <w:rsid w:val="0016449D"/>
    <w:rsid w:val="00170E05"/>
    <w:rsid w:val="00171002"/>
    <w:rsid w:val="00174983"/>
    <w:rsid w:val="001769CD"/>
    <w:rsid w:val="001779E6"/>
    <w:rsid w:val="00181A8C"/>
    <w:rsid w:val="00184095"/>
    <w:rsid w:val="001855E4"/>
    <w:rsid w:val="00185EA3"/>
    <w:rsid w:val="00186E3D"/>
    <w:rsid w:val="00187B6B"/>
    <w:rsid w:val="00190774"/>
    <w:rsid w:val="00191CF5"/>
    <w:rsid w:val="00191EC0"/>
    <w:rsid w:val="00192228"/>
    <w:rsid w:val="00192643"/>
    <w:rsid w:val="001961FF"/>
    <w:rsid w:val="001964A7"/>
    <w:rsid w:val="0019658A"/>
    <w:rsid w:val="00196A32"/>
    <w:rsid w:val="00196FF2"/>
    <w:rsid w:val="001A02D1"/>
    <w:rsid w:val="001A0D10"/>
    <w:rsid w:val="001A14F6"/>
    <w:rsid w:val="001A1FEC"/>
    <w:rsid w:val="001A2038"/>
    <w:rsid w:val="001A2992"/>
    <w:rsid w:val="001A2C95"/>
    <w:rsid w:val="001A4A57"/>
    <w:rsid w:val="001A6880"/>
    <w:rsid w:val="001A70BC"/>
    <w:rsid w:val="001A7554"/>
    <w:rsid w:val="001A78EC"/>
    <w:rsid w:val="001A7DB4"/>
    <w:rsid w:val="001B076C"/>
    <w:rsid w:val="001B2711"/>
    <w:rsid w:val="001B2C9F"/>
    <w:rsid w:val="001B3011"/>
    <w:rsid w:val="001B4BF6"/>
    <w:rsid w:val="001B67AD"/>
    <w:rsid w:val="001B7C40"/>
    <w:rsid w:val="001C0492"/>
    <w:rsid w:val="001C118A"/>
    <w:rsid w:val="001C2742"/>
    <w:rsid w:val="001C2774"/>
    <w:rsid w:val="001C4831"/>
    <w:rsid w:val="001C5BDF"/>
    <w:rsid w:val="001C712F"/>
    <w:rsid w:val="001D1628"/>
    <w:rsid w:val="001D2879"/>
    <w:rsid w:val="001D3CE0"/>
    <w:rsid w:val="001D400B"/>
    <w:rsid w:val="001D594F"/>
    <w:rsid w:val="001D6EF4"/>
    <w:rsid w:val="001D703D"/>
    <w:rsid w:val="001D70E9"/>
    <w:rsid w:val="001D74A9"/>
    <w:rsid w:val="001E04A9"/>
    <w:rsid w:val="001E1426"/>
    <w:rsid w:val="001E1433"/>
    <w:rsid w:val="001E2F10"/>
    <w:rsid w:val="001E40E1"/>
    <w:rsid w:val="001E447C"/>
    <w:rsid w:val="001E637B"/>
    <w:rsid w:val="001F21D9"/>
    <w:rsid w:val="001F2962"/>
    <w:rsid w:val="001F2F19"/>
    <w:rsid w:val="001F3902"/>
    <w:rsid w:val="001F52A0"/>
    <w:rsid w:val="001F7404"/>
    <w:rsid w:val="001F7DE0"/>
    <w:rsid w:val="001F7FD8"/>
    <w:rsid w:val="0020152B"/>
    <w:rsid w:val="00201B18"/>
    <w:rsid w:val="00201C3D"/>
    <w:rsid w:val="00201FBA"/>
    <w:rsid w:val="00202D7D"/>
    <w:rsid w:val="002037D8"/>
    <w:rsid w:val="00203B2A"/>
    <w:rsid w:val="00204679"/>
    <w:rsid w:val="00204C1B"/>
    <w:rsid w:val="002050D0"/>
    <w:rsid w:val="002051AF"/>
    <w:rsid w:val="00210624"/>
    <w:rsid w:val="00211BBA"/>
    <w:rsid w:val="00211CC9"/>
    <w:rsid w:val="002140A3"/>
    <w:rsid w:val="0021458D"/>
    <w:rsid w:val="0021485B"/>
    <w:rsid w:val="002153ED"/>
    <w:rsid w:val="00217B94"/>
    <w:rsid w:val="00217C0D"/>
    <w:rsid w:val="0022001A"/>
    <w:rsid w:val="00222DAB"/>
    <w:rsid w:val="00223EC1"/>
    <w:rsid w:val="00224F87"/>
    <w:rsid w:val="00227A67"/>
    <w:rsid w:val="00227EBE"/>
    <w:rsid w:val="002319D7"/>
    <w:rsid w:val="0023244B"/>
    <w:rsid w:val="00233660"/>
    <w:rsid w:val="002340C5"/>
    <w:rsid w:val="00234A7A"/>
    <w:rsid w:val="00236FB1"/>
    <w:rsid w:val="002372E5"/>
    <w:rsid w:val="00241E2D"/>
    <w:rsid w:val="00242467"/>
    <w:rsid w:val="002433A8"/>
    <w:rsid w:val="002435DA"/>
    <w:rsid w:val="0024405B"/>
    <w:rsid w:val="002447B3"/>
    <w:rsid w:val="0024565F"/>
    <w:rsid w:val="00245FEA"/>
    <w:rsid w:val="002462A0"/>
    <w:rsid w:val="00246E0E"/>
    <w:rsid w:val="00247AC1"/>
    <w:rsid w:val="00250687"/>
    <w:rsid w:val="00251885"/>
    <w:rsid w:val="00252E73"/>
    <w:rsid w:val="002538D3"/>
    <w:rsid w:val="00260050"/>
    <w:rsid w:val="00260A80"/>
    <w:rsid w:val="00261012"/>
    <w:rsid w:val="002610E2"/>
    <w:rsid w:val="00261272"/>
    <w:rsid w:val="002618B3"/>
    <w:rsid w:val="0026266C"/>
    <w:rsid w:val="00263D22"/>
    <w:rsid w:val="002658BC"/>
    <w:rsid w:val="0026749B"/>
    <w:rsid w:val="0026783D"/>
    <w:rsid w:val="00267ABF"/>
    <w:rsid w:val="00267D68"/>
    <w:rsid w:val="0027056B"/>
    <w:rsid w:val="00271147"/>
    <w:rsid w:val="00272212"/>
    <w:rsid w:val="0027444F"/>
    <w:rsid w:val="00274888"/>
    <w:rsid w:val="00275579"/>
    <w:rsid w:val="002756B5"/>
    <w:rsid w:val="0027667A"/>
    <w:rsid w:val="0028299F"/>
    <w:rsid w:val="00283852"/>
    <w:rsid w:val="00284B1E"/>
    <w:rsid w:val="002850CF"/>
    <w:rsid w:val="00286107"/>
    <w:rsid w:val="00286462"/>
    <w:rsid w:val="00286C74"/>
    <w:rsid w:val="00290744"/>
    <w:rsid w:val="002912F8"/>
    <w:rsid w:val="00291DC5"/>
    <w:rsid w:val="0029457F"/>
    <w:rsid w:val="002957CA"/>
    <w:rsid w:val="00295FB8"/>
    <w:rsid w:val="00296DA2"/>
    <w:rsid w:val="002A03DE"/>
    <w:rsid w:val="002A2D00"/>
    <w:rsid w:val="002A3008"/>
    <w:rsid w:val="002A4930"/>
    <w:rsid w:val="002A4E5B"/>
    <w:rsid w:val="002A5C62"/>
    <w:rsid w:val="002A6414"/>
    <w:rsid w:val="002A6B09"/>
    <w:rsid w:val="002A6EF8"/>
    <w:rsid w:val="002A6FDD"/>
    <w:rsid w:val="002A72AD"/>
    <w:rsid w:val="002B1984"/>
    <w:rsid w:val="002B2300"/>
    <w:rsid w:val="002B43BC"/>
    <w:rsid w:val="002B6978"/>
    <w:rsid w:val="002B6E09"/>
    <w:rsid w:val="002B732B"/>
    <w:rsid w:val="002B777B"/>
    <w:rsid w:val="002C21A8"/>
    <w:rsid w:val="002C232F"/>
    <w:rsid w:val="002C65BE"/>
    <w:rsid w:val="002C6BD4"/>
    <w:rsid w:val="002D1006"/>
    <w:rsid w:val="002D1BFB"/>
    <w:rsid w:val="002D2004"/>
    <w:rsid w:val="002D2CB9"/>
    <w:rsid w:val="002D32AF"/>
    <w:rsid w:val="002D4B09"/>
    <w:rsid w:val="002D5252"/>
    <w:rsid w:val="002E026E"/>
    <w:rsid w:val="002E073B"/>
    <w:rsid w:val="002E0994"/>
    <w:rsid w:val="002E1611"/>
    <w:rsid w:val="002E1D84"/>
    <w:rsid w:val="002E44FE"/>
    <w:rsid w:val="002E4661"/>
    <w:rsid w:val="002E5326"/>
    <w:rsid w:val="002E7348"/>
    <w:rsid w:val="002E75E0"/>
    <w:rsid w:val="002E7E0C"/>
    <w:rsid w:val="002F1413"/>
    <w:rsid w:val="002F195A"/>
    <w:rsid w:val="002F420B"/>
    <w:rsid w:val="002F45B0"/>
    <w:rsid w:val="002F50EC"/>
    <w:rsid w:val="002F5141"/>
    <w:rsid w:val="002F51F6"/>
    <w:rsid w:val="002F5805"/>
    <w:rsid w:val="002F7254"/>
    <w:rsid w:val="002F774C"/>
    <w:rsid w:val="002F7EF1"/>
    <w:rsid w:val="00301ED2"/>
    <w:rsid w:val="003028CF"/>
    <w:rsid w:val="003039A2"/>
    <w:rsid w:val="0030410B"/>
    <w:rsid w:val="00304EA6"/>
    <w:rsid w:val="003051E4"/>
    <w:rsid w:val="00305B91"/>
    <w:rsid w:val="00306828"/>
    <w:rsid w:val="00307773"/>
    <w:rsid w:val="003079DB"/>
    <w:rsid w:val="003101DB"/>
    <w:rsid w:val="00310A37"/>
    <w:rsid w:val="00310CBA"/>
    <w:rsid w:val="00311FC5"/>
    <w:rsid w:val="00314310"/>
    <w:rsid w:val="00315027"/>
    <w:rsid w:val="003150E0"/>
    <w:rsid w:val="00317907"/>
    <w:rsid w:val="0031790D"/>
    <w:rsid w:val="003202E4"/>
    <w:rsid w:val="00320581"/>
    <w:rsid w:val="00321C90"/>
    <w:rsid w:val="00324C20"/>
    <w:rsid w:val="003252C7"/>
    <w:rsid w:val="003273E5"/>
    <w:rsid w:val="003278E3"/>
    <w:rsid w:val="00327C9C"/>
    <w:rsid w:val="00331E8A"/>
    <w:rsid w:val="00333837"/>
    <w:rsid w:val="00334245"/>
    <w:rsid w:val="00334A25"/>
    <w:rsid w:val="00335E78"/>
    <w:rsid w:val="00337A21"/>
    <w:rsid w:val="0034069C"/>
    <w:rsid w:val="0034077C"/>
    <w:rsid w:val="00340EC4"/>
    <w:rsid w:val="003415CA"/>
    <w:rsid w:val="0034253A"/>
    <w:rsid w:val="00344748"/>
    <w:rsid w:val="003462E3"/>
    <w:rsid w:val="00350EFA"/>
    <w:rsid w:val="00351095"/>
    <w:rsid w:val="00352DC5"/>
    <w:rsid w:val="003545B0"/>
    <w:rsid w:val="0035502B"/>
    <w:rsid w:val="0035574A"/>
    <w:rsid w:val="00355B4D"/>
    <w:rsid w:val="0035613D"/>
    <w:rsid w:val="003561A6"/>
    <w:rsid w:val="00357C91"/>
    <w:rsid w:val="00357E56"/>
    <w:rsid w:val="0036009B"/>
    <w:rsid w:val="00360935"/>
    <w:rsid w:val="00362C3E"/>
    <w:rsid w:val="003653A8"/>
    <w:rsid w:val="00366007"/>
    <w:rsid w:val="00366440"/>
    <w:rsid w:val="00366E55"/>
    <w:rsid w:val="003671B9"/>
    <w:rsid w:val="00367395"/>
    <w:rsid w:val="00367463"/>
    <w:rsid w:val="00370750"/>
    <w:rsid w:val="00371C56"/>
    <w:rsid w:val="00372252"/>
    <w:rsid w:val="0037269C"/>
    <w:rsid w:val="00373B9A"/>
    <w:rsid w:val="00375488"/>
    <w:rsid w:val="00376921"/>
    <w:rsid w:val="003806E0"/>
    <w:rsid w:val="003829D2"/>
    <w:rsid w:val="00383100"/>
    <w:rsid w:val="00384DE4"/>
    <w:rsid w:val="00385689"/>
    <w:rsid w:val="00385F8C"/>
    <w:rsid w:val="003861EE"/>
    <w:rsid w:val="003873B8"/>
    <w:rsid w:val="00391093"/>
    <w:rsid w:val="00391C55"/>
    <w:rsid w:val="00395AB3"/>
    <w:rsid w:val="00396B86"/>
    <w:rsid w:val="00396D2B"/>
    <w:rsid w:val="003978A8"/>
    <w:rsid w:val="003A004E"/>
    <w:rsid w:val="003A034C"/>
    <w:rsid w:val="003A03B4"/>
    <w:rsid w:val="003A0537"/>
    <w:rsid w:val="003A2B34"/>
    <w:rsid w:val="003A2EAC"/>
    <w:rsid w:val="003A3C50"/>
    <w:rsid w:val="003A454E"/>
    <w:rsid w:val="003A4850"/>
    <w:rsid w:val="003A57F2"/>
    <w:rsid w:val="003A5EDF"/>
    <w:rsid w:val="003A7696"/>
    <w:rsid w:val="003B1087"/>
    <w:rsid w:val="003B2ABD"/>
    <w:rsid w:val="003B3929"/>
    <w:rsid w:val="003B46BF"/>
    <w:rsid w:val="003B4D71"/>
    <w:rsid w:val="003B4E5E"/>
    <w:rsid w:val="003B4ED1"/>
    <w:rsid w:val="003B5F71"/>
    <w:rsid w:val="003B5FF1"/>
    <w:rsid w:val="003B6ACF"/>
    <w:rsid w:val="003B7589"/>
    <w:rsid w:val="003B7BD8"/>
    <w:rsid w:val="003C0811"/>
    <w:rsid w:val="003C1C1B"/>
    <w:rsid w:val="003C20F3"/>
    <w:rsid w:val="003C24AB"/>
    <w:rsid w:val="003C30D9"/>
    <w:rsid w:val="003C4648"/>
    <w:rsid w:val="003C4BBC"/>
    <w:rsid w:val="003C549B"/>
    <w:rsid w:val="003C551F"/>
    <w:rsid w:val="003C678C"/>
    <w:rsid w:val="003C77F5"/>
    <w:rsid w:val="003C7A98"/>
    <w:rsid w:val="003D0CB7"/>
    <w:rsid w:val="003D2667"/>
    <w:rsid w:val="003D29DB"/>
    <w:rsid w:val="003D320A"/>
    <w:rsid w:val="003D421B"/>
    <w:rsid w:val="003D6BFF"/>
    <w:rsid w:val="003D71C5"/>
    <w:rsid w:val="003E0C07"/>
    <w:rsid w:val="003E11FD"/>
    <w:rsid w:val="003E122A"/>
    <w:rsid w:val="003E2AD8"/>
    <w:rsid w:val="003E58F7"/>
    <w:rsid w:val="003E7938"/>
    <w:rsid w:val="003F2DA1"/>
    <w:rsid w:val="003F3372"/>
    <w:rsid w:val="003F45C0"/>
    <w:rsid w:val="003F489D"/>
    <w:rsid w:val="003F5FCF"/>
    <w:rsid w:val="003F65BB"/>
    <w:rsid w:val="003F72C2"/>
    <w:rsid w:val="003F7920"/>
    <w:rsid w:val="003F7C29"/>
    <w:rsid w:val="003F7DA0"/>
    <w:rsid w:val="00400C7C"/>
    <w:rsid w:val="004104AB"/>
    <w:rsid w:val="004108A5"/>
    <w:rsid w:val="0041217D"/>
    <w:rsid w:val="00413939"/>
    <w:rsid w:val="004157F1"/>
    <w:rsid w:val="00415EC5"/>
    <w:rsid w:val="00416282"/>
    <w:rsid w:val="00416B7E"/>
    <w:rsid w:val="00421250"/>
    <w:rsid w:val="00424847"/>
    <w:rsid w:val="00424A31"/>
    <w:rsid w:val="00425EBB"/>
    <w:rsid w:val="00426958"/>
    <w:rsid w:val="00430A39"/>
    <w:rsid w:val="00432945"/>
    <w:rsid w:val="00434044"/>
    <w:rsid w:val="004401A2"/>
    <w:rsid w:val="00440759"/>
    <w:rsid w:val="00441092"/>
    <w:rsid w:val="00441DD9"/>
    <w:rsid w:val="004433C9"/>
    <w:rsid w:val="0044350D"/>
    <w:rsid w:val="00443568"/>
    <w:rsid w:val="004455DA"/>
    <w:rsid w:val="00445CBD"/>
    <w:rsid w:val="004477FE"/>
    <w:rsid w:val="00450054"/>
    <w:rsid w:val="00450278"/>
    <w:rsid w:val="004532C5"/>
    <w:rsid w:val="0045388F"/>
    <w:rsid w:val="00453969"/>
    <w:rsid w:val="00454496"/>
    <w:rsid w:val="00457A58"/>
    <w:rsid w:val="004627FE"/>
    <w:rsid w:val="00462A9A"/>
    <w:rsid w:val="00462D9B"/>
    <w:rsid w:val="00463754"/>
    <w:rsid w:val="00463910"/>
    <w:rsid w:val="0046412B"/>
    <w:rsid w:val="0046453E"/>
    <w:rsid w:val="00464BE7"/>
    <w:rsid w:val="00465AA7"/>
    <w:rsid w:val="00465AF6"/>
    <w:rsid w:val="004675AE"/>
    <w:rsid w:val="00467BFD"/>
    <w:rsid w:val="00470BA2"/>
    <w:rsid w:val="00474173"/>
    <w:rsid w:val="00475334"/>
    <w:rsid w:val="00475A7D"/>
    <w:rsid w:val="00480738"/>
    <w:rsid w:val="00486FF7"/>
    <w:rsid w:val="00487A46"/>
    <w:rsid w:val="00490219"/>
    <w:rsid w:val="0049117A"/>
    <w:rsid w:val="00491556"/>
    <w:rsid w:val="00493B57"/>
    <w:rsid w:val="00494A39"/>
    <w:rsid w:val="00494D8B"/>
    <w:rsid w:val="0049715C"/>
    <w:rsid w:val="00497C0B"/>
    <w:rsid w:val="004A0363"/>
    <w:rsid w:val="004A12B2"/>
    <w:rsid w:val="004A2130"/>
    <w:rsid w:val="004A5E09"/>
    <w:rsid w:val="004A6A80"/>
    <w:rsid w:val="004A6D37"/>
    <w:rsid w:val="004A7C6A"/>
    <w:rsid w:val="004B39F8"/>
    <w:rsid w:val="004B4591"/>
    <w:rsid w:val="004B5274"/>
    <w:rsid w:val="004B6683"/>
    <w:rsid w:val="004B6907"/>
    <w:rsid w:val="004B6997"/>
    <w:rsid w:val="004B726F"/>
    <w:rsid w:val="004B735C"/>
    <w:rsid w:val="004C003C"/>
    <w:rsid w:val="004C0348"/>
    <w:rsid w:val="004C0D35"/>
    <w:rsid w:val="004C0FB8"/>
    <w:rsid w:val="004C2415"/>
    <w:rsid w:val="004C282F"/>
    <w:rsid w:val="004C2C5F"/>
    <w:rsid w:val="004C32AC"/>
    <w:rsid w:val="004C437F"/>
    <w:rsid w:val="004C4E7A"/>
    <w:rsid w:val="004C79E0"/>
    <w:rsid w:val="004D0992"/>
    <w:rsid w:val="004D0BA4"/>
    <w:rsid w:val="004D16A2"/>
    <w:rsid w:val="004D344F"/>
    <w:rsid w:val="004D35F5"/>
    <w:rsid w:val="004D5243"/>
    <w:rsid w:val="004D5251"/>
    <w:rsid w:val="004D68B5"/>
    <w:rsid w:val="004D6F95"/>
    <w:rsid w:val="004E14D2"/>
    <w:rsid w:val="004E16C1"/>
    <w:rsid w:val="004E694B"/>
    <w:rsid w:val="004E6A71"/>
    <w:rsid w:val="004E71C9"/>
    <w:rsid w:val="004E7AAE"/>
    <w:rsid w:val="004F04B9"/>
    <w:rsid w:val="004F0B67"/>
    <w:rsid w:val="004F16E5"/>
    <w:rsid w:val="004F235B"/>
    <w:rsid w:val="004F2DD9"/>
    <w:rsid w:val="004F36D7"/>
    <w:rsid w:val="004F428E"/>
    <w:rsid w:val="004F4587"/>
    <w:rsid w:val="004F7B45"/>
    <w:rsid w:val="00501BAC"/>
    <w:rsid w:val="00502260"/>
    <w:rsid w:val="00505F67"/>
    <w:rsid w:val="0050611D"/>
    <w:rsid w:val="00507537"/>
    <w:rsid w:val="00510F56"/>
    <w:rsid w:val="00511213"/>
    <w:rsid w:val="005119E7"/>
    <w:rsid w:val="00511E49"/>
    <w:rsid w:val="005124E2"/>
    <w:rsid w:val="005125F8"/>
    <w:rsid w:val="00513F64"/>
    <w:rsid w:val="0051480F"/>
    <w:rsid w:val="00517C19"/>
    <w:rsid w:val="0052075B"/>
    <w:rsid w:val="00521C3C"/>
    <w:rsid w:val="00522FAE"/>
    <w:rsid w:val="00523C23"/>
    <w:rsid w:val="005252D4"/>
    <w:rsid w:val="00525D2C"/>
    <w:rsid w:val="00530773"/>
    <w:rsid w:val="00531383"/>
    <w:rsid w:val="00531524"/>
    <w:rsid w:val="005324F1"/>
    <w:rsid w:val="00533E04"/>
    <w:rsid w:val="005375D6"/>
    <w:rsid w:val="005378CD"/>
    <w:rsid w:val="00540F30"/>
    <w:rsid w:val="00541003"/>
    <w:rsid w:val="0054200F"/>
    <w:rsid w:val="005424A9"/>
    <w:rsid w:val="00542FDE"/>
    <w:rsid w:val="0054316E"/>
    <w:rsid w:val="005435BA"/>
    <w:rsid w:val="005442EC"/>
    <w:rsid w:val="00544319"/>
    <w:rsid w:val="00544CA5"/>
    <w:rsid w:val="0054582F"/>
    <w:rsid w:val="00545A2B"/>
    <w:rsid w:val="00551D98"/>
    <w:rsid w:val="00553C4B"/>
    <w:rsid w:val="0055471C"/>
    <w:rsid w:val="00554938"/>
    <w:rsid w:val="00555F74"/>
    <w:rsid w:val="0055640D"/>
    <w:rsid w:val="00556C05"/>
    <w:rsid w:val="00556CC9"/>
    <w:rsid w:val="00557232"/>
    <w:rsid w:val="0055790F"/>
    <w:rsid w:val="0056080A"/>
    <w:rsid w:val="005609E4"/>
    <w:rsid w:val="005610F3"/>
    <w:rsid w:val="00561364"/>
    <w:rsid w:val="00561611"/>
    <w:rsid w:val="00561970"/>
    <w:rsid w:val="00561D45"/>
    <w:rsid w:val="0056245F"/>
    <w:rsid w:val="0056268D"/>
    <w:rsid w:val="00563215"/>
    <w:rsid w:val="005642CF"/>
    <w:rsid w:val="005645EE"/>
    <w:rsid w:val="00565435"/>
    <w:rsid w:val="00565A8B"/>
    <w:rsid w:val="00567C0E"/>
    <w:rsid w:val="00570E67"/>
    <w:rsid w:val="005720D7"/>
    <w:rsid w:val="00574F3E"/>
    <w:rsid w:val="00577A79"/>
    <w:rsid w:val="00580E92"/>
    <w:rsid w:val="00581A79"/>
    <w:rsid w:val="005832DD"/>
    <w:rsid w:val="0058487B"/>
    <w:rsid w:val="00584E15"/>
    <w:rsid w:val="0058587D"/>
    <w:rsid w:val="00585A27"/>
    <w:rsid w:val="00586211"/>
    <w:rsid w:val="00586AEA"/>
    <w:rsid w:val="00587633"/>
    <w:rsid w:val="005917C8"/>
    <w:rsid w:val="005922B3"/>
    <w:rsid w:val="00592633"/>
    <w:rsid w:val="005931D5"/>
    <w:rsid w:val="0059361F"/>
    <w:rsid w:val="00597D42"/>
    <w:rsid w:val="005A0F4E"/>
    <w:rsid w:val="005A257F"/>
    <w:rsid w:val="005A2842"/>
    <w:rsid w:val="005A350D"/>
    <w:rsid w:val="005A3906"/>
    <w:rsid w:val="005A3D15"/>
    <w:rsid w:val="005A4950"/>
    <w:rsid w:val="005A5FCE"/>
    <w:rsid w:val="005A7F56"/>
    <w:rsid w:val="005B0496"/>
    <w:rsid w:val="005B09B5"/>
    <w:rsid w:val="005B0AF7"/>
    <w:rsid w:val="005B1CD7"/>
    <w:rsid w:val="005B1DCD"/>
    <w:rsid w:val="005B221F"/>
    <w:rsid w:val="005B393C"/>
    <w:rsid w:val="005B3B08"/>
    <w:rsid w:val="005B3CAC"/>
    <w:rsid w:val="005B4F0C"/>
    <w:rsid w:val="005B4FAB"/>
    <w:rsid w:val="005B5355"/>
    <w:rsid w:val="005B5EE8"/>
    <w:rsid w:val="005B5F5D"/>
    <w:rsid w:val="005B62B5"/>
    <w:rsid w:val="005B6793"/>
    <w:rsid w:val="005B6826"/>
    <w:rsid w:val="005C0769"/>
    <w:rsid w:val="005C0D58"/>
    <w:rsid w:val="005C10BB"/>
    <w:rsid w:val="005C111E"/>
    <w:rsid w:val="005C1E00"/>
    <w:rsid w:val="005C1F90"/>
    <w:rsid w:val="005C6B6D"/>
    <w:rsid w:val="005C7E99"/>
    <w:rsid w:val="005D080F"/>
    <w:rsid w:val="005D1003"/>
    <w:rsid w:val="005D10F9"/>
    <w:rsid w:val="005D1B38"/>
    <w:rsid w:val="005D1F3F"/>
    <w:rsid w:val="005D5765"/>
    <w:rsid w:val="005E0135"/>
    <w:rsid w:val="005E0968"/>
    <w:rsid w:val="005E0A98"/>
    <w:rsid w:val="005E2F1C"/>
    <w:rsid w:val="005E4060"/>
    <w:rsid w:val="005E41E6"/>
    <w:rsid w:val="005E4819"/>
    <w:rsid w:val="005E4CB6"/>
    <w:rsid w:val="005E5AF8"/>
    <w:rsid w:val="005E5EA3"/>
    <w:rsid w:val="005E63B4"/>
    <w:rsid w:val="005E7ED7"/>
    <w:rsid w:val="005F21C9"/>
    <w:rsid w:val="005F2407"/>
    <w:rsid w:val="005F6072"/>
    <w:rsid w:val="005F6CF1"/>
    <w:rsid w:val="00600B77"/>
    <w:rsid w:val="00601659"/>
    <w:rsid w:val="00602577"/>
    <w:rsid w:val="00603569"/>
    <w:rsid w:val="006035CD"/>
    <w:rsid w:val="00605AA0"/>
    <w:rsid w:val="00606200"/>
    <w:rsid w:val="0060620A"/>
    <w:rsid w:val="0060663D"/>
    <w:rsid w:val="00610940"/>
    <w:rsid w:val="00611C64"/>
    <w:rsid w:val="00612509"/>
    <w:rsid w:val="006137BE"/>
    <w:rsid w:val="00613C7F"/>
    <w:rsid w:val="006145A9"/>
    <w:rsid w:val="00614812"/>
    <w:rsid w:val="00620A18"/>
    <w:rsid w:val="006210DB"/>
    <w:rsid w:val="00622C03"/>
    <w:rsid w:val="006230B6"/>
    <w:rsid w:val="006248F6"/>
    <w:rsid w:val="00624D1C"/>
    <w:rsid w:val="0062585D"/>
    <w:rsid w:val="0062766A"/>
    <w:rsid w:val="00627879"/>
    <w:rsid w:val="00627F39"/>
    <w:rsid w:val="0063047D"/>
    <w:rsid w:val="00631F7A"/>
    <w:rsid w:val="0063262F"/>
    <w:rsid w:val="00633610"/>
    <w:rsid w:val="00634AE3"/>
    <w:rsid w:val="00634C25"/>
    <w:rsid w:val="0063540F"/>
    <w:rsid w:val="00635501"/>
    <w:rsid w:val="006357FA"/>
    <w:rsid w:val="00635C05"/>
    <w:rsid w:val="006371CC"/>
    <w:rsid w:val="0063732A"/>
    <w:rsid w:val="00637B0B"/>
    <w:rsid w:val="00641590"/>
    <w:rsid w:val="006429B2"/>
    <w:rsid w:val="0064701A"/>
    <w:rsid w:val="00647149"/>
    <w:rsid w:val="00647AD0"/>
    <w:rsid w:val="006507E5"/>
    <w:rsid w:val="00651F2D"/>
    <w:rsid w:val="00652406"/>
    <w:rsid w:val="00653C97"/>
    <w:rsid w:val="00654F74"/>
    <w:rsid w:val="006557B9"/>
    <w:rsid w:val="00655C5C"/>
    <w:rsid w:val="00656673"/>
    <w:rsid w:val="00656D89"/>
    <w:rsid w:val="00657710"/>
    <w:rsid w:val="00660270"/>
    <w:rsid w:val="006614CC"/>
    <w:rsid w:val="0066557F"/>
    <w:rsid w:val="0067068C"/>
    <w:rsid w:val="006706C2"/>
    <w:rsid w:val="00670854"/>
    <w:rsid w:val="00671277"/>
    <w:rsid w:val="006719B8"/>
    <w:rsid w:val="006728A9"/>
    <w:rsid w:val="00675394"/>
    <w:rsid w:val="006753B1"/>
    <w:rsid w:val="006761CB"/>
    <w:rsid w:val="006764E6"/>
    <w:rsid w:val="00676E83"/>
    <w:rsid w:val="006808C6"/>
    <w:rsid w:val="00682B36"/>
    <w:rsid w:val="00682EF7"/>
    <w:rsid w:val="006841AB"/>
    <w:rsid w:val="00684578"/>
    <w:rsid w:val="00684F56"/>
    <w:rsid w:val="00686CB9"/>
    <w:rsid w:val="00687D23"/>
    <w:rsid w:val="00690494"/>
    <w:rsid w:val="00690C7C"/>
    <w:rsid w:val="00691A77"/>
    <w:rsid w:val="006923B9"/>
    <w:rsid w:val="00692483"/>
    <w:rsid w:val="0069267D"/>
    <w:rsid w:val="00692F7D"/>
    <w:rsid w:val="00694213"/>
    <w:rsid w:val="006945F1"/>
    <w:rsid w:val="00694933"/>
    <w:rsid w:val="006954A0"/>
    <w:rsid w:val="00695F4F"/>
    <w:rsid w:val="00696C2D"/>
    <w:rsid w:val="00696ED6"/>
    <w:rsid w:val="006A1AE9"/>
    <w:rsid w:val="006A26C3"/>
    <w:rsid w:val="006A5621"/>
    <w:rsid w:val="006B156B"/>
    <w:rsid w:val="006B1659"/>
    <w:rsid w:val="006B2B98"/>
    <w:rsid w:val="006B47FA"/>
    <w:rsid w:val="006B4B1D"/>
    <w:rsid w:val="006B4DEA"/>
    <w:rsid w:val="006B5085"/>
    <w:rsid w:val="006B5855"/>
    <w:rsid w:val="006B6F65"/>
    <w:rsid w:val="006B7D54"/>
    <w:rsid w:val="006B7F78"/>
    <w:rsid w:val="006C1C54"/>
    <w:rsid w:val="006C5D0D"/>
    <w:rsid w:val="006D06C7"/>
    <w:rsid w:val="006D0CC4"/>
    <w:rsid w:val="006D0DF4"/>
    <w:rsid w:val="006D11C9"/>
    <w:rsid w:val="006D12A7"/>
    <w:rsid w:val="006D2380"/>
    <w:rsid w:val="006D3E59"/>
    <w:rsid w:val="006D4D0D"/>
    <w:rsid w:val="006D5B84"/>
    <w:rsid w:val="006D6851"/>
    <w:rsid w:val="006D7D2A"/>
    <w:rsid w:val="006E0038"/>
    <w:rsid w:val="006E20A9"/>
    <w:rsid w:val="006E23A2"/>
    <w:rsid w:val="006E2BBC"/>
    <w:rsid w:val="006E3559"/>
    <w:rsid w:val="006F18BD"/>
    <w:rsid w:val="006F1A80"/>
    <w:rsid w:val="006F23F8"/>
    <w:rsid w:val="006F2B42"/>
    <w:rsid w:val="006F2CC9"/>
    <w:rsid w:val="006F3F23"/>
    <w:rsid w:val="006F453C"/>
    <w:rsid w:val="006F5548"/>
    <w:rsid w:val="006F561D"/>
    <w:rsid w:val="006F5C58"/>
    <w:rsid w:val="006F75BB"/>
    <w:rsid w:val="007007D1"/>
    <w:rsid w:val="00700A2E"/>
    <w:rsid w:val="00701781"/>
    <w:rsid w:val="00701C6F"/>
    <w:rsid w:val="00701F84"/>
    <w:rsid w:val="007058E8"/>
    <w:rsid w:val="00705DF8"/>
    <w:rsid w:val="007067C6"/>
    <w:rsid w:val="00707645"/>
    <w:rsid w:val="0070764A"/>
    <w:rsid w:val="007076BF"/>
    <w:rsid w:val="00712D2C"/>
    <w:rsid w:val="00712FC4"/>
    <w:rsid w:val="007130B3"/>
    <w:rsid w:val="007141AC"/>
    <w:rsid w:val="007145C3"/>
    <w:rsid w:val="007165E8"/>
    <w:rsid w:val="00716989"/>
    <w:rsid w:val="00717DB6"/>
    <w:rsid w:val="00717E74"/>
    <w:rsid w:val="00720375"/>
    <w:rsid w:val="00724AB3"/>
    <w:rsid w:val="00725046"/>
    <w:rsid w:val="007250D9"/>
    <w:rsid w:val="00725CBF"/>
    <w:rsid w:val="00725F58"/>
    <w:rsid w:val="007269AA"/>
    <w:rsid w:val="0073009C"/>
    <w:rsid w:val="00730C01"/>
    <w:rsid w:val="00731063"/>
    <w:rsid w:val="0073189E"/>
    <w:rsid w:val="007326F1"/>
    <w:rsid w:val="00732779"/>
    <w:rsid w:val="00732878"/>
    <w:rsid w:val="007328EC"/>
    <w:rsid w:val="0073295C"/>
    <w:rsid w:val="007332BE"/>
    <w:rsid w:val="007335F5"/>
    <w:rsid w:val="00733F4A"/>
    <w:rsid w:val="007340E4"/>
    <w:rsid w:val="00734A86"/>
    <w:rsid w:val="00734EF4"/>
    <w:rsid w:val="00737B12"/>
    <w:rsid w:val="00737C9F"/>
    <w:rsid w:val="00740A7D"/>
    <w:rsid w:val="00744BE5"/>
    <w:rsid w:val="00745C26"/>
    <w:rsid w:val="00746AC0"/>
    <w:rsid w:val="00747448"/>
    <w:rsid w:val="00747D0F"/>
    <w:rsid w:val="0075059D"/>
    <w:rsid w:val="00750AC1"/>
    <w:rsid w:val="0075300D"/>
    <w:rsid w:val="00753290"/>
    <w:rsid w:val="00753625"/>
    <w:rsid w:val="007555F8"/>
    <w:rsid w:val="007561FB"/>
    <w:rsid w:val="0076207C"/>
    <w:rsid w:val="007662A8"/>
    <w:rsid w:val="00771A62"/>
    <w:rsid w:val="0077271D"/>
    <w:rsid w:val="00773A89"/>
    <w:rsid w:val="00773CBC"/>
    <w:rsid w:val="00774049"/>
    <w:rsid w:val="0077470C"/>
    <w:rsid w:val="007806CB"/>
    <w:rsid w:val="00781F7A"/>
    <w:rsid w:val="00782435"/>
    <w:rsid w:val="00782613"/>
    <w:rsid w:val="00783119"/>
    <w:rsid w:val="00784E39"/>
    <w:rsid w:val="00785E67"/>
    <w:rsid w:val="007871C0"/>
    <w:rsid w:val="00790767"/>
    <w:rsid w:val="007909B7"/>
    <w:rsid w:val="00790CF0"/>
    <w:rsid w:val="00791D86"/>
    <w:rsid w:val="00794BDA"/>
    <w:rsid w:val="00796A47"/>
    <w:rsid w:val="00797F45"/>
    <w:rsid w:val="007A07FE"/>
    <w:rsid w:val="007A1128"/>
    <w:rsid w:val="007A2233"/>
    <w:rsid w:val="007A3211"/>
    <w:rsid w:val="007A34FC"/>
    <w:rsid w:val="007A3641"/>
    <w:rsid w:val="007A423E"/>
    <w:rsid w:val="007A431B"/>
    <w:rsid w:val="007A659B"/>
    <w:rsid w:val="007A7B7F"/>
    <w:rsid w:val="007B07AA"/>
    <w:rsid w:val="007B08A2"/>
    <w:rsid w:val="007B14FC"/>
    <w:rsid w:val="007B191D"/>
    <w:rsid w:val="007B1ABB"/>
    <w:rsid w:val="007B236A"/>
    <w:rsid w:val="007B2B45"/>
    <w:rsid w:val="007B38A5"/>
    <w:rsid w:val="007B48A1"/>
    <w:rsid w:val="007B4A68"/>
    <w:rsid w:val="007B7B2A"/>
    <w:rsid w:val="007C040E"/>
    <w:rsid w:val="007C0861"/>
    <w:rsid w:val="007C2CD0"/>
    <w:rsid w:val="007C2E46"/>
    <w:rsid w:val="007C368E"/>
    <w:rsid w:val="007C36CA"/>
    <w:rsid w:val="007C44EF"/>
    <w:rsid w:val="007C4C4D"/>
    <w:rsid w:val="007C69EB"/>
    <w:rsid w:val="007C6FE9"/>
    <w:rsid w:val="007C7A9D"/>
    <w:rsid w:val="007D0244"/>
    <w:rsid w:val="007D032B"/>
    <w:rsid w:val="007D19DF"/>
    <w:rsid w:val="007D1F0B"/>
    <w:rsid w:val="007D2A73"/>
    <w:rsid w:val="007D2FDE"/>
    <w:rsid w:val="007D3AE3"/>
    <w:rsid w:val="007D492A"/>
    <w:rsid w:val="007D6353"/>
    <w:rsid w:val="007D6411"/>
    <w:rsid w:val="007D67F3"/>
    <w:rsid w:val="007D75E5"/>
    <w:rsid w:val="007E0179"/>
    <w:rsid w:val="007E20D0"/>
    <w:rsid w:val="007E2B03"/>
    <w:rsid w:val="007E3B8E"/>
    <w:rsid w:val="007E494D"/>
    <w:rsid w:val="007E7462"/>
    <w:rsid w:val="007F0129"/>
    <w:rsid w:val="007F0E27"/>
    <w:rsid w:val="007F2A16"/>
    <w:rsid w:val="007F4138"/>
    <w:rsid w:val="007F6A5E"/>
    <w:rsid w:val="007F6D3D"/>
    <w:rsid w:val="00800325"/>
    <w:rsid w:val="008018A8"/>
    <w:rsid w:val="00803141"/>
    <w:rsid w:val="008031CC"/>
    <w:rsid w:val="0080320E"/>
    <w:rsid w:val="00804426"/>
    <w:rsid w:val="00804EF9"/>
    <w:rsid w:val="00806098"/>
    <w:rsid w:val="00807DA5"/>
    <w:rsid w:val="00811CC5"/>
    <w:rsid w:val="00812465"/>
    <w:rsid w:val="00812792"/>
    <w:rsid w:val="00814758"/>
    <w:rsid w:val="008149B1"/>
    <w:rsid w:val="008157B8"/>
    <w:rsid w:val="0081645C"/>
    <w:rsid w:val="00816E44"/>
    <w:rsid w:val="0082012B"/>
    <w:rsid w:val="00820D09"/>
    <w:rsid w:val="00825A9E"/>
    <w:rsid w:val="00826FFF"/>
    <w:rsid w:val="00827D30"/>
    <w:rsid w:val="008307C1"/>
    <w:rsid w:val="00830A92"/>
    <w:rsid w:val="00834144"/>
    <w:rsid w:val="00837FC6"/>
    <w:rsid w:val="00840603"/>
    <w:rsid w:val="0084121A"/>
    <w:rsid w:val="00842755"/>
    <w:rsid w:val="008429E3"/>
    <w:rsid w:val="00845DC0"/>
    <w:rsid w:val="00847809"/>
    <w:rsid w:val="0084796A"/>
    <w:rsid w:val="00847993"/>
    <w:rsid w:val="00847B8D"/>
    <w:rsid w:val="00850C6B"/>
    <w:rsid w:val="008523BE"/>
    <w:rsid w:val="00852544"/>
    <w:rsid w:val="008536CA"/>
    <w:rsid w:val="00853CB1"/>
    <w:rsid w:val="00853FC1"/>
    <w:rsid w:val="00855BC8"/>
    <w:rsid w:val="00855F21"/>
    <w:rsid w:val="00856217"/>
    <w:rsid w:val="00856269"/>
    <w:rsid w:val="00856D24"/>
    <w:rsid w:val="00856FD7"/>
    <w:rsid w:val="00860954"/>
    <w:rsid w:val="00861805"/>
    <w:rsid w:val="00861B23"/>
    <w:rsid w:val="00862ACC"/>
    <w:rsid w:val="00862EF8"/>
    <w:rsid w:val="008646FD"/>
    <w:rsid w:val="00864F0E"/>
    <w:rsid w:val="00865235"/>
    <w:rsid w:val="0086548E"/>
    <w:rsid w:val="00866540"/>
    <w:rsid w:val="0087005D"/>
    <w:rsid w:val="008704D6"/>
    <w:rsid w:val="00870E99"/>
    <w:rsid w:val="008726EA"/>
    <w:rsid w:val="00872812"/>
    <w:rsid w:val="00873A88"/>
    <w:rsid w:val="00874BC6"/>
    <w:rsid w:val="00875496"/>
    <w:rsid w:val="0087672C"/>
    <w:rsid w:val="00876D3F"/>
    <w:rsid w:val="008770D1"/>
    <w:rsid w:val="0088111B"/>
    <w:rsid w:val="00882CAA"/>
    <w:rsid w:val="00885D01"/>
    <w:rsid w:val="008865D8"/>
    <w:rsid w:val="008866A9"/>
    <w:rsid w:val="00891F55"/>
    <w:rsid w:val="008922F5"/>
    <w:rsid w:val="00893506"/>
    <w:rsid w:val="00895C6C"/>
    <w:rsid w:val="008A04D9"/>
    <w:rsid w:val="008A0803"/>
    <w:rsid w:val="008A14E3"/>
    <w:rsid w:val="008A3E74"/>
    <w:rsid w:val="008A5A98"/>
    <w:rsid w:val="008A620A"/>
    <w:rsid w:val="008A7822"/>
    <w:rsid w:val="008B03C8"/>
    <w:rsid w:val="008B1152"/>
    <w:rsid w:val="008B205D"/>
    <w:rsid w:val="008B4649"/>
    <w:rsid w:val="008B4E42"/>
    <w:rsid w:val="008B5346"/>
    <w:rsid w:val="008B681C"/>
    <w:rsid w:val="008C026A"/>
    <w:rsid w:val="008C2297"/>
    <w:rsid w:val="008C3C43"/>
    <w:rsid w:val="008C3EB8"/>
    <w:rsid w:val="008C4410"/>
    <w:rsid w:val="008C5849"/>
    <w:rsid w:val="008C66B0"/>
    <w:rsid w:val="008D1FFF"/>
    <w:rsid w:val="008D35C0"/>
    <w:rsid w:val="008D5A10"/>
    <w:rsid w:val="008D7800"/>
    <w:rsid w:val="008D7961"/>
    <w:rsid w:val="008E040E"/>
    <w:rsid w:val="008E0F0D"/>
    <w:rsid w:val="008E18FC"/>
    <w:rsid w:val="008E2D17"/>
    <w:rsid w:val="008E307D"/>
    <w:rsid w:val="008E3A92"/>
    <w:rsid w:val="008E5AC5"/>
    <w:rsid w:val="008E5D4D"/>
    <w:rsid w:val="008E69F1"/>
    <w:rsid w:val="008E6DF2"/>
    <w:rsid w:val="008E75B3"/>
    <w:rsid w:val="008F0303"/>
    <w:rsid w:val="008F0874"/>
    <w:rsid w:val="008F2EC6"/>
    <w:rsid w:val="008F48C0"/>
    <w:rsid w:val="008F5A65"/>
    <w:rsid w:val="008F69E3"/>
    <w:rsid w:val="008F7FAB"/>
    <w:rsid w:val="0090020C"/>
    <w:rsid w:val="00900331"/>
    <w:rsid w:val="009003BA"/>
    <w:rsid w:val="009005A6"/>
    <w:rsid w:val="00902274"/>
    <w:rsid w:val="009040B9"/>
    <w:rsid w:val="009044F8"/>
    <w:rsid w:val="00904817"/>
    <w:rsid w:val="00905359"/>
    <w:rsid w:val="00905603"/>
    <w:rsid w:val="009069BB"/>
    <w:rsid w:val="00907849"/>
    <w:rsid w:val="00907A2A"/>
    <w:rsid w:val="00911AC0"/>
    <w:rsid w:val="0091377A"/>
    <w:rsid w:val="00915177"/>
    <w:rsid w:val="009175B1"/>
    <w:rsid w:val="009211C3"/>
    <w:rsid w:val="0092367A"/>
    <w:rsid w:val="00924938"/>
    <w:rsid w:val="00924CA3"/>
    <w:rsid w:val="009273DD"/>
    <w:rsid w:val="00927DE0"/>
    <w:rsid w:val="00930038"/>
    <w:rsid w:val="0093052C"/>
    <w:rsid w:val="00931C60"/>
    <w:rsid w:val="00933791"/>
    <w:rsid w:val="0093421B"/>
    <w:rsid w:val="0093440D"/>
    <w:rsid w:val="009357BB"/>
    <w:rsid w:val="00936D45"/>
    <w:rsid w:val="00936FF5"/>
    <w:rsid w:val="00937ACE"/>
    <w:rsid w:val="00937F26"/>
    <w:rsid w:val="00940250"/>
    <w:rsid w:val="009414CD"/>
    <w:rsid w:val="00942C15"/>
    <w:rsid w:val="00943342"/>
    <w:rsid w:val="00944B6B"/>
    <w:rsid w:val="00945881"/>
    <w:rsid w:val="00945C71"/>
    <w:rsid w:val="00946929"/>
    <w:rsid w:val="00946C50"/>
    <w:rsid w:val="00947CE5"/>
    <w:rsid w:val="00951E22"/>
    <w:rsid w:val="0095329A"/>
    <w:rsid w:val="0095381D"/>
    <w:rsid w:val="0095440E"/>
    <w:rsid w:val="009548B9"/>
    <w:rsid w:val="00954C15"/>
    <w:rsid w:val="0095561D"/>
    <w:rsid w:val="0095784C"/>
    <w:rsid w:val="00960C4D"/>
    <w:rsid w:val="00961D1F"/>
    <w:rsid w:val="00962348"/>
    <w:rsid w:val="0096288F"/>
    <w:rsid w:val="00963734"/>
    <w:rsid w:val="00963FEB"/>
    <w:rsid w:val="00965011"/>
    <w:rsid w:val="0097027C"/>
    <w:rsid w:val="00971166"/>
    <w:rsid w:val="00971342"/>
    <w:rsid w:val="0097269E"/>
    <w:rsid w:val="00972BD4"/>
    <w:rsid w:val="00975615"/>
    <w:rsid w:val="0097755A"/>
    <w:rsid w:val="009805C6"/>
    <w:rsid w:val="00981B05"/>
    <w:rsid w:val="00982975"/>
    <w:rsid w:val="009850CA"/>
    <w:rsid w:val="0098548A"/>
    <w:rsid w:val="009857A7"/>
    <w:rsid w:val="00990D55"/>
    <w:rsid w:val="00990E1B"/>
    <w:rsid w:val="00991EDF"/>
    <w:rsid w:val="009926BE"/>
    <w:rsid w:val="009937D3"/>
    <w:rsid w:val="0099535E"/>
    <w:rsid w:val="0099537D"/>
    <w:rsid w:val="0099568C"/>
    <w:rsid w:val="00995BF6"/>
    <w:rsid w:val="00996900"/>
    <w:rsid w:val="00997D98"/>
    <w:rsid w:val="009A2042"/>
    <w:rsid w:val="009A2E83"/>
    <w:rsid w:val="009A3377"/>
    <w:rsid w:val="009A4941"/>
    <w:rsid w:val="009B02F3"/>
    <w:rsid w:val="009B0B14"/>
    <w:rsid w:val="009B0F6B"/>
    <w:rsid w:val="009B15D7"/>
    <w:rsid w:val="009B4D94"/>
    <w:rsid w:val="009B62DD"/>
    <w:rsid w:val="009C0EDC"/>
    <w:rsid w:val="009C154F"/>
    <w:rsid w:val="009C19F8"/>
    <w:rsid w:val="009C3993"/>
    <w:rsid w:val="009C474F"/>
    <w:rsid w:val="009C47AB"/>
    <w:rsid w:val="009C4F12"/>
    <w:rsid w:val="009C6381"/>
    <w:rsid w:val="009C6E80"/>
    <w:rsid w:val="009C768E"/>
    <w:rsid w:val="009C7C8F"/>
    <w:rsid w:val="009D1029"/>
    <w:rsid w:val="009D1363"/>
    <w:rsid w:val="009D15A3"/>
    <w:rsid w:val="009D31C6"/>
    <w:rsid w:val="009D343A"/>
    <w:rsid w:val="009D3600"/>
    <w:rsid w:val="009D36B5"/>
    <w:rsid w:val="009D502C"/>
    <w:rsid w:val="009D5EE8"/>
    <w:rsid w:val="009D7B9E"/>
    <w:rsid w:val="009D7F3D"/>
    <w:rsid w:val="009E12DA"/>
    <w:rsid w:val="009E1866"/>
    <w:rsid w:val="009E2795"/>
    <w:rsid w:val="009E7EFD"/>
    <w:rsid w:val="009F0EE7"/>
    <w:rsid w:val="009F2EE6"/>
    <w:rsid w:val="009F3411"/>
    <w:rsid w:val="009F3744"/>
    <w:rsid w:val="009F39ED"/>
    <w:rsid w:val="009F4603"/>
    <w:rsid w:val="009F4C75"/>
    <w:rsid w:val="009F4FAE"/>
    <w:rsid w:val="009F5005"/>
    <w:rsid w:val="009F512C"/>
    <w:rsid w:val="009F7EE9"/>
    <w:rsid w:val="00A010C5"/>
    <w:rsid w:val="00A02684"/>
    <w:rsid w:val="00A054E1"/>
    <w:rsid w:val="00A05FD8"/>
    <w:rsid w:val="00A064CD"/>
    <w:rsid w:val="00A071FB"/>
    <w:rsid w:val="00A07E7D"/>
    <w:rsid w:val="00A100B0"/>
    <w:rsid w:val="00A1031A"/>
    <w:rsid w:val="00A10FF9"/>
    <w:rsid w:val="00A117F3"/>
    <w:rsid w:val="00A12C51"/>
    <w:rsid w:val="00A12DB0"/>
    <w:rsid w:val="00A1361E"/>
    <w:rsid w:val="00A149F7"/>
    <w:rsid w:val="00A15047"/>
    <w:rsid w:val="00A21517"/>
    <w:rsid w:val="00A2364B"/>
    <w:rsid w:val="00A2697B"/>
    <w:rsid w:val="00A3000A"/>
    <w:rsid w:val="00A301CD"/>
    <w:rsid w:val="00A31A7A"/>
    <w:rsid w:val="00A326C3"/>
    <w:rsid w:val="00A32C14"/>
    <w:rsid w:val="00A33581"/>
    <w:rsid w:val="00A351F3"/>
    <w:rsid w:val="00A359F8"/>
    <w:rsid w:val="00A37FDD"/>
    <w:rsid w:val="00A40489"/>
    <w:rsid w:val="00A42C58"/>
    <w:rsid w:val="00A44630"/>
    <w:rsid w:val="00A4536C"/>
    <w:rsid w:val="00A46E93"/>
    <w:rsid w:val="00A47EAA"/>
    <w:rsid w:val="00A5012E"/>
    <w:rsid w:val="00A50A06"/>
    <w:rsid w:val="00A50C75"/>
    <w:rsid w:val="00A522BC"/>
    <w:rsid w:val="00A53D0C"/>
    <w:rsid w:val="00A5595A"/>
    <w:rsid w:val="00A56215"/>
    <w:rsid w:val="00A56A38"/>
    <w:rsid w:val="00A57EEA"/>
    <w:rsid w:val="00A60EE2"/>
    <w:rsid w:val="00A61FB7"/>
    <w:rsid w:val="00A6562C"/>
    <w:rsid w:val="00A657CE"/>
    <w:rsid w:val="00A67905"/>
    <w:rsid w:val="00A67D4D"/>
    <w:rsid w:val="00A67FDB"/>
    <w:rsid w:val="00A7042E"/>
    <w:rsid w:val="00A70C93"/>
    <w:rsid w:val="00A70CE1"/>
    <w:rsid w:val="00A70FBA"/>
    <w:rsid w:val="00A71825"/>
    <w:rsid w:val="00A737B2"/>
    <w:rsid w:val="00A7434F"/>
    <w:rsid w:val="00A743FF"/>
    <w:rsid w:val="00A75476"/>
    <w:rsid w:val="00A76373"/>
    <w:rsid w:val="00A76937"/>
    <w:rsid w:val="00A77316"/>
    <w:rsid w:val="00A77750"/>
    <w:rsid w:val="00A77C0E"/>
    <w:rsid w:val="00A80127"/>
    <w:rsid w:val="00A810CF"/>
    <w:rsid w:val="00A82141"/>
    <w:rsid w:val="00A82D2C"/>
    <w:rsid w:val="00A845C0"/>
    <w:rsid w:val="00A8779F"/>
    <w:rsid w:val="00A87F93"/>
    <w:rsid w:val="00A90401"/>
    <w:rsid w:val="00A90AFF"/>
    <w:rsid w:val="00A92630"/>
    <w:rsid w:val="00A932FA"/>
    <w:rsid w:val="00A94547"/>
    <w:rsid w:val="00A95C02"/>
    <w:rsid w:val="00A974BD"/>
    <w:rsid w:val="00A97ACE"/>
    <w:rsid w:val="00AA1B0B"/>
    <w:rsid w:val="00AA1C4F"/>
    <w:rsid w:val="00AA27E2"/>
    <w:rsid w:val="00AA2CB9"/>
    <w:rsid w:val="00AA341F"/>
    <w:rsid w:val="00AA3B96"/>
    <w:rsid w:val="00AA4B2E"/>
    <w:rsid w:val="00AA4DF9"/>
    <w:rsid w:val="00AA4F14"/>
    <w:rsid w:val="00AA5B2D"/>
    <w:rsid w:val="00AB0626"/>
    <w:rsid w:val="00AB0D26"/>
    <w:rsid w:val="00AB13DF"/>
    <w:rsid w:val="00AB1543"/>
    <w:rsid w:val="00AB1C45"/>
    <w:rsid w:val="00AB3393"/>
    <w:rsid w:val="00AB388C"/>
    <w:rsid w:val="00AB49F4"/>
    <w:rsid w:val="00AB76C7"/>
    <w:rsid w:val="00AC0A3B"/>
    <w:rsid w:val="00AC1B8C"/>
    <w:rsid w:val="00AC2747"/>
    <w:rsid w:val="00AC3B35"/>
    <w:rsid w:val="00AC4586"/>
    <w:rsid w:val="00AC6EB5"/>
    <w:rsid w:val="00AC7B06"/>
    <w:rsid w:val="00AC7C49"/>
    <w:rsid w:val="00AD0D16"/>
    <w:rsid w:val="00AD0D67"/>
    <w:rsid w:val="00AD240D"/>
    <w:rsid w:val="00AD299C"/>
    <w:rsid w:val="00AD35D5"/>
    <w:rsid w:val="00AD42CA"/>
    <w:rsid w:val="00AD4AA1"/>
    <w:rsid w:val="00AD51F1"/>
    <w:rsid w:val="00AD52E9"/>
    <w:rsid w:val="00AD7122"/>
    <w:rsid w:val="00AE0952"/>
    <w:rsid w:val="00AE1403"/>
    <w:rsid w:val="00AE156A"/>
    <w:rsid w:val="00AE2A9D"/>
    <w:rsid w:val="00AE358E"/>
    <w:rsid w:val="00AE40D0"/>
    <w:rsid w:val="00AE4FC1"/>
    <w:rsid w:val="00AE57DA"/>
    <w:rsid w:val="00AE6260"/>
    <w:rsid w:val="00AE62AC"/>
    <w:rsid w:val="00AE7B7F"/>
    <w:rsid w:val="00AF16A9"/>
    <w:rsid w:val="00AF34D0"/>
    <w:rsid w:val="00AF3F38"/>
    <w:rsid w:val="00AF4221"/>
    <w:rsid w:val="00AF5426"/>
    <w:rsid w:val="00AF6001"/>
    <w:rsid w:val="00B00259"/>
    <w:rsid w:val="00B00AC7"/>
    <w:rsid w:val="00B01EE3"/>
    <w:rsid w:val="00B025FF"/>
    <w:rsid w:val="00B0475A"/>
    <w:rsid w:val="00B04864"/>
    <w:rsid w:val="00B04D64"/>
    <w:rsid w:val="00B065F6"/>
    <w:rsid w:val="00B06D8C"/>
    <w:rsid w:val="00B07592"/>
    <w:rsid w:val="00B07B89"/>
    <w:rsid w:val="00B07F01"/>
    <w:rsid w:val="00B11673"/>
    <w:rsid w:val="00B1186D"/>
    <w:rsid w:val="00B134D2"/>
    <w:rsid w:val="00B1433B"/>
    <w:rsid w:val="00B152D2"/>
    <w:rsid w:val="00B177D5"/>
    <w:rsid w:val="00B17E83"/>
    <w:rsid w:val="00B17F78"/>
    <w:rsid w:val="00B2278D"/>
    <w:rsid w:val="00B23C7D"/>
    <w:rsid w:val="00B2433D"/>
    <w:rsid w:val="00B24F34"/>
    <w:rsid w:val="00B25115"/>
    <w:rsid w:val="00B27761"/>
    <w:rsid w:val="00B27BC5"/>
    <w:rsid w:val="00B27D16"/>
    <w:rsid w:val="00B30D5E"/>
    <w:rsid w:val="00B31C5D"/>
    <w:rsid w:val="00B32A52"/>
    <w:rsid w:val="00B3435A"/>
    <w:rsid w:val="00B349FB"/>
    <w:rsid w:val="00B3605C"/>
    <w:rsid w:val="00B37189"/>
    <w:rsid w:val="00B4127E"/>
    <w:rsid w:val="00B417D6"/>
    <w:rsid w:val="00B41A1C"/>
    <w:rsid w:val="00B41F91"/>
    <w:rsid w:val="00B41FE1"/>
    <w:rsid w:val="00B4231E"/>
    <w:rsid w:val="00B42A82"/>
    <w:rsid w:val="00B42CF4"/>
    <w:rsid w:val="00B42D89"/>
    <w:rsid w:val="00B44961"/>
    <w:rsid w:val="00B4580D"/>
    <w:rsid w:val="00B471D1"/>
    <w:rsid w:val="00B477EE"/>
    <w:rsid w:val="00B500B4"/>
    <w:rsid w:val="00B52443"/>
    <w:rsid w:val="00B540AE"/>
    <w:rsid w:val="00B553D2"/>
    <w:rsid w:val="00B57128"/>
    <w:rsid w:val="00B57F34"/>
    <w:rsid w:val="00B601A3"/>
    <w:rsid w:val="00B61026"/>
    <w:rsid w:val="00B61040"/>
    <w:rsid w:val="00B616A2"/>
    <w:rsid w:val="00B61917"/>
    <w:rsid w:val="00B61F0B"/>
    <w:rsid w:val="00B63D6C"/>
    <w:rsid w:val="00B6407E"/>
    <w:rsid w:val="00B646DC"/>
    <w:rsid w:val="00B647FD"/>
    <w:rsid w:val="00B64DF8"/>
    <w:rsid w:val="00B66683"/>
    <w:rsid w:val="00B666A5"/>
    <w:rsid w:val="00B70352"/>
    <w:rsid w:val="00B70DEC"/>
    <w:rsid w:val="00B71BFB"/>
    <w:rsid w:val="00B71E10"/>
    <w:rsid w:val="00B72ABB"/>
    <w:rsid w:val="00B73CB6"/>
    <w:rsid w:val="00B7410F"/>
    <w:rsid w:val="00B74EB4"/>
    <w:rsid w:val="00B767E5"/>
    <w:rsid w:val="00B801CA"/>
    <w:rsid w:val="00B815AE"/>
    <w:rsid w:val="00B81F6C"/>
    <w:rsid w:val="00B82525"/>
    <w:rsid w:val="00B85F16"/>
    <w:rsid w:val="00B861C2"/>
    <w:rsid w:val="00B90067"/>
    <w:rsid w:val="00B90400"/>
    <w:rsid w:val="00B91624"/>
    <w:rsid w:val="00B94818"/>
    <w:rsid w:val="00B94E18"/>
    <w:rsid w:val="00B95B42"/>
    <w:rsid w:val="00B97B80"/>
    <w:rsid w:val="00BA1B9C"/>
    <w:rsid w:val="00BA1C7E"/>
    <w:rsid w:val="00BA2DF8"/>
    <w:rsid w:val="00BA2FA4"/>
    <w:rsid w:val="00BA315E"/>
    <w:rsid w:val="00BA3C9A"/>
    <w:rsid w:val="00BA4D09"/>
    <w:rsid w:val="00BA699F"/>
    <w:rsid w:val="00BA70E4"/>
    <w:rsid w:val="00BA7389"/>
    <w:rsid w:val="00BB0912"/>
    <w:rsid w:val="00BB1AE0"/>
    <w:rsid w:val="00BB487B"/>
    <w:rsid w:val="00BB554E"/>
    <w:rsid w:val="00BB5707"/>
    <w:rsid w:val="00BC069B"/>
    <w:rsid w:val="00BC36D9"/>
    <w:rsid w:val="00BC3996"/>
    <w:rsid w:val="00BC4431"/>
    <w:rsid w:val="00BC4E62"/>
    <w:rsid w:val="00BC5380"/>
    <w:rsid w:val="00BC544A"/>
    <w:rsid w:val="00BC5555"/>
    <w:rsid w:val="00BC55C9"/>
    <w:rsid w:val="00BC5F69"/>
    <w:rsid w:val="00BD20BB"/>
    <w:rsid w:val="00BD3E70"/>
    <w:rsid w:val="00BD52F9"/>
    <w:rsid w:val="00BD64B2"/>
    <w:rsid w:val="00BE0162"/>
    <w:rsid w:val="00BE0771"/>
    <w:rsid w:val="00BE0E4F"/>
    <w:rsid w:val="00BE1857"/>
    <w:rsid w:val="00BE4882"/>
    <w:rsid w:val="00BE4C78"/>
    <w:rsid w:val="00BE5B51"/>
    <w:rsid w:val="00BE7353"/>
    <w:rsid w:val="00BE772F"/>
    <w:rsid w:val="00BE7EE2"/>
    <w:rsid w:val="00BF0348"/>
    <w:rsid w:val="00BF0E34"/>
    <w:rsid w:val="00BF0EA8"/>
    <w:rsid w:val="00BF4B94"/>
    <w:rsid w:val="00C019BA"/>
    <w:rsid w:val="00C0213E"/>
    <w:rsid w:val="00C023BA"/>
    <w:rsid w:val="00C03283"/>
    <w:rsid w:val="00C0367B"/>
    <w:rsid w:val="00C050C4"/>
    <w:rsid w:val="00C07BDF"/>
    <w:rsid w:val="00C10894"/>
    <w:rsid w:val="00C112CB"/>
    <w:rsid w:val="00C14458"/>
    <w:rsid w:val="00C1453F"/>
    <w:rsid w:val="00C21E98"/>
    <w:rsid w:val="00C228B8"/>
    <w:rsid w:val="00C230D4"/>
    <w:rsid w:val="00C23762"/>
    <w:rsid w:val="00C26350"/>
    <w:rsid w:val="00C267F2"/>
    <w:rsid w:val="00C268D1"/>
    <w:rsid w:val="00C323EE"/>
    <w:rsid w:val="00C33993"/>
    <w:rsid w:val="00C34102"/>
    <w:rsid w:val="00C3524B"/>
    <w:rsid w:val="00C355FF"/>
    <w:rsid w:val="00C358A5"/>
    <w:rsid w:val="00C35BFA"/>
    <w:rsid w:val="00C41F31"/>
    <w:rsid w:val="00C42D67"/>
    <w:rsid w:val="00C432C7"/>
    <w:rsid w:val="00C433A6"/>
    <w:rsid w:val="00C44BC2"/>
    <w:rsid w:val="00C45654"/>
    <w:rsid w:val="00C46743"/>
    <w:rsid w:val="00C47365"/>
    <w:rsid w:val="00C528FE"/>
    <w:rsid w:val="00C53498"/>
    <w:rsid w:val="00C5369F"/>
    <w:rsid w:val="00C53DE5"/>
    <w:rsid w:val="00C53DF9"/>
    <w:rsid w:val="00C543E0"/>
    <w:rsid w:val="00C57255"/>
    <w:rsid w:val="00C57779"/>
    <w:rsid w:val="00C57A2C"/>
    <w:rsid w:val="00C57C67"/>
    <w:rsid w:val="00C601D5"/>
    <w:rsid w:val="00C61B98"/>
    <w:rsid w:val="00C61C87"/>
    <w:rsid w:val="00C623E7"/>
    <w:rsid w:val="00C630D1"/>
    <w:rsid w:val="00C634A4"/>
    <w:rsid w:val="00C63B3E"/>
    <w:rsid w:val="00C644A5"/>
    <w:rsid w:val="00C65CF1"/>
    <w:rsid w:val="00C65D11"/>
    <w:rsid w:val="00C65F2B"/>
    <w:rsid w:val="00C66057"/>
    <w:rsid w:val="00C662A9"/>
    <w:rsid w:val="00C6641C"/>
    <w:rsid w:val="00C6668B"/>
    <w:rsid w:val="00C6689D"/>
    <w:rsid w:val="00C67D3D"/>
    <w:rsid w:val="00C727D7"/>
    <w:rsid w:val="00C73D7A"/>
    <w:rsid w:val="00C751D8"/>
    <w:rsid w:val="00C7557F"/>
    <w:rsid w:val="00C7638A"/>
    <w:rsid w:val="00C808E4"/>
    <w:rsid w:val="00C81323"/>
    <w:rsid w:val="00C81D74"/>
    <w:rsid w:val="00C8273E"/>
    <w:rsid w:val="00C8370C"/>
    <w:rsid w:val="00C83A41"/>
    <w:rsid w:val="00C86843"/>
    <w:rsid w:val="00C905C1"/>
    <w:rsid w:val="00C9174E"/>
    <w:rsid w:val="00C91DEF"/>
    <w:rsid w:val="00C92A3A"/>
    <w:rsid w:val="00C96934"/>
    <w:rsid w:val="00C96BC5"/>
    <w:rsid w:val="00C97DB3"/>
    <w:rsid w:val="00CA015D"/>
    <w:rsid w:val="00CA03E4"/>
    <w:rsid w:val="00CA37B4"/>
    <w:rsid w:val="00CA3F27"/>
    <w:rsid w:val="00CA48E0"/>
    <w:rsid w:val="00CA5B08"/>
    <w:rsid w:val="00CA71AC"/>
    <w:rsid w:val="00CA76B0"/>
    <w:rsid w:val="00CA7BAA"/>
    <w:rsid w:val="00CB00FE"/>
    <w:rsid w:val="00CB0639"/>
    <w:rsid w:val="00CB0AB6"/>
    <w:rsid w:val="00CB2129"/>
    <w:rsid w:val="00CB42C5"/>
    <w:rsid w:val="00CB6662"/>
    <w:rsid w:val="00CB6E9E"/>
    <w:rsid w:val="00CC027A"/>
    <w:rsid w:val="00CC0C46"/>
    <w:rsid w:val="00CC17DB"/>
    <w:rsid w:val="00CC1E8B"/>
    <w:rsid w:val="00CC2CB4"/>
    <w:rsid w:val="00CC3268"/>
    <w:rsid w:val="00CC3693"/>
    <w:rsid w:val="00CC66AA"/>
    <w:rsid w:val="00CC78E4"/>
    <w:rsid w:val="00CD17A4"/>
    <w:rsid w:val="00CD1CE6"/>
    <w:rsid w:val="00CD2368"/>
    <w:rsid w:val="00CD4616"/>
    <w:rsid w:val="00CD57E8"/>
    <w:rsid w:val="00CD5F93"/>
    <w:rsid w:val="00CD699C"/>
    <w:rsid w:val="00CD7950"/>
    <w:rsid w:val="00CD7B69"/>
    <w:rsid w:val="00CE018A"/>
    <w:rsid w:val="00CE360C"/>
    <w:rsid w:val="00CE3E3D"/>
    <w:rsid w:val="00CE4D0B"/>
    <w:rsid w:val="00CE501C"/>
    <w:rsid w:val="00CE66DA"/>
    <w:rsid w:val="00CE786B"/>
    <w:rsid w:val="00CF0671"/>
    <w:rsid w:val="00CF09A0"/>
    <w:rsid w:val="00CF1C0C"/>
    <w:rsid w:val="00CF213D"/>
    <w:rsid w:val="00CF6EE2"/>
    <w:rsid w:val="00CF7346"/>
    <w:rsid w:val="00D01478"/>
    <w:rsid w:val="00D01874"/>
    <w:rsid w:val="00D03A3C"/>
    <w:rsid w:val="00D0583B"/>
    <w:rsid w:val="00D067FC"/>
    <w:rsid w:val="00D1302D"/>
    <w:rsid w:val="00D135FB"/>
    <w:rsid w:val="00D137CC"/>
    <w:rsid w:val="00D13FB5"/>
    <w:rsid w:val="00D14B41"/>
    <w:rsid w:val="00D14C11"/>
    <w:rsid w:val="00D15404"/>
    <w:rsid w:val="00D161FE"/>
    <w:rsid w:val="00D1671C"/>
    <w:rsid w:val="00D16E7C"/>
    <w:rsid w:val="00D175AA"/>
    <w:rsid w:val="00D205FB"/>
    <w:rsid w:val="00D2070C"/>
    <w:rsid w:val="00D23043"/>
    <w:rsid w:val="00D24872"/>
    <w:rsid w:val="00D27C7B"/>
    <w:rsid w:val="00D311FE"/>
    <w:rsid w:val="00D31493"/>
    <w:rsid w:val="00D32DDD"/>
    <w:rsid w:val="00D3311D"/>
    <w:rsid w:val="00D33310"/>
    <w:rsid w:val="00D35B61"/>
    <w:rsid w:val="00D35EAF"/>
    <w:rsid w:val="00D36254"/>
    <w:rsid w:val="00D362EA"/>
    <w:rsid w:val="00D36963"/>
    <w:rsid w:val="00D4163E"/>
    <w:rsid w:val="00D42EC5"/>
    <w:rsid w:val="00D4312F"/>
    <w:rsid w:val="00D4364F"/>
    <w:rsid w:val="00D43792"/>
    <w:rsid w:val="00D43A99"/>
    <w:rsid w:val="00D44A49"/>
    <w:rsid w:val="00D458B6"/>
    <w:rsid w:val="00D46265"/>
    <w:rsid w:val="00D46511"/>
    <w:rsid w:val="00D4679E"/>
    <w:rsid w:val="00D46C2A"/>
    <w:rsid w:val="00D504CB"/>
    <w:rsid w:val="00D50815"/>
    <w:rsid w:val="00D51C5A"/>
    <w:rsid w:val="00D5202F"/>
    <w:rsid w:val="00D528F9"/>
    <w:rsid w:val="00D52A27"/>
    <w:rsid w:val="00D53736"/>
    <w:rsid w:val="00D53FE1"/>
    <w:rsid w:val="00D54A57"/>
    <w:rsid w:val="00D54F0F"/>
    <w:rsid w:val="00D552C5"/>
    <w:rsid w:val="00D56C9F"/>
    <w:rsid w:val="00D57981"/>
    <w:rsid w:val="00D61ED9"/>
    <w:rsid w:val="00D654C4"/>
    <w:rsid w:val="00D663EC"/>
    <w:rsid w:val="00D6746E"/>
    <w:rsid w:val="00D6769E"/>
    <w:rsid w:val="00D70F4C"/>
    <w:rsid w:val="00D736B5"/>
    <w:rsid w:val="00D73D22"/>
    <w:rsid w:val="00D74C21"/>
    <w:rsid w:val="00D7577A"/>
    <w:rsid w:val="00D80305"/>
    <w:rsid w:val="00D80468"/>
    <w:rsid w:val="00D808EA"/>
    <w:rsid w:val="00D8148A"/>
    <w:rsid w:val="00D81B65"/>
    <w:rsid w:val="00D81C04"/>
    <w:rsid w:val="00D82CF2"/>
    <w:rsid w:val="00D82F57"/>
    <w:rsid w:val="00D830D0"/>
    <w:rsid w:val="00D83588"/>
    <w:rsid w:val="00D84D03"/>
    <w:rsid w:val="00D8534A"/>
    <w:rsid w:val="00D857B5"/>
    <w:rsid w:val="00D85D7F"/>
    <w:rsid w:val="00D87ABE"/>
    <w:rsid w:val="00D90208"/>
    <w:rsid w:val="00D92AD0"/>
    <w:rsid w:val="00D94867"/>
    <w:rsid w:val="00D948BE"/>
    <w:rsid w:val="00D9561D"/>
    <w:rsid w:val="00D96E44"/>
    <w:rsid w:val="00D97A01"/>
    <w:rsid w:val="00DA14E5"/>
    <w:rsid w:val="00DA15C7"/>
    <w:rsid w:val="00DA2065"/>
    <w:rsid w:val="00DA3442"/>
    <w:rsid w:val="00DA3B1A"/>
    <w:rsid w:val="00DA45E3"/>
    <w:rsid w:val="00DA60FD"/>
    <w:rsid w:val="00DA65D0"/>
    <w:rsid w:val="00DB0E7B"/>
    <w:rsid w:val="00DB1C33"/>
    <w:rsid w:val="00DB1D57"/>
    <w:rsid w:val="00DB309F"/>
    <w:rsid w:val="00DB33BD"/>
    <w:rsid w:val="00DB5DEF"/>
    <w:rsid w:val="00DB6196"/>
    <w:rsid w:val="00DB6907"/>
    <w:rsid w:val="00DC0A8B"/>
    <w:rsid w:val="00DC0ACB"/>
    <w:rsid w:val="00DC1293"/>
    <w:rsid w:val="00DC198B"/>
    <w:rsid w:val="00DC19E2"/>
    <w:rsid w:val="00DC3740"/>
    <w:rsid w:val="00DC3C66"/>
    <w:rsid w:val="00DC5B27"/>
    <w:rsid w:val="00DC6646"/>
    <w:rsid w:val="00DC6CB1"/>
    <w:rsid w:val="00DC7A00"/>
    <w:rsid w:val="00DD05E2"/>
    <w:rsid w:val="00DD0947"/>
    <w:rsid w:val="00DD100A"/>
    <w:rsid w:val="00DD2DF7"/>
    <w:rsid w:val="00DD497C"/>
    <w:rsid w:val="00DD52A8"/>
    <w:rsid w:val="00DD54A6"/>
    <w:rsid w:val="00DE016A"/>
    <w:rsid w:val="00DE46B0"/>
    <w:rsid w:val="00DE4820"/>
    <w:rsid w:val="00DE4E2A"/>
    <w:rsid w:val="00DE641E"/>
    <w:rsid w:val="00DF13D5"/>
    <w:rsid w:val="00DF14EE"/>
    <w:rsid w:val="00DF1C30"/>
    <w:rsid w:val="00DF29FA"/>
    <w:rsid w:val="00DF3410"/>
    <w:rsid w:val="00DF4FE1"/>
    <w:rsid w:val="00DF54BC"/>
    <w:rsid w:val="00DF6C02"/>
    <w:rsid w:val="00E023F1"/>
    <w:rsid w:val="00E030AC"/>
    <w:rsid w:val="00E04180"/>
    <w:rsid w:val="00E04497"/>
    <w:rsid w:val="00E0642C"/>
    <w:rsid w:val="00E07582"/>
    <w:rsid w:val="00E14285"/>
    <w:rsid w:val="00E15525"/>
    <w:rsid w:val="00E16897"/>
    <w:rsid w:val="00E16F3F"/>
    <w:rsid w:val="00E1728B"/>
    <w:rsid w:val="00E174FD"/>
    <w:rsid w:val="00E17D67"/>
    <w:rsid w:val="00E20F8D"/>
    <w:rsid w:val="00E21794"/>
    <w:rsid w:val="00E21A4A"/>
    <w:rsid w:val="00E22E9B"/>
    <w:rsid w:val="00E23087"/>
    <w:rsid w:val="00E25ABC"/>
    <w:rsid w:val="00E30327"/>
    <w:rsid w:val="00E308BA"/>
    <w:rsid w:val="00E313E8"/>
    <w:rsid w:val="00E33175"/>
    <w:rsid w:val="00E355D9"/>
    <w:rsid w:val="00E3660F"/>
    <w:rsid w:val="00E36E9B"/>
    <w:rsid w:val="00E3763A"/>
    <w:rsid w:val="00E37BB9"/>
    <w:rsid w:val="00E41521"/>
    <w:rsid w:val="00E4162C"/>
    <w:rsid w:val="00E41EED"/>
    <w:rsid w:val="00E43D40"/>
    <w:rsid w:val="00E45088"/>
    <w:rsid w:val="00E454AE"/>
    <w:rsid w:val="00E45BDD"/>
    <w:rsid w:val="00E468C0"/>
    <w:rsid w:val="00E51803"/>
    <w:rsid w:val="00E535AF"/>
    <w:rsid w:val="00E537FF"/>
    <w:rsid w:val="00E54B06"/>
    <w:rsid w:val="00E54F89"/>
    <w:rsid w:val="00E550CD"/>
    <w:rsid w:val="00E557E4"/>
    <w:rsid w:val="00E55B13"/>
    <w:rsid w:val="00E576F0"/>
    <w:rsid w:val="00E60F0A"/>
    <w:rsid w:val="00E6464C"/>
    <w:rsid w:val="00E668E4"/>
    <w:rsid w:val="00E677BF"/>
    <w:rsid w:val="00E67AE5"/>
    <w:rsid w:val="00E70699"/>
    <w:rsid w:val="00E71962"/>
    <w:rsid w:val="00E731EA"/>
    <w:rsid w:val="00E735AA"/>
    <w:rsid w:val="00E741E4"/>
    <w:rsid w:val="00E748E0"/>
    <w:rsid w:val="00E74D77"/>
    <w:rsid w:val="00E75F77"/>
    <w:rsid w:val="00E76BE9"/>
    <w:rsid w:val="00E77D55"/>
    <w:rsid w:val="00E80676"/>
    <w:rsid w:val="00E81EE3"/>
    <w:rsid w:val="00E821AF"/>
    <w:rsid w:val="00E837FD"/>
    <w:rsid w:val="00E83FC8"/>
    <w:rsid w:val="00E86574"/>
    <w:rsid w:val="00E8782A"/>
    <w:rsid w:val="00E90CEF"/>
    <w:rsid w:val="00E91330"/>
    <w:rsid w:val="00E919E5"/>
    <w:rsid w:val="00E939A2"/>
    <w:rsid w:val="00E94101"/>
    <w:rsid w:val="00E96264"/>
    <w:rsid w:val="00E97DD3"/>
    <w:rsid w:val="00EA1754"/>
    <w:rsid w:val="00EA1818"/>
    <w:rsid w:val="00EA1C54"/>
    <w:rsid w:val="00EA1FE7"/>
    <w:rsid w:val="00EA59E4"/>
    <w:rsid w:val="00EA70BE"/>
    <w:rsid w:val="00EB0298"/>
    <w:rsid w:val="00EB0FCB"/>
    <w:rsid w:val="00EB25F7"/>
    <w:rsid w:val="00EB4F0B"/>
    <w:rsid w:val="00EB5525"/>
    <w:rsid w:val="00EB6DFA"/>
    <w:rsid w:val="00EC042E"/>
    <w:rsid w:val="00EC0EAB"/>
    <w:rsid w:val="00EC0F48"/>
    <w:rsid w:val="00EC1942"/>
    <w:rsid w:val="00EC24D2"/>
    <w:rsid w:val="00EC4842"/>
    <w:rsid w:val="00EC4DAD"/>
    <w:rsid w:val="00EC5AE1"/>
    <w:rsid w:val="00EC5AEB"/>
    <w:rsid w:val="00EC651B"/>
    <w:rsid w:val="00EC7394"/>
    <w:rsid w:val="00EC75F6"/>
    <w:rsid w:val="00ED06D7"/>
    <w:rsid w:val="00ED16E0"/>
    <w:rsid w:val="00ED1881"/>
    <w:rsid w:val="00ED1D12"/>
    <w:rsid w:val="00ED2AC5"/>
    <w:rsid w:val="00ED2F16"/>
    <w:rsid w:val="00ED384D"/>
    <w:rsid w:val="00ED453B"/>
    <w:rsid w:val="00ED5649"/>
    <w:rsid w:val="00ED785B"/>
    <w:rsid w:val="00ED7A46"/>
    <w:rsid w:val="00ED7C34"/>
    <w:rsid w:val="00EE026A"/>
    <w:rsid w:val="00EE0E4A"/>
    <w:rsid w:val="00EE0E67"/>
    <w:rsid w:val="00EE1A0B"/>
    <w:rsid w:val="00EE1B24"/>
    <w:rsid w:val="00EE29CF"/>
    <w:rsid w:val="00EE43A7"/>
    <w:rsid w:val="00EE4B09"/>
    <w:rsid w:val="00EE694B"/>
    <w:rsid w:val="00EF08F1"/>
    <w:rsid w:val="00EF0E63"/>
    <w:rsid w:val="00EF114C"/>
    <w:rsid w:val="00EF1BDD"/>
    <w:rsid w:val="00EF33E3"/>
    <w:rsid w:val="00EF37FA"/>
    <w:rsid w:val="00EF4E7D"/>
    <w:rsid w:val="00EF5EE7"/>
    <w:rsid w:val="00EF70EB"/>
    <w:rsid w:val="00EF7943"/>
    <w:rsid w:val="00F00469"/>
    <w:rsid w:val="00F00512"/>
    <w:rsid w:val="00F008FD"/>
    <w:rsid w:val="00F00981"/>
    <w:rsid w:val="00F0104D"/>
    <w:rsid w:val="00F0109A"/>
    <w:rsid w:val="00F012EE"/>
    <w:rsid w:val="00F02DA9"/>
    <w:rsid w:val="00F0361E"/>
    <w:rsid w:val="00F03B81"/>
    <w:rsid w:val="00F065A0"/>
    <w:rsid w:val="00F071C4"/>
    <w:rsid w:val="00F07853"/>
    <w:rsid w:val="00F07BF2"/>
    <w:rsid w:val="00F11512"/>
    <w:rsid w:val="00F12556"/>
    <w:rsid w:val="00F12716"/>
    <w:rsid w:val="00F157A6"/>
    <w:rsid w:val="00F15988"/>
    <w:rsid w:val="00F15A97"/>
    <w:rsid w:val="00F16CF2"/>
    <w:rsid w:val="00F16D62"/>
    <w:rsid w:val="00F20827"/>
    <w:rsid w:val="00F22593"/>
    <w:rsid w:val="00F24951"/>
    <w:rsid w:val="00F251AD"/>
    <w:rsid w:val="00F252C3"/>
    <w:rsid w:val="00F2530D"/>
    <w:rsid w:val="00F25435"/>
    <w:rsid w:val="00F2587C"/>
    <w:rsid w:val="00F32101"/>
    <w:rsid w:val="00F32999"/>
    <w:rsid w:val="00F32CE4"/>
    <w:rsid w:val="00F33D68"/>
    <w:rsid w:val="00F355FE"/>
    <w:rsid w:val="00F35AA5"/>
    <w:rsid w:val="00F422AF"/>
    <w:rsid w:val="00F42D51"/>
    <w:rsid w:val="00F4314C"/>
    <w:rsid w:val="00F436E6"/>
    <w:rsid w:val="00F44923"/>
    <w:rsid w:val="00F456FE"/>
    <w:rsid w:val="00F46AF0"/>
    <w:rsid w:val="00F4796D"/>
    <w:rsid w:val="00F479F1"/>
    <w:rsid w:val="00F5074D"/>
    <w:rsid w:val="00F50E51"/>
    <w:rsid w:val="00F52005"/>
    <w:rsid w:val="00F5210F"/>
    <w:rsid w:val="00F52EDE"/>
    <w:rsid w:val="00F5664C"/>
    <w:rsid w:val="00F623E2"/>
    <w:rsid w:val="00F64675"/>
    <w:rsid w:val="00F6470C"/>
    <w:rsid w:val="00F65D59"/>
    <w:rsid w:val="00F667B5"/>
    <w:rsid w:val="00F70035"/>
    <w:rsid w:val="00F71B4A"/>
    <w:rsid w:val="00F71FC7"/>
    <w:rsid w:val="00F73040"/>
    <w:rsid w:val="00F741C4"/>
    <w:rsid w:val="00F7422A"/>
    <w:rsid w:val="00F76078"/>
    <w:rsid w:val="00F77F08"/>
    <w:rsid w:val="00F81FE2"/>
    <w:rsid w:val="00F828E7"/>
    <w:rsid w:val="00F83ADF"/>
    <w:rsid w:val="00F84944"/>
    <w:rsid w:val="00F85382"/>
    <w:rsid w:val="00F85FA4"/>
    <w:rsid w:val="00F85FD7"/>
    <w:rsid w:val="00F86DCC"/>
    <w:rsid w:val="00F874B4"/>
    <w:rsid w:val="00F909F1"/>
    <w:rsid w:val="00F91861"/>
    <w:rsid w:val="00F91E9B"/>
    <w:rsid w:val="00F93649"/>
    <w:rsid w:val="00F936A4"/>
    <w:rsid w:val="00F958E8"/>
    <w:rsid w:val="00F97772"/>
    <w:rsid w:val="00F97879"/>
    <w:rsid w:val="00F9798E"/>
    <w:rsid w:val="00FA2900"/>
    <w:rsid w:val="00FA2F7E"/>
    <w:rsid w:val="00FA347F"/>
    <w:rsid w:val="00FA3801"/>
    <w:rsid w:val="00FA417E"/>
    <w:rsid w:val="00FA4CA3"/>
    <w:rsid w:val="00FA5B8B"/>
    <w:rsid w:val="00FB10D8"/>
    <w:rsid w:val="00FB334C"/>
    <w:rsid w:val="00FB394A"/>
    <w:rsid w:val="00FB41AC"/>
    <w:rsid w:val="00FB6EE2"/>
    <w:rsid w:val="00FC0488"/>
    <w:rsid w:val="00FC0A6D"/>
    <w:rsid w:val="00FC0C1E"/>
    <w:rsid w:val="00FC30A6"/>
    <w:rsid w:val="00FC4C7B"/>
    <w:rsid w:val="00FD17A4"/>
    <w:rsid w:val="00FD3697"/>
    <w:rsid w:val="00FD3744"/>
    <w:rsid w:val="00FD48BF"/>
    <w:rsid w:val="00FD7862"/>
    <w:rsid w:val="00FE0747"/>
    <w:rsid w:val="00FE0F34"/>
    <w:rsid w:val="00FE1A42"/>
    <w:rsid w:val="00FE2B29"/>
    <w:rsid w:val="00FE3298"/>
    <w:rsid w:val="00FE3E7A"/>
    <w:rsid w:val="00FE45DF"/>
    <w:rsid w:val="00FE4B37"/>
    <w:rsid w:val="00FE7687"/>
    <w:rsid w:val="00FF0429"/>
    <w:rsid w:val="00FF051C"/>
    <w:rsid w:val="00FF26DD"/>
    <w:rsid w:val="00FF2D61"/>
    <w:rsid w:val="00FF2E68"/>
    <w:rsid w:val="00FF6E6D"/>
    <w:rsid w:val="00FF712D"/>
    <w:rsid w:val="00FF7F4C"/>
    <w:rsid w:val="07B820B9"/>
    <w:rsid w:val="0CB7A8D6"/>
    <w:rsid w:val="0E85560A"/>
    <w:rsid w:val="20AD3AFC"/>
    <w:rsid w:val="217EC0E8"/>
    <w:rsid w:val="32B2E487"/>
    <w:rsid w:val="4562076F"/>
    <w:rsid w:val="48E23CE2"/>
    <w:rsid w:val="4D594E07"/>
    <w:rsid w:val="52B7CCD1"/>
    <w:rsid w:val="54EADA22"/>
    <w:rsid w:val="55E95E35"/>
    <w:rsid w:val="57130A27"/>
    <w:rsid w:val="5A9D99CB"/>
    <w:rsid w:val="5DB27CEE"/>
    <w:rsid w:val="5EA71E09"/>
    <w:rsid w:val="61795C74"/>
    <w:rsid w:val="62BE38E2"/>
    <w:rsid w:val="66F9AC51"/>
    <w:rsid w:val="6F94F022"/>
    <w:rsid w:val="721DE46A"/>
    <w:rsid w:val="7DAB7A6E"/>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shapeDefaults>
    <o:shapedefaults v:ext="edit" spidmax="2058"/>
    <o:shapelayout v:ext="edit">
      <o:idmap v:ext="edit" data="1"/>
    </o:shapelayout>
  </w:shapeDefaults>
  <w:decimalSymbol w:val=","/>
  <w:listSeparator w:val=";"/>
  <w14:docId w14:val="2A6BC047"/>
  <w15:chartTrackingRefBased/>
  <w15:docId w15:val="{41C447CA-FD0A-46B4-962A-472D2C8EEC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nl-B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4B4591"/>
    <w:rPr>
      <w:color w:val="595959" w:themeColor="text1" w:themeTint="A6"/>
    </w:rPr>
  </w:style>
  <w:style w:type="paragraph" w:styleId="Kop1">
    <w:name w:val="heading 1"/>
    <w:basedOn w:val="Standaard"/>
    <w:next w:val="Standaard"/>
    <w:link w:val="Kop1Char"/>
    <w:uiPriority w:val="9"/>
    <w:qFormat/>
    <w:rsid w:val="004B4591"/>
    <w:pPr>
      <w:keepNext/>
      <w:keepLines/>
      <w:numPr>
        <w:numId w:val="9"/>
      </w:numPr>
      <w:spacing w:before="480" w:after="120"/>
      <w:outlineLvl w:val="0"/>
    </w:pPr>
    <w:rPr>
      <w:rFonts w:eastAsiaTheme="majorEastAsia" w:cstheme="minorHAnsi"/>
      <w:b/>
      <w:color w:val="00B0F0"/>
      <w:sz w:val="32"/>
      <w:szCs w:val="32"/>
    </w:rPr>
  </w:style>
  <w:style w:type="paragraph" w:styleId="Kop2">
    <w:name w:val="heading 2"/>
    <w:basedOn w:val="Standaard"/>
    <w:next w:val="Standaard"/>
    <w:link w:val="Kop2Char"/>
    <w:uiPriority w:val="9"/>
    <w:unhideWhenUsed/>
    <w:qFormat/>
    <w:rsid w:val="004B4591"/>
    <w:pPr>
      <w:keepNext/>
      <w:keepLines/>
      <w:numPr>
        <w:ilvl w:val="1"/>
        <w:numId w:val="9"/>
      </w:numPr>
      <w:spacing w:before="360" w:after="0"/>
      <w:outlineLvl w:val="1"/>
    </w:pPr>
    <w:rPr>
      <w:rFonts w:eastAsiaTheme="majorEastAsia" w:cstheme="minorHAnsi"/>
      <w:b/>
      <w:color w:val="002060"/>
      <w:sz w:val="32"/>
      <w:szCs w:val="28"/>
    </w:rPr>
  </w:style>
  <w:style w:type="paragraph" w:styleId="Kop3">
    <w:name w:val="heading 3"/>
    <w:basedOn w:val="Standaard"/>
    <w:next w:val="Standaard"/>
    <w:link w:val="Kop3Char"/>
    <w:uiPriority w:val="9"/>
    <w:unhideWhenUsed/>
    <w:qFormat/>
    <w:rsid w:val="004B4591"/>
    <w:pPr>
      <w:keepNext/>
      <w:keepLines/>
      <w:numPr>
        <w:ilvl w:val="2"/>
        <w:numId w:val="9"/>
      </w:numPr>
      <w:spacing w:before="360" w:after="120"/>
      <w:outlineLvl w:val="2"/>
    </w:pPr>
    <w:rPr>
      <w:rFonts w:eastAsiaTheme="majorEastAsia" w:cstheme="minorHAnsi"/>
      <w:b/>
      <w:color w:val="2E74B5" w:themeColor="accent1" w:themeShade="BF"/>
      <w:sz w:val="26"/>
      <w:szCs w:val="24"/>
    </w:rPr>
  </w:style>
  <w:style w:type="paragraph" w:styleId="Kop4">
    <w:name w:val="heading 4"/>
    <w:basedOn w:val="Standaard"/>
    <w:next w:val="Standaard"/>
    <w:link w:val="Kop4Char"/>
    <w:uiPriority w:val="9"/>
    <w:unhideWhenUsed/>
    <w:qFormat/>
    <w:rsid w:val="007F6A5E"/>
    <w:pPr>
      <w:outlineLvl w:val="3"/>
    </w:pPr>
    <w:rPr>
      <w:b/>
      <w:i/>
      <w:color w:val="2E74B5" w:themeColor="accent1" w:themeShade="BF"/>
      <w:sz w:val="26"/>
      <w:szCs w:val="26"/>
    </w:rPr>
  </w:style>
  <w:style w:type="paragraph" w:styleId="Kop5">
    <w:name w:val="heading 5"/>
    <w:basedOn w:val="Standaard"/>
    <w:next w:val="Standaard"/>
    <w:link w:val="Kop5Char"/>
    <w:uiPriority w:val="9"/>
    <w:unhideWhenUsed/>
    <w:rsid w:val="004B4591"/>
    <w:pPr>
      <w:keepNext/>
      <w:keepLines/>
      <w:numPr>
        <w:ilvl w:val="4"/>
        <w:numId w:val="9"/>
      </w:numPr>
      <w:spacing w:before="480" w:after="120"/>
      <w:outlineLvl w:val="4"/>
    </w:pPr>
    <w:rPr>
      <w:rFonts w:eastAsiaTheme="majorEastAsia" w:cstheme="majorBidi"/>
      <w:b/>
      <w:color w:val="1F4E79" w:themeColor="accent1" w:themeShade="80"/>
      <w:sz w:val="24"/>
    </w:rPr>
  </w:style>
  <w:style w:type="paragraph" w:styleId="Kop6">
    <w:name w:val="heading 6"/>
    <w:basedOn w:val="Standaard"/>
    <w:next w:val="Standaard"/>
    <w:link w:val="Kop6Char"/>
    <w:uiPriority w:val="9"/>
    <w:unhideWhenUsed/>
    <w:rsid w:val="004B4591"/>
    <w:pPr>
      <w:keepNext/>
      <w:keepLines/>
      <w:numPr>
        <w:ilvl w:val="5"/>
        <w:numId w:val="9"/>
      </w:numPr>
      <w:spacing w:before="40" w:after="0"/>
      <w:outlineLvl w:val="5"/>
    </w:pPr>
    <w:rPr>
      <w:rFonts w:eastAsiaTheme="majorEastAsia" w:cstheme="minorHAnsi"/>
      <w:b/>
      <w:i/>
      <w:color w:val="0070C0"/>
    </w:rPr>
  </w:style>
  <w:style w:type="paragraph" w:styleId="Kop7">
    <w:name w:val="heading 7"/>
    <w:basedOn w:val="Standaard"/>
    <w:next w:val="Standaard"/>
    <w:link w:val="Kop7Char"/>
    <w:uiPriority w:val="9"/>
    <w:unhideWhenUsed/>
    <w:rsid w:val="004B4591"/>
    <w:pPr>
      <w:keepNext/>
      <w:keepLines/>
      <w:numPr>
        <w:ilvl w:val="6"/>
        <w:numId w:val="9"/>
      </w:numPr>
      <w:spacing w:before="40" w:after="0"/>
      <w:outlineLvl w:val="6"/>
    </w:pPr>
    <w:rPr>
      <w:rFonts w:asciiTheme="majorHAnsi" w:eastAsiaTheme="majorEastAsia" w:hAnsiTheme="majorHAnsi" w:cstheme="majorBidi"/>
      <w:i/>
      <w:iCs/>
      <w:color w:val="1F4D78" w:themeColor="accent1" w:themeShade="7F"/>
    </w:rPr>
  </w:style>
  <w:style w:type="paragraph" w:styleId="Kop8">
    <w:name w:val="heading 8"/>
    <w:basedOn w:val="Standaard"/>
    <w:next w:val="Standaard"/>
    <w:link w:val="Kop8Char"/>
    <w:uiPriority w:val="9"/>
    <w:unhideWhenUsed/>
    <w:rsid w:val="004B4591"/>
    <w:pPr>
      <w:keepNext/>
      <w:keepLines/>
      <w:numPr>
        <w:ilvl w:val="7"/>
        <w:numId w:val="9"/>
      </w:numPr>
      <w:spacing w:before="40" w:after="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rsid w:val="004B4591"/>
    <w:pPr>
      <w:keepNext/>
      <w:keepLines/>
      <w:numPr>
        <w:ilvl w:val="8"/>
        <w:numId w:val="9"/>
      </w:numPr>
      <w:tabs>
        <w:tab w:val="num" w:pos="360"/>
      </w:tabs>
      <w:spacing w:before="40" w:after="0"/>
      <w:ind w:left="0" w:firstLine="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Lijstalinea">
    <w:name w:val="List Paragraph"/>
    <w:basedOn w:val="Standaard"/>
    <w:link w:val="LijstalineaChar"/>
    <w:uiPriority w:val="34"/>
    <w:qFormat/>
    <w:rsid w:val="004B4591"/>
    <w:pPr>
      <w:ind w:left="720"/>
      <w:contextualSpacing/>
    </w:pPr>
  </w:style>
  <w:style w:type="character" w:customStyle="1" w:styleId="LijstalineaChar">
    <w:name w:val="Lijstalinea Char"/>
    <w:basedOn w:val="Standaardalinea-lettertype"/>
    <w:link w:val="Lijstalinea"/>
    <w:uiPriority w:val="34"/>
    <w:rsid w:val="004B4591"/>
    <w:rPr>
      <w:color w:val="595959" w:themeColor="text1" w:themeTint="A6"/>
    </w:rPr>
  </w:style>
  <w:style w:type="paragraph" w:customStyle="1" w:styleId="Opsomming1">
    <w:name w:val="Opsomming1"/>
    <w:basedOn w:val="Lijstalinea"/>
    <w:link w:val="Opsomming1Char"/>
    <w:qFormat/>
    <w:rsid w:val="004B4591"/>
    <w:pPr>
      <w:numPr>
        <w:numId w:val="4"/>
      </w:numPr>
    </w:pPr>
  </w:style>
  <w:style w:type="character" w:customStyle="1" w:styleId="Opsomming1Char">
    <w:name w:val="Opsomming1 Char"/>
    <w:basedOn w:val="LijstalineaChar"/>
    <w:link w:val="Opsomming1"/>
    <w:rsid w:val="004B4591"/>
    <w:rPr>
      <w:color w:val="595959" w:themeColor="text1" w:themeTint="A6"/>
    </w:rPr>
  </w:style>
  <w:style w:type="paragraph" w:customStyle="1" w:styleId="Afbitem">
    <w:name w:val="Afb_item"/>
    <w:basedOn w:val="Opsomming1"/>
    <w:qFormat/>
    <w:rsid w:val="00CB00FE"/>
    <w:pPr>
      <w:numPr>
        <w:numId w:val="0"/>
      </w:numPr>
      <w:spacing w:after="120"/>
      <w:ind w:left="1304"/>
      <w:contextualSpacing w:val="0"/>
    </w:pPr>
    <w:rPr>
      <w:color w:val="1F4E79" w:themeColor="accent1" w:themeShade="80"/>
    </w:rPr>
  </w:style>
  <w:style w:type="paragraph" w:customStyle="1" w:styleId="Opsomming3">
    <w:name w:val="Opsomming3"/>
    <w:basedOn w:val="Lijstalinea"/>
    <w:link w:val="Opsomming3Char"/>
    <w:qFormat/>
    <w:rsid w:val="004B4591"/>
    <w:pPr>
      <w:numPr>
        <w:ilvl w:val="2"/>
        <w:numId w:val="2"/>
      </w:numPr>
      <w:ind w:left="1191" w:hanging="397"/>
    </w:pPr>
  </w:style>
  <w:style w:type="character" w:customStyle="1" w:styleId="Opsomming3Char">
    <w:name w:val="Opsomming3 Char"/>
    <w:basedOn w:val="LijstalineaChar"/>
    <w:link w:val="Opsomming3"/>
    <w:rsid w:val="004B4591"/>
    <w:rPr>
      <w:color w:val="595959" w:themeColor="text1" w:themeTint="A6"/>
    </w:rPr>
  </w:style>
  <w:style w:type="character" w:customStyle="1" w:styleId="Kop1Char">
    <w:name w:val="Kop 1 Char"/>
    <w:basedOn w:val="Standaardalinea-lettertype"/>
    <w:link w:val="Kop1"/>
    <w:uiPriority w:val="9"/>
    <w:rsid w:val="004B4591"/>
    <w:rPr>
      <w:rFonts w:eastAsiaTheme="majorEastAsia" w:cstheme="minorHAnsi"/>
      <w:b/>
      <w:color w:val="00B0F0"/>
      <w:sz w:val="32"/>
      <w:szCs w:val="32"/>
    </w:rPr>
  </w:style>
  <w:style w:type="paragraph" w:customStyle="1" w:styleId="Afbops1">
    <w:name w:val="Afb_ops1"/>
    <w:basedOn w:val="Opsomming3"/>
    <w:link w:val="Afbops1Char"/>
    <w:qFormat/>
    <w:rsid w:val="008B205D"/>
    <w:pPr>
      <w:numPr>
        <w:ilvl w:val="0"/>
        <w:numId w:val="17"/>
      </w:numPr>
      <w:spacing w:after="120"/>
      <w:ind w:left="1871" w:hanging="567"/>
    </w:pPr>
    <w:rPr>
      <w:color w:val="1F4E79" w:themeColor="accent1" w:themeShade="80"/>
    </w:rPr>
  </w:style>
  <w:style w:type="character" w:customStyle="1" w:styleId="Afbops1Char">
    <w:name w:val="Afb_ops1 Char"/>
    <w:basedOn w:val="Opsomming3Char"/>
    <w:link w:val="Afbops1"/>
    <w:rsid w:val="008B205D"/>
    <w:rPr>
      <w:color w:val="1F4E79" w:themeColor="accent1" w:themeShade="80"/>
    </w:rPr>
  </w:style>
  <w:style w:type="character" w:customStyle="1" w:styleId="Kop2Char">
    <w:name w:val="Kop 2 Char"/>
    <w:basedOn w:val="Standaardalinea-lettertype"/>
    <w:link w:val="Kop2"/>
    <w:uiPriority w:val="9"/>
    <w:rsid w:val="004B4591"/>
    <w:rPr>
      <w:rFonts w:eastAsiaTheme="majorEastAsia" w:cstheme="minorHAnsi"/>
      <w:b/>
      <w:color w:val="002060"/>
      <w:sz w:val="32"/>
      <w:szCs w:val="28"/>
    </w:rPr>
  </w:style>
  <w:style w:type="paragraph" w:customStyle="1" w:styleId="Afbops2">
    <w:name w:val="Afb_ops2"/>
    <w:basedOn w:val="Afbops1"/>
    <w:link w:val="Afbops2Char"/>
    <w:qFormat/>
    <w:rsid w:val="008B205D"/>
    <w:pPr>
      <w:numPr>
        <w:numId w:val="18"/>
      </w:numPr>
      <w:ind w:left="2438" w:hanging="567"/>
    </w:pPr>
  </w:style>
  <w:style w:type="character" w:customStyle="1" w:styleId="Afbops2Char">
    <w:name w:val="Afb_ops2 Char"/>
    <w:basedOn w:val="Afbops1Char"/>
    <w:link w:val="Afbops2"/>
    <w:rsid w:val="008B205D"/>
    <w:rPr>
      <w:color w:val="1F4E79" w:themeColor="accent1" w:themeShade="80"/>
    </w:rPr>
  </w:style>
  <w:style w:type="character" w:customStyle="1" w:styleId="Kop3Char">
    <w:name w:val="Kop 3 Char"/>
    <w:basedOn w:val="Standaardalinea-lettertype"/>
    <w:link w:val="Kop3"/>
    <w:uiPriority w:val="9"/>
    <w:rsid w:val="004B4591"/>
    <w:rPr>
      <w:rFonts w:eastAsiaTheme="majorEastAsia" w:cstheme="minorHAnsi"/>
      <w:b/>
      <w:color w:val="2E74B5" w:themeColor="accent1" w:themeShade="BF"/>
      <w:sz w:val="26"/>
      <w:szCs w:val="24"/>
    </w:rPr>
  </w:style>
  <w:style w:type="paragraph" w:customStyle="1" w:styleId="Afbakening">
    <w:name w:val="Afbakening"/>
    <w:link w:val="AfbakeningChar"/>
    <w:qFormat/>
    <w:rsid w:val="00CB00FE"/>
    <w:pPr>
      <w:numPr>
        <w:numId w:val="6"/>
      </w:numPr>
      <w:spacing w:after="120"/>
      <w:ind w:left="1304" w:hanging="567"/>
    </w:pPr>
    <w:rPr>
      <w:color w:val="1F4E79" w:themeColor="accent1" w:themeShade="80"/>
    </w:rPr>
  </w:style>
  <w:style w:type="character" w:customStyle="1" w:styleId="Kop4Char">
    <w:name w:val="Kop 4 Char"/>
    <w:basedOn w:val="Standaardalinea-lettertype"/>
    <w:link w:val="Kop4"/>
    <w:uiPriority w:val="9"/>
    <w:rsid w:val="007F6A5E"/>
    <w:rPr>
      <w:b/>
      <w:i/>
      <w:color w:val="2E74B5" w:themeColor="accent1" w:themeShade="BF"/>
      <w:sz w:val="26"/>
      <w:szCs w:val="26"/>
    </w:rPr>
  </w:style>
  <w:style w:type="character" w:customStyle="1" w:styleId="Kop5Char">
    <w:name w:val="Kop 5 Char"/>
    <w:basedOn w:val="Standaardalinea-lettertype"/>
    <w:link w:val="Kop5"/>
    <w:uiPriority w:val="9"/>
    <w:rsid w:val="004B4591"/>
    <w:rPr>
      <w:rFonts w:eastAsiaTheme="majorEastAsia" w:cstheme="majorBidi"/>
      <w:b/>
      <w:color w:val="1F4E79" w:themeColor="accent1" w:themeShade="80"/>
      <w:sz w:val="24"/>
    </w:rPr>
  </w:style>
  <w:style w:type="character" w:customStyle="1" w:styleId="AfbakeningChar">
    <w:name w:val="Afbakening Char"/>
    <w:link w:val="Afbakening"/>
    <w:rsid w:val="00CB00FE"/>
    <w:rPr>
      <w:color w:val="1F4E79" w:themeColor="accent1" w:themeShade="80"/>
    </w:rPr>
  </w:style>
  <w:style w:type="paragraph" w:styleId="Ballontekst">
    <w:name w:val="Balloon Text"/>
    <w:basedOn w:val="Standaard"/>
    <w:link w:val="BallontekstChar"/>
    <w:uiPriority w:val="99"/>
    <w:semiHidden/>
    <w:unhideWhenUsed/>
    <w:rsid w:val="004B4591"/>
    <w:pPr>
      <w:numPr>
        <w:ilvl w:val="1"/>
        <w:numId w:val="8"/>
      </w:numPr>
      <w:spacing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4B4591"/>
    <w:rPr>
      <w:rFonts w:ascii="Segoe UI" w:hAnsi="Segoe UI" w:cs="Segoe UI"/>
      <w:color w:val="595959" w:themeColor="text1" w:themeTint="A6"/>
      <w:sz w:val="18"/>
      <w:szCs w:val="18"/>
    </w:rPr>
  </w:style>
  <w:style w:type="paragraph" w:customStyle="1" w:styleId="Doel">
    <w:name w:val="Doel"/>
    <w:basedOn w:val="Standaard"/>
    <w:next w:val="Standaard"/>
    <w:link w:val="DoelChar"/>
    <w:qFormat/>
    <w:rsid w:val="00CB00FE"/>
    <w:pPr>
      <w:keepNext/>
      <w:numPr>
        <w:numId w:val="12"/>
      </w:numPr>
      <w:spacing w:before="360" w:after="240"/>
    </w:pPr>
    <w:rPr>
      <w:b/>
      <w:color w:val="1F4E79" w:themeColor="accent1" w:themeShade="80"/>
      <w:sz w:val="24"/>
    </w:rPr>
  </w:style>
  <w:style w:type="character" w:customStyle="1" w:styleId="DoelChar">
    <w:name w:val="Doel Char"/>
    <w:basedOn w:val="Standaardalinea-lettertype"/>
    <w:link w:val="Doel"/>
    <w:rsid w:val="00CB00FE"/>
    <w:rPr>
      <w:b/>
      <w:color w:val="1F4E79" w:themeColor="accent1" w:themeShade="80"/>
      <w:sz w:val="24"/>
    </w:rPr>
  </w:style>
  <w:style w:type="paragraph" w:customStyle="1" w:styleId="Doelverd">
    <w:name w:val="Doel_verd"/>
    <w:basedOn w:val="Doel"/>
    <w:link w:val="DoelverdChar"/>
    <w:qFormat/>
    <w:rsid w:val="00CB00FE"/>
    <w:pPr>
      <w:numPr>
        <w:ilvl w:val="1"/>
      </w:numPr>
      <w:ind w:left="1701" w:hanging="964"/>
    </w:pPr>
  </w:style>
  <w:style w:type="character" w:customStyle="1" w:styleId="Kop6Char">
    <w:name w:val="Kop 6 Char"/>
    <w:basedOn w:val="Standaardalinea-lettertype"/>
    <w:link w:val="Kop6"/>
    <w:uiPriority w:val="9"/>
    <w:rsid w:val="004B4591"/>
    <w:rPr>
      <w:rFonts w:eastAsiaTheme="majorEastAsia" w:cstheme="minorHAnsi"/>
      <w:b/>
      <w:i/>
      <w:color w:val="0070C0"/>
    </w:rPr>
  </w:style>
  <w:style w:type="character" w:customStyle="1" w:styleId="DoelverdChar">
    <w:name w:val="Doel_verd Char"/>
    <w:basedOn w:val="DoelChar"/>
    <w:link w:val="Doelverd"/>
    <w:rsid w:val="00CB00FE"/>
    <w:rPr>
      <w:b/>
      <w:color w:val="1F4E79" w:themeColor="accent1" w:themeShade="80"/>
      <w:sz w:val="24"/>
    </w:rPr>
  </w:style>
  <w:style w:type="paragraph" w:styleId="Geenafstand">
    <w:name w:val="No Spacing"/>
    <w:uiPriority w:val="1"/>
    <w:qFormat/>
    <w:rsid w:val="004B4591"/>
    <w:pPr>
      <w:spacing w:after="0" w:line="240" w:lineRule="auto"/>
    </w:pPr>
    <w:rPr>
      <w:color w:val="595959" w:themeColor="text1" w:themeTint="A6"/>
    </w:rPr>
  </w:style>
  <w:style w:type="character" w:styleId="GevolgdeHyperlink">
    <w:name w:val="FollowedHyperlink"/>
    <w:basedOn w:val="Standaardalinea-lettertype"/>
    <w:uiPriority w:val="99"/>
    <w:semiHidden/>
    <w:unhideWhenUsed/>
    <w:rsid w:val="004B4591"/>
    <w:rPr>
      <w:color w:val="954F72" w:themeColor="followedHyperlink"/>
      <w:u w:val="single"/>
    </w:rPr>
  </w:style>
  <w:style w:type="character" w:styleId="Hyperlink">
    <w:name w:val="Hyperlink"/>
    <w:basedOn w:val="Standaardalinea-lettertype"/>
    <w:uiPriority w:val="99"/>
    <w:unhideWhenUsed/>
    <w:rsid w:val="004B4591"/>
    <w:rPr>
      <w:color w:val="0563C1" w:themeColor="hyperlink"/>
      <w:u w:val="single"/>
    </w:rPr>
  </w:style>
  <w:style w:type="character" w:customStyle="1" w:styleId="Hyperlink0">
    <w:name w:val="Hyperlink.0"/>
    <w:basedOn w:val="Standaardalinea-lettertype"/>
    <w:rsid w:val="004B4591"/>
    <w:rPr>
      <w:rFonts w:ascii="Verdana" w:eastAsia="Verdana" w:hAnsi="Verdana" w:cs="Verdana"/>
      <w:strike w:val="0"/>
      <w:dstrike w:val="0"/>
      <w:color w:val="2A5C71"/>
      <w:sz w:val="20"/>
      <w:szCs w:val="20"/>
      <w:u w:val="single" w:color="2A5C71"/>
      <w:lang w:val="nl-NL"/>
    </w:rPr>
  </w:style>
  <w:style w:type="paragraph" w:styleId="Inhopg1">
    <w:name w:val="toc 1"/>
    <w:basedOn w:val="Standaard"/>
    <w:next w:val="Standaard"/>
    <w:autoRedefine/>
    <w:uiPriority w:val="39"/>
    <w:unhideWhenUsed/>
    <w:rsid w:val="006D3E59"/>
    <w:pPr>
      <w:tabs>
        <w:tab w:val="left" w:pos="851"/>
        <w:tab w:val="right" w:leader="dot" w:pos="9639"/>
      </w:tabs>
      <w:spacing w:before="240" w:after="120"/>
      <w:ind w:left="851" w:hanging="851"/>
    </w:pPr>
    <w:rPr>
      <w:b/>
      <w:sz w:val="24"/>
    </w:rPr>
  </w:style>
  <w:style w:type="paragraph" w:styleId="Inhopg2">
    <w:name w:val="toc 2"/>
    <w:basedOn w:val="Standaard"/>
    <w:next w:val="Standaard"/>
    <w:autoRedefine/>
    <w:uiPriority w:val="39"/>
    <w:unhideWhenUsed/>
    <w:rsid w:val="006D3E59"/>
    <w:pPr>
      <w:tabs>
        <w:tab w:val="left" w:pos="851"/>
        <w:tab w:val="right" w:leader="dot" w:pos="9639"/>
      </w:tabs>
      <w:spacing w:after="120"/>
      <w:ind w:left="851" w:hanging="851"/>
    </w:pPr>
    <w:rPr>
      <w:noProof/>
    </w:rPr>
  </w:style>
  <w:style w:type="paragraph" w:styleId="Inhopg3">
    <w:name w:val="toc 3"/>
    <w:basedOn w:val="Standaard"/>
    <w:next w:val="Standaard"/>
    <w:autoRedefine/>
    <w:uiPriority w:val="39"/>
    <w:unhideWhenUsed/>
    <w:rsid w:val="006D3E59"/>
    <w:pPr>
      <w:tabs>
        <w:tab w:val="left" w:pos="851"/>
        <w:tab w:val="right" w:leader="dot" w:pos="9639"/>
      </w:tabs>
      <w:spacing w:after="120"/>
      <w:ind w:left="851" w:hanging="851"/>
    </w:pPr>
  </w:style>
  <w:style w:type="paragraph" w:styleId="Koptekst">
    <w:name w:val="header"/>
    <w:basedOn w:val="Standaard"/>
    <w:link w:val="KoptekstChar"/>
    <w:uiPriority w:val="99"/>
    <w:unhideWhenUsed/>
    <w:rsid w:val="004B4591"/>
    <w:pPr>
      <w:tabs>
        <w:tab w:val="center" w:pos="4536"/>
        <w:tab w:val="right" w:pos="9072"/>
      </w:tabs>
      <w:spacing w:after="0" w:line="240" w:lineRule="auto"/>
    </w:pPr>
  </w:style>
  <w:style w:type="character" w:customStyle="1" w:styleId="KoptekstChar">
    <w:name w:val="Koptekst Char"/>
    <w:basedOn w:val="Standaardalinea-lettertype"/>
    <w:link w:val="Koptekst"/>
    <w:uiPriority w:val="99"/>
    <w:rsid w:val="004B4591"/>
    <w:rPr>
      <w:color w:val="595959" w:themeColor="text1" w:themeTint="A6"/>
    </w:rPr>
  </w:style>
  <w:style w:type="character" w:customStyle="1" w:styleId="Lexicon">
    <w:name w:val="Lexicon"/>
    <w:basedOn w:val="Standaardalinea-lettertype"/>
    <w:uiPriority w:val="1"/>
    <w:qFormat/>
    <w:rsid w:val="004B4591"/>
    <w:rPr>
      <w:color w:val="14A436"/>
      <w:u w:val="single"/>
    </w:rPr>
  </w:style>
  <w:style w:type="character" w:styleId="Nadruk">
    <w:name w:val="Emphasis"/>
    <w:basedOn w:val="Standaardalinea-lettertype"/>
    <w:uiPriority w:val="20"/>
    <w:qFormat/>
    <w:rsid w:val="004B4591"/>
    <w:rPr>
      <w:rFonts w:asciiTheme="minorHAnsi" w:hAnsiTheme="minorHAnsi"/>
      <w:b/>
      <w:i/>
      <w:iCs/>
      <w:color w:val="2E74B5" w:themeColor="accent1" w:themeShade="BF"/>
      <w:sz w:val="26"/>
    </w:rPr>
  </w:style>
  <w:style w:type="paragraph" w:customStyle="1" w:styleId="Opsommingdoel">
    <w:name w:val="Opsomming doel"/>
    <w:basedOn w:val="Lijstalinea"/>
    <w:link w:val="OpsommingdoelChar"/>
    <w:qFormat/>
    <w:rsid w:val="00525D2C"/>
    <w:pPr>
      <w:numPr>
        <w:numId w:val="7"/>
      </w:numPr>
      <w:ind w:left="1134"/>
    </w:pPr>
    <w:rPr>
      <w:b/>
      <w:color w:val="1F4E79" w:themeColor="accent1" w:themeShade="80"/>
      <w:sz w:val="24"/>
      <w:szCs w:val="24"/>
    </w:rPr>
  </w:style>
  <w:style w:type="character" w:customStyle="1" w:styleId="OpsommingdoelChar">
    <w:name w:val="Opsomming doel Char"/>
    <w:basedOn w:val="DoelChar"/>
    <w:link w:val="Opsommingdoel"/>
    <w:rsid w:val="00525D2C"/>
    <w:rPr>
      <w:b/>
      <w:color w:val="1F4E79" w:themeColor="accent1" w:themeShade="80"/>
      <w:sz w:val="24"/>
      <w:szCs w:val="24"/>
    </w:rPr>
  </w:style>
  <w:style w:type="paragraph" w:customStyle="1" w:styleId="Opsomming2">
    <w:name w:val="Opsomming2"/>
    <w:basedOn w:val="Lijstalinea"/>
    <w:link w:val="Opsomming2Char"/>
    <w:qFormat/>
    <w:rsid w:val="00AB1543"/>
    <w:pPr>
      <w:numPr>
        <w:numId w:val="20"/>
      </w:numPr>
      <w:ind w:left="794" w:hanging="397"/>
    </w:pPr>
  </w:style>
  <w:style w:type="character" w:customStyle="1" w:styleId="Opsomming2Char">
    <w:name w:val="Opsomming2 Char"/>
    <w:basedOn w:val="LijstalineaChar"/>
    <w:link w:val="Opsomming2"/>
    <w:rsid w:val="00AB1543"/>
    <w:rPr>
      <w:color w:val="595959" w:themeColor="text1" w:themeTint="A6"/>
    </w:rPr>
  </w:style>
  <w:style w:type="character" w:customStyle="1" w:styleId="Kop7Char">
    <w:name w:val="Kop 7 Char"/>
    <w:basedOn w:val="Standaardalinea-lettertype"/>
    <w:link w:val="Kop7"/>
    <w:uiPriority w:val="9"/>
    <w:rsid w:val="004B4591"/>
    <w:rPr>
      <w:rFonts w:asciiTheme="majorHAnsi" w:eastAsiaTheme="majorEastAsia" w:hAnsiTheme="majorHAnsi" w:cstheme="majorBidi"/>
      <w:i/>
      <w:iCs/>
      <w:color w:val="1F4D78" w:themeColor="accent1" w:themeShade="7F"/>
    </w:rPr>
  </w:style>
  <w:style w:type="character" w:customStyle="1" w:styleId="Kop8Char">
    <w:name w:val="Kop 8 Char"/>
    <w:basedOn w:val="Standaardalinea-lettertype"/>
    <w:link w:val="Kop8"/>
    <w:uiPriority w:val="9"/>
    <w:rsid w:val="004B4591"/>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4B4591"/>
    <w:rPr>
      <w:rFonts w:asciiTheme="majorHAnsi" w:eastAsiaTheme="majorEastAsia" w:hAnsiTheme="majorHAnsi" w:cstheme="majorBidi"/>
      <w:i/>
      <w:iCs/>
      <w:color w:val="272727" w:themeColor="text1" w:themeTint="D8"/>
      <w:sz w:val="21"/>
      <w:szCs w:val="21"/>
    </w:rPr>
  </w:style>
  <w:style w:type="paragraph" w:customStyle="1" w:styleId="Opsomming4">
    <w:name w:val="Opsomming4"/>
    <w:basedOn w:val="Lijstalinea"/>
    <w:link w:val="Opsomming4Char"/>
    <w:qFormat/>
    <w:rsid w:val="004B4591"/>
    <w:pPr>
      <w:numPr>
        <w:numId w:val="5"/>
      </w:numPr>
      <w:tabs>
        <w:tab w:val="num" w:pos="1106"/>
      </w:tabs>
      <w:ind w:left="1106"/>
    </w:pPr>
  </w:style>
  <w:style w:type="character" w:customStyle="1" w:styleId="Opsomming4Char">
    <w:name w:val="Opsomming4 Char"/>
    <w:basedOn w:val="Opsomming1Char"/>
    <w:link w:val="Opsomming4"/>
    <w:rsid w:val="004B4591"/>
    <w:rPr>
      <w:color w:val="595959" w:themeColor="text1" w:themeTint="A6"/>
    </w:rPr>
  </w:style>
  <w:style w:type="paragraph" w:customStyle="1" w:styleId="Opsomming5">
    <w:name w:val="Opsomming5"/>
    <w:basedOn w:val="Lijstalinea"/>
    <w:link w:val="Opsomming5Char"/>
    <w:rsid w:val="004B4591"/>
    <w:pPr>
      <w:numPr>
        <w:ilvl w:val="1"/>
        <w:numId w:val="5"/>
      </w:numPr>
      <w:tabs>
        <w:tab w:val="num" w:pos="1503"/>
      </w:tabs>
      <w:ind w:left="1503"/>
    </w:pPr>
  </w:style>
  <w:style w:type="character" w:customStyle="1" w:styleId="Opsomming5Char">
    <w:name w:val="Opsomming5 Char"/>
    <w:basedOn w:val="Opsomming2Char"/>
    <w:link w:val="Opsomming5"/>
    <w:rsid w:val="004B4591"/>
    <w:rPr>
      <w:color w:val="595959" w:themeColor="text1" w:themeTint="A6"/>
    </w:rPr>
  </w:style>
  <w:style w:type="paragraph" w:customStyle="1" w:styleId="Opsomming6">
    <w:name w:val="Opsomming6"/>
    <w:basedOn w:val="Lijstalinea"/>
    <w:link w:val="Opsomming6Char"/>
    <w:rsid w:val="004B4591"/>
    <w:pPr>
      <w:numPr>
        <w:ilvl w:val="2"/>
        <w:numId w:val="3"/>
      </w:numPr>
      <w:tabs>
        <w:tab w:val="num" w:pos="1900"/>
      </w:tabs>
      <w:ind w:left="1900"/>
    </w:pPr>
  </w:style>
  <w:style w:type="character" w:customStyle="1" w:styleId="Opsomming6Char">
    <w:name w:val="Opsomming6 Char"/>
    <w:basedOn w:val="Opsomming3Char"/>
    <w:link w:val="Opsomming6"/>
    <w:rsid w:val="004B4591"/>
    <w:rPr>
      <w:color w:val="595959" w:themeColor="text1" w:themeTint="A6"/>
    </w:rPr>
  </w:style>
  <w:style w:type="character" w:customStyle="1" w:styleId="pop-up">
    <w:name w:val="pop-up"/>
    <w:basedOn w:val="Standaardalinea-lettertype"/>
    <w:uiPriority w:val="1"/>
    <w:qFormat/>
    <w:rsid w:val="004B4591"/>
    <w:rPr>
      <w:color w:val="7030A0"/>
      <w:u w:val="single"/>
    </w:rPr>
  </w:style>
  <w:style w:type="paragraph" w:customStyle="1" w:styleId="Subrubriek">
    <w:name w:val="Subrubriek"/>
    <w:basedOn w:val="Kop3"/>
    <w:qFormat/>
    <w:rsid w:val="004B4591"/>
    <w:rPr>
      <w:i/>
    </w:rPr>
  </w:style>
  <w:style w:type="table" w:styleId="Tabelraster">
    <w:name w:val="Table Grid"/>
    <w:basedOn w:val="Standaardtabel"/>
    <w:rsid w:val="004B459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raster1">
    <w:name w:val="Tabelraster1"/>
    <w:basedOn w:val="Standaardtabel"/>
    <w:next w:val="Tabelraster"/>
    <w:uiPriority w:val="39"/>
    <w:rsid w:val="004B4591"/>
    <w:pPr>
      <w:spacing w:after="0" w:line="240" w:lineRule="auto"/>
    </w:pPr>
    <w:rPr>
      <w:lang w:val="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kstopmerking">
    <w:name w:val="annotation text"/>
    <w:basedOn w:val="Standaard"/>
    <w:link w:val="TekstopmerkingChar"/>
    <w:uiPriority w:val="99"/>
    <w:unhideWhenUsed/>
    <w:rsid w:val="004B4591"/>
    <w:pPr>
      <w:spacing w:after="0" w:line="240" w:lineRule="auto"/>
      <w:contextualSpacing/>
    </w:pPr>
    <w:rPr>
      <w:rFonts w:ascii="Arial" w:eastAsia="Arial" w:hAnsi="Arial" w:cs="Arial"/>
      <w:color w:val="auto"/>
      <w:sz w:val="20"/>
      <w:szCs w:val="20"/>
      <w:lang w:val="nl" w:eastAsia="nl-BE"/>
    </w:rPr>
  </w:style>
  <w:style w:type="character" w:customStyle="1" w:styleId="TekstopmerkingChar">
    <w:name w:val="Tekst opmerking Char"/>
    <w:basedOn w:val="Standaardalinea-lettertype"/>
    <w:link w:val="Tekstopmerking"/>
    <w:uiPriority w:val="99"/>
    <w:rsid w:val="004B4591"/>
    <w:rPr>
      <w:rFonts w:ascii="Arial" w:eastAsia="Arial" w:hAnsi="Arial" w:cs="Arial"/>
      <w:sz w:val="20"/>
      <w:szCs w:val="20"/>
      <w:lang w:val="nl" w:eastAsia="nl-BE"/>
    </w:rPr>
  </w:style>
  <w:style w:type="character" w:styleId="Tekstvantijdelijkeaanduiding">
    <w:name w:val="Placeholder Text"/>
    <w:basedOn w:val="Standaardalinea-lettertype"/>
    <w:uiPriority w:val="99"/>
    <w:semiHidden/>
    <w:rsid w:val="004B4591"/>
    <w:rPr>
      <w:color w:val="808080"/>
    </w:rPr>
  </w:style>
  <w:style w:type="paragraph" w:styleId="Titel">
    <w:name w:val="Title"/>
    <w:basedOn w:val="Standaard"/>
    <w:next w:val="Standaard"/>
    <w:link w:val="TitelChar"/>
    <w:uiPriority w:val="10"/>
    <w:qFormat/>
    <w:rsid w:val="004B4591"/>
    <w:pPr>
      <w:spacing w:after="0" w:line="240" w:lineRule="auto"/>
      <w:contextualSpacing/>
    </w:pPr>
    <w:rPr>
      <w:rFonts w:eastAsiaTheme="majorEastAsia" w:cstheme="majorBidi"/>
      <w:b/>
      <w:color w:val="000000" w:themeColor="text1"/>
      <w:spacing w:val="-10"/>
      <w:kern w:val="28"/>
      <w:sz w:val="40"/>
      <w:szCs w:val="52"/>
    </w:rPr>
  </w:style>
  <w:style w:type="character" w:customStyle="1" w:styleId="TitelChar">
    <w:name w:val="Titel Char"/>
    <w:basedOn w:val="Standaardalinea-lettertype"/>
    <w:link w:val="Titel"/>
    <w:uiPriority w:val="10"/>
    <w:rsid w:val="004B4591"/>
    <w:rPr>
      <w:rFonts w:eastAsiaTheme="majorEastAsia" w:cstheme="majorBidi"/>
      <w:b/>
      <w:color w:val="000000" w:themeColor="text1"/>
      <w:spacing w:val="-10"/>
      <w:kern w:val="28"/>
      <w:sz w:val="40"/>
      <w:szCs w:val="52"/>
    </w:rPr>
  </w:style>
  <w:style w:type="character" w:styleId="Verwijzingopmerking">
    <w:name w:val="annotation reference"/>
    <w:basedOn w:val="Standaardalinea-lettertype"/>
    <w:uiPriority w:val="99"/>
    <w:semiHidden/>
    <w:unhideWhenUsed/>
    <w:rsid w:val="004B4591"/>
    <w:rPr>
      <w:sz w:val="16"/>
      <w:szCs w:val="16"/>
    </w:rPr>
  </w:style>
  <w:style w:type="character" w:styleId="Voetnootmarkering">
    <w:name w:val="footnote reference"/>
    <w:basedOn w:val="Standaardalinea-lettertype"/>
    <w:uiPriority w:val="99"/>
    <w:semiHidden/>
    <w:unhideWhenUsed/>
    <w:rsid w:val="004B4591"/>
    <w:rPr>
      <w:vertAlign w:val="superscript"/>
    </w:rPr>
  </w:style>
  <w:style w:type="paragraph" w:styleId="Voettekst">
    <w:name w:val="footer"/>
    <w:basedOn w:val="Standaard"/>
    <w:link w:val="VoettekstChar"/>
    <w:uiPriority w:val="99"/>
    <w:unhideWhenUsed/>
    <w:rsid w:val="004B4591"/>
    <w:pPr>
      <w:tabs>
        <w:tab w:val="center" w:pos="4536"/>
        <w:tab w:val="right" w:pos="9072"/>
      </w:tabs>
      <w:spacing w:after="0" w:line="240" w:lineRule="auto"/>
    </w:pPr>
  </w:style>
  <w:style w:type="character" w:customStyle="1" w:styleId="VoettekstChar">
    <w:name w:val="Voettekst Char"/>
    <w:basedOn w:val="Standaardalinea-lettertype"/>
    <w:link w:val="Voettekst"/>
    <w:uiPriority w:val="99"/>
    <w:rsid w:val="004B4591"/>
    <w:rPr>
      <w:color w:val="595959" w:themeColor="text1" w:themeTint="A6"/>
    </w:rPr>
  </w:style>
  <w:style w:type="paragraph" w:customStyle="1" w:styleId="Wenk">
    <w:name w:val="Wenk"/>
    <w:basedOn w:val="Lijstalinea"/>
    <w:qFormat/>
    <w:rsid w:val="00CB00FE"/>
    <w:pPr>
      <w:numPr>
        <w:numId w:val="13"/>
      </w:numPr>
      <w:spacing w:after="120"/>
      <w:ind w:left="1871" w:hanging="567"/>
      <w:contextualSpacing w:val="0"/>
    </w:pPr>
  </w:style>
  <w:style w:type="paragraph" w:customStyle="1" w:styleId="Wenkops1">
    <w:name w:val="Wenk_ops1"/>
    <w:basedOn w:val="Opsomming1"/>
    <w:qFormat/>
    <w:rsid w:val="00CB00FE"/>
    <w:pPr>
      <w:numPr>
        <w:ilvl w:val="2"/>
        <w:numId w:val="14"/>
      </w:numPr>
      <w:spacing w:after="120"/>
      <w:ind w:left="2268" w:hanging="397"/>
    </w:pPr>
  </w:style>
  <w:style w:type="paragraph" w:customStyle="1" w:styleId="Wenkops2">
    <w:name w:val="Wenk_ops2"/>
    <w:basedOn w:val="Wenkops1"/>
    <w:qFormat/>
    <w:rsid w:val="00CB00FE"/>
    <w:pPr>
      <w:numPr>
        <w:ilvl w:val="0"/>
        <w:numId w:val="15"/>
      </w:numPr>
      <w:ind w:left="2665" w:hanging="397"/>
    </w:pPr>
  </w:style>
  <w:style w:type="paragraph" w:styleId="Kopvaninhoudsopgave">
    <w:name w:val="TOC Heading"/>
    <w:basedOn w:val="Kop1"/>
    <w:next w:val="Standaard"/>
    <w:uiPriority w:val="39"/>
    <w:unhideWhenUsed/>
    <w:qFormat/>
    <w:rsid w:val="006D3E59"/>
    <w:pPr>
      <w:numPr>
        <w:numId w:val="0"/>
      </w:numPr>
      <w:spacing w:before="240" w:after="0"/>
      <w:outlineLvl w:val="9"/>
    </w:pPr>
    <w:rPr>
      <w:rFonts w:asciiTheme="majorHAnsi" w:hAnsiTheme="majorHAnsi" w:cstheme="majorBidi"/>
      <w:b w:val="0"/>
      <w:color w:val="2E74B5" w:themeColor="accent1" w:themeShade="BF"/>
      <w:lang w:eastAsia="nl-BE"/>
    </w:rPr>
  </w:style>
  <w:style w:type="paragraph" w:customStyle="1" w:styleId="Samenhang">
    <w:name w:val="Samenhang"/>
    <w:basedOn w:val="Standaard"/>
    <w:link w:val="SamenhangChar"/>
    <w:qFormat/>
    <w:rsid w:val="002F195A"/>
    <w:pPr>
      <w:ind w:left="1871"/>
      <w:jc w:val="right"/>
    </w:pPr>
  </w:style>
  <w:style w:type="character" w:customStyle="1" w:styleId="SamenhangChar">
    <w:name w:val="Samenhang Char"/>
    <w:basedOn w:val="Standaardalinea-lettertype"/>
    <w:link w:val="Samenhang"/>
    <w:rsid w:val="002F195A"/>
    <w:rPr>
      <w:color w:val="595959" w:themeColor="text1" w:themeTint="A6"/>
    </w:rPr>
  </w:style>
  <w:style w:type="paragraph" w:styleId="Onderwerpvanopmerking">
    <w:name w:val="annotation subject"/>
    <w:basedOn w:val="Tekstopmerking"/>
    <w:next w:val="Tekstopmerking"/>
    <w:link w:val="OnderwerpvanopmerkingChar"/>
    <w:uiPriority w:val="99"/>
    <w:semiHidden/>
    <w:unhideWhenUsed/>
    <w:rsid w:val="00CA37B4"/>
    <w:pPr>
      <w:spacing w:after="160"/>
      <w:contextualSpacing w:val="0"/>
    </w:pPr>
    <w:rPr>
      <w:rFonts w:asciiTheme="minorHAnsi" w:eastAsiaTheme="minorHAnsi" w:hAnsiTheme="minorHAnsi" w:cstheme="minorBidi"/>
      <w:b/>
      <w:bCs/>
      <w:color w:val="595959" w:themeColor="text1" w:themeTint="A6"/>
      <w:lang w:val="nl-BE" w:eastAsia="en-US"/>
    </w:rPr>
  </w:style>
  <w:style w:type="character" w:customStyle="1" w:styleId="OnderwerpvanopmerkingChar">
    <w:name w:val="Onderwerp van opmerking Char"/>
    <w:basedOn w:val="TekstopmerkingChar"/>
    <w:link w:val="Onderwerpvanopmerking"/>
    <w:uiPriority w:val="99"/>
    <w:semiHidden/>
    <w:rsid w:val="00CA37B4"/>
    <w:rPr>
      <w:rFonts w:ascii="Arial" w:eastAsia="Arial" w:hAnsi="Arial" w:cs="Arial"/>
      <w:b/>
      <w:bCs/>
      <w:color w:val="595959" w:themeColor="text1" w:themeTint="A6"/>
      <w:sz w:val="20"/>
      <w:szCs w:val="20"/>
      <w:lang w:val="nl" w:eastAsia="nl-BE"/>
    </w:rPr>
  </w:style>
  <w:style w:type="paragraph" w:styleId="Revisie">
    <w:name w:val="Revision"/>
    <w:hidden/>
    <w:uiPriority w:val="99"/>
    <w:semiHidden/>
    <w:rsid w:val="00022531"/>
    <w:pPr>
      <w:spacing w:after="0" w:line="240" w:lineRule="auto"/>
    </w:pPr>
    <w:rPr>
      <w:color w:val="595959" w:themeColor="text1" w:themeTint="A6"/>
    </w:rPr>
  </w:style>
  <w:style w:type="paragraph" w:customStyle="1" w:styleId="paragraph">
    <w:name w:val="paragraph"/>
    <w:basedOn w:val="Standaard"/>
    <w:rsid w:val="004D6F95"/>
    <w:pPr>
      <w:spacing w:before="100" w:beforeAutospacing="1" w:after="100" w:afterAutospacing="1" w:line="240" w:lineRule="auto"/>
    </w:pPr>
    <w:rPr>
      <w:rFonts w:ascii="Times New Roman" w:eastAsia="Times New Roman" w:hAnsi="Times New Roman" w:cs="Times New Roman"/>
      <w:color w:val="auto"/>
      <w:sz w:val="24"/>
      <w:szCs w:val="24"/>
      <w:lang w:eastAsia="nl-NL"/>
    </w:rPr>
  </w:style>
  <w:style w:type="character" w:customStyle="1" w:styleId="normaltextrun">
    <w:name w:val="normaltextrun"/>
    <w:basedOn w:val="Standaardalinea-lettertype"/>
    <w:rsid w:val="004D6F95"/>
  </w:style>
  <w:style w:type="character" w:customStyle="1" w:styleId="eop">
    <w:name w:val="eop"/>
    <w:basedOn w:val="Standaardalinea-lettertype"/>
    <w:rsid w:val="004D6F95"/>
  </w:style>
  <w:style w:type="character" w:customStyle="1" w:styleId="spellingerror">
    <w:name w:val="spellingerror"/>
    <w:basedOn w:val="Standaardalinea-lettertype"/>
    <w:rsid w:val="00A810CF"/>
  </w:style>
  <w:style w:type="character" w:customStyle="1" w:styleId="contextualspellingandgrammarerror">
    <w:name w:val="contextualspellingandgrammarerror"/>
    <w:basedOn w:val="Standaardalinea-lettertype"/>
    <w:rsid w:val="00507537"/>
  </w:style>
  <w:style w:type="character" w:customStyle="1" w:styleId="LPTekstChar">
    <w:name w:val="LPTekst Char"/>
    <w:link w:val="LPTekst"/>
    <w:locked/>
    <w:rsid w:val="00E33175"/>
    <w:rPr>
      <w:rFonts w:ascii="Trebuchet MS" w:eastAsia="Times New Roman" w:hAnsi="Trebuchet MS" w:cs="Times New Roman"/>
      <w:color w:val="404040" w:themeColor="text1" w:themeTint="BF"/>
      <w:sz w:val="20"/>
      <w:szCs w:val="20"/>
      <w:lang w:val="nl-NL" w:eastAsia="nl-NL"/>
    </w:rPr>
  </w:style>
  <w:style w:type="paragraph" w:customStyle="1" w:styleId="LPTekst">
    <w:name w:val="LPTekst"/>
    <w:link w:val="LPTekstChar"/>
    <w:qFormat/>
    <w:rsid w:val="00E33175"/>
    <w:pPr>
      <w:spacing w:after="240" w:line="360" w:lineRule="auto"/>
      <w:jc w:val="both"/>
    </w:pPr>
    <w:rPr>
      <w:rFonts w:ascii="Trebuchet MS" w:eastAsia="Times New Roman" w:hAnsi="Trebuchet MS" w:cs="Times New Roman"/>
      <w:color w:val="404040" w:themeColor="text1" w:themeTint="BF"/>
      <w:sz w:val="20"/>
      <w:szCs w:val="20"/>
      <w:lang w:val="nl-NL" w:eastAsia="nl-NL"/>
    </w:rPr>
  </w:style>
  <w:style w:type="character" w:styleId="Onopgelostemelding">
    <w:name w:val="Unresolved Mention"/>
    <w:basedOn w:val="Standaardalinea-lettertype"/>
    <w:uiPriority w:val="99"/>
    <w:semiHidden/>
    <w:unhideWhenUsed/>
    <w:rsid w:val="008F48C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71783853">
      <w:bodyDiv w:val="1"/>
      <w:marLeft w:val="0"/>
      <w:marRight w:val="0"/>
      <w:marTop w:val="0"/>
      <w:marBottom w:val="0"/>
      <w:divBdr>
        <w:top w:val="none" w:sz="0" w:space="0" w:color="auto"/>
        <w:left w:val="none" w:sz="0" w:space="0" w:color="auto"/>
        <w:bottom w:val="none" w:sz="0" w:space="0" w:color="auto"/>
        <w:right w:val="none" w:sz="0" w:space="0" w:color="auto"/>
      </w:divBdr>
    </w:div>
    <w:div w:id="763765565">
      <w:bodyDiv w:val="1"/>
      <w:marLeft w:val="0"/>
      <w:marRight w:val="0"/>
      <w:marTop w:val="0"/>
      <w:marBottom w:val="0"/>
      <w:divBdr>
        <w:top w:val="none" w:sz="0" w:space="0" w:color="auto"/>
        <w:left w:val="none" w:sz="0" w:space="0" w:color="auto"/>
        <w:bottom w:val="none" w:sz="0" w:space="0" w:color="auto"/>
        <w:right w:val="none" w:sz="0" w:space="0" w:color="auto"/>
      </w:divBdr>
      <w:divsChild>
        <w:div w:id="1586650183">
          <w:marLeft w:val="0"/>
          <w:marRight w:val="0"/>
          <w:marTop w:val="0"/>
          <w:marBottom w:val="0"/>
          <w:divBdr>
            <w:top w:val="none" w:sz="0" w:space="0" w:color="auto"/>
            <w:left w:val="none" w:sz="0" w:space="0" w:color="auto"/>
            <w:bottom w:val="none" w:sz="0" w:space="0" w:color="auto"/>
            <w:right w:val="none" w:sz="0" w:space="0" w:color="auto"/>
          </w:divBdr>
        </w:div>
        <w:div w:id="1837919513">
          <w:marLeft w:val="0"/>
          <w:marRight w:val="0"/>
          <w:marTop w:val="0"/>
          <w:marBottom w:val="0"/>
          <w:divBdr>
            <w:top w:val="none" w:sz="0" w:space="0" w:color="auto"/>
            <w:left w:val="none" w:sz="0" w:space="0" w:color="auto"/>
            <w:bottom w:val="none" w:sz="0" w:space="0" w:color="auto"/>
            <w:right w:val="none" w:sz="0" w:space="0" w:color="auto"/>
          </w:divBdr>
        </w:div>
      </w:divsChild>
    </w:div>
    <w:div w:id="1051074378">
      <w:bodyDiv w:val="1"/>
      <w:marLeft w:val="0"/>
      <w:marRight w:val="0"/>
      <w:marTop w:val="0"/>
      <w:marBottom w:val="0"/>
      <w:divBdr>
        <w:top w:val="none" w:sz="0" w:space="0" w:color="auto"/>
        <w:left w:val="none" w:sz="0" w:space="0" w:color="auto"/>
        <w:bottom w:val="none" w:sz="0" w:space="0" w:color="auto"/>
        <w:right w:val="none" w:sz="0" w:space="0" w:color="auto"/>
      </w:divBdr>
    </w:div>
    <w:div w:id="1077167930">
      <w:bodyDiv w:val="1"/>
      <w:marLeft w:val="0"/>
      <w:marRight w:val="0"/>
      <w:marTop w:val="0"/>
      <w:marBottom w:val="0"/>
      <w:divBdr>
        <w:top w:val="none" w:sz="0" w:space="0" w:color="auto"/>
        <w:left w:val="none" w:sz="0" w:space="0" w:color="auto"/>
        <w:bottom w:val="none" w:sz="0" w:space="0" w:color="auto"/>
        <w:right w:val="none" w:sz="0" w:space="0" w:color="auto"/>
      </w:divBdr>
    </w:div>
    <w:div w:id="1244296921">
      <w:bodyDiv w:val="1"/>
      <w:marLeft w:val="0"/>
      <w:marRight w:val="0"/>
      <w:marTop w:val="0"/>
      <w:marBottom w:val="0"/>
      <w:divBdr>
        <w:top w:val="none" w:sz="0" w:space="0" w:color="auto"/>
        <w:left w:val="none" w:sz="0" w:space="0" w:color="auto"/>
        <w:bottom w:val="none" w:sz="0" w:space="0" w:color="auto"/>
        <w:right w:val="none" w:sz="0" w:space="0" w:color="auto"/>
      </w:divBdr>
    </w:div>
    <w:div w:id="1366711201">
      <w:bodyDiv w:val="1"/>
      <w:marLeft w:val="0"/>
      <w:marRight w:val="0"/>
      <w:marTop w:val="0"/>
      <w:marBottom w:val="0"/>
      <w:divBdr>
        <w:top w:val="none" w:sz="0" w:space="0" w:color="auto"/>
        <w:left w:val="none" w:sz="0" w:space="0" w:color="auto"/>
        <w:bottom w:val="none" w:sz="0" w:space="0" w:color="auto"/>
        <w:right w:val="none" w:sz="0" w:space="0" w:color="auto"/>
      </w:divBdr>
    </w:div>
    <w:div w:id="1653483874">
      <w:bodyDiv w:val="1"/>
      <w:marLeft w:val="0"/>
      <w:marRight w:val="0"/>
      <w:marTop w:val="0"/>
      <w:marBottom w:val="0"/>
      <w:divBdr>
        <w:top w:val="none" w:sz="0" w:space="0" w:color="auto"/>
        <w:left w:val="none" w:sz="0" w:space="0" w:color="auto"/>
        <w:bottom w:val="none" w:sz="0" w:space="0" w:color="auto"/>
        <w:right w:val="none" w:sz="0" w:space="0" w:color="auto"/>
      </w:divBdr>
    </w:div>
    <w:div w:id="19453363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eader" Target="header5.xml"/><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4.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eader" Target="header7.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chart" Target="charts/chart1.xml"/><Relationship Id="rId28" Type="http://schemas.openxmlformats.org/officeDocument/2006/relationships/footer" Target="footer6.xml"/><Relationship Id="rId10" Type="http://schemas.openxmlformats.org/officeDocument/2006/relationships/endnotes" Target="endnote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3.jpeg"/><Relationship Id="rId27" Type="http://schemas.openxmlformats.org/officeDocument/2006/relationships/header" Target="header9.xml"/><Relationship Id="rId30" Type="http://schemas.openxmlformats.org/officeDocument/2006/relationships/theme" Target="theme/theme1.xml"/></Relationships>
</file>

<file path=word/_rels/footer4.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werkblad.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NL"/>
              <a:t>leerplandoelen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lotArea>
      <c:layout/>
      <c:pieChart>
        <c:varyColors val="1"/>
        <c:ser>
          <c:idx val="0"/>
          <c:order val="0"/>
          <c:tx>
            <c:strRef>
              <c:f>Blad1!$B$1</c:f>
              <c:strCache>
                <c:ptCount val="1"/>
                <c:pt idx="0">
                  <c:v>Verkoop</c:v>
                </c:pt>
              </c:strCache>
            </c:strRef>
          </c:tx>
          <c:dPt>
            <c:idx val="0"/>
            <c:bubble3D val="0"/>
            <c:spPr>
              <a:solidFill>
                <a:srgbClr val="92D050"/>
              </a:solidFill>
              <a:ln w="19050">
                <a:solidFill>
                  <a:schemeClr val="lt1"/>
                </a:solidFill>
              </a:ln>
              <a:effectLst/>
            </c:spPr>
            <c:extLst>
              <c:ext xmlns:c16="http://schemas.microsoft.com/office/drawing/2014/chart" uri="{C3380CC4-5D6E-409C-BE32-E72D297353CC}">
                <c16:uniqueId val="{00000002-F71B-FF49-8DD6-B8F513FAA387}"/>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F71B-FF49-8DD6-B8F513FAA387}"/>
              </c:ext>
            </c:extLst>
          </c:dPt>
          <c:dPt>
            <c:idx val="2"/>
            <c:bubble3D val="0"/>
            <c:spPr>
              <a:solidFill>
                <a:schemeClr val="accent2">
                  <a:lumMod val="60000"/>
                  <a:lumOff val="40000"/>
                </a:schemeClr>
              </a:solidFill>
              <a:ln w="19050">
                <a:solidFill>
                  <a:schemeClr val="lt1"/>
                </a:solidFill>
              </a:ln>
              <a:effectLst/>
            </c:spPr>
            <c:extLst>
              <c:ext xmlns:c16="http://schemas.microsoft.com/office/drawing/2014/chart" uri="{C3380CC4-5D6E-409C-BE32-E72D297353CC}">
                <c16:uniqueId val="{00000005-F71B-FF49-8DD6-B8F513FAA387}"/>
              </c:ext>
            </c:extLst>
          </c:dPt>
          <c:dPt>
            <c:idx val="3"/>
            <c:bubble3D val="0"/>
            <c:spPr>
              <a:solidFill>
                <a:schemeClr val="accent2">
                  <a:lumMod val="75000"/>
                </a:schemeClr>
              </a:solidFill>
              <a:ln w="19050">
                <a:solidFill>
                  <a:schemeClr val="lt1"/>
                </a:solidFill>
              </a:ln>
              <a:effectLst/>
            </c:spPr>
            <c:extLst>
              <c:ext xmlns:c16="http://schemas.microsoft.com/office/drawing/2014/chart" uri="{C3380CC4-5D6E-409C-BE32-E72D297353CC}">
                <c16:uniqueId val="{00000007-F71B-FF49-8DD6-B8F513FAA387}"/>
              </c:ext>
            </c:extLst>
          </c:dPt>
          <c:dPt>
            <c:idx val="4"/>
            <c:bubble3D val="0"/>
            <c:spPr>
              <a:solidFill>
                <a:schemeClr val="accent5">
                  <a:lumMod val="75000"/>
                </a:schemeClr>
              </a:solidFill>
              <a:ln w="19050">
                <a:solidFill>
                  <a:schemeClr val="lt1"/>
                </a:solidFill>
              </a:ln>
              <a:effectLst/>
            </c:spPr>
            <c:extLst>
              <c:ext xmlns:c16="http://schemas.microsoft.com/office/drawing/2014/chart" uri="{C3380CC4-5D6E-409C-BE32-E72D297353CC}">
                <c16:uniqueId val="{00000006-F71B-FF49-8DD6-B8F513FAA387}"/>
              </c:ext>
            </c:extLst>
          </c:dPt>
          <c:dPt>
            <c:idx val="5"/>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4-F71B-FF49-8DD6-B8F513FAA387}"/>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Blad1!$A$2:$A$13</c:f>
              <c:strCache>
                <c:ptCount val="6"/>
                <c:pt idx="0">
                  <c:v>Elektriciteit - elektrotechnische realisaties</c:v>
                </c:pt>
                <c:pt idx="1">
                  <c:v>Elektronica - programmeerbare sturingen</c:v>
                </c:pt>
                <c:pt idx="2">
                  <c:v>Montage - demontage</c:v>
                </c:pt>
                <c:pt idx="3">
                  <c:v>Thermodynamica - Hydrostatica</c:v>
                </c:pt>
                <c:pt idx="4">
                  <c:v>Mechanica</c:v>
                </c:pt>
                <c:pt idx="5">
                  <c:v>Eigen klemtoon</c:v>
                </c:pt>
              </c:strCache>
            </c:strRef>
          </c:cat>
          <c:val>
            <c:numRef>
              <c:f>Blad1!$B$2:$B$7</c:f>
              <c:numCache>
                <c:formatCode>0%</c:formatCode>
                <c:ptCount val="6"/>
                <c:pt idx="0">
                  <c:v>0.45</c:v>
                </c:pt>
                <c:pt idx="1">
                  <c:v>0.15</c:v>
                </c:pt>
                <c:pt idx="2">
                  <c:v>0.1</c:v>
                </c:pt>
                <c:pt idx="3">
                  <c:v>0.1</c:v>
                </c:pt>
                <c:pt idx="4">
                  <c:v>0.1</c:v>
                </c:pt>
                <c:pt idx="5">
                  <c:v>0.1</c:v>
                </c:pt>
              </c:numCache>
            </c:numRef>
          </c:val>
          <c:extLst>
            <c:ext xmlns:c16="http://schemas.microsoft.com/office/drawing/2014/chart" uri="{C3380CC4-5D6E-409C-BE32-E72D297353CC}">
              <c16:uniqueId val="{00000000-F71B-FF49-8DD6-B8F513FAA38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67A029F6CE8F5E419EEE9FCB58D225FB" ma:contentTypeVersion="4" ma:contentTypeDescription="Een nieuw document maken." ma:contentTypeScope="" ma:versionID="10a03dfe805c092622d283c9fbffb8a5">
  <xsd:schema xmlns:xsd="http://www.w3.org/2001/XMLSchema" xmlns:xs="http://www.w3.org/2001/XMLSchema" xmlns:p="http://schemas.microsoft.com/office/2006/metadata/properties" xmlns:ns2="2f609604-7a46-4ed9-8c9b-b9dcb8e09a17" targetNamespace="http://schemas.microsoft.com/office/2006/metadata/properties" ma:root="true" ma:fieldsID="271a64a12b2e16003a45757d8e7d8223" ns2:_="">
    <xsd:import namespace="2f609604-7a46-4ed9-8c9b-b9dcb8e09a1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609604-7a46-4ed9-8c9b-b9dcb8e09a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FF788B-8A61-4268-B6D7-5EDCA41A2728}">
  <ds:schemaRefs>
    <ds:schemaRef ds:uri="http://schemas.microsoft.com/sharepoint/v3/contenttype/forms"/>
  </ds:schemaRefs>
</ds:datastoreItem>
</file>

<file path=customXml/itemProps2.xml><?xml version="1.0" encoding="utf-8"?>
<ds:datastoreItem xmlns:ds="http://schemas.openxmlformats.org/officeDocument/2006/customXml" ds:itemID="{ECE83CF0-00E8-C643-BA4A-24D60813874E}">
  <ds:schemaRefs>
    <ds:schemaRef ds:uri="http://schemas.openxmlformats.org/officeDocument/2006/bibliography"/>
  </ds:schemaRefs>
</ds:datastoreItem>
</file>

<file path=customXml/itemProps3.xml><?xml version="1.0" encoding="utf-8"?>
<ds:datastoreItem xmlns:ds="http://schemas.openxmlformats.org/officeDocument/2006/customXml" ds:itemID="{9492A7E6-0D4A-402E-81E0-D60A92F51F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609604-7a46-4ed9-8c9b-b9dcb8e09a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A5A66DD-4538-41D2-BC82-ACDDA50B2D3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44</Pages>
  <Words>14862</Words>
  <Characters>81746</Characters>
  <Application>Microsoft Office Word</Application>
  <DocSecurity>0</DocSecurity>
  <Lines>681</Lines>
  <Paragraphs>192</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96416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Frank Remy</dc:creator>
  <cp:keywords/>
  <dc:description/>
  <cp:lastModifiedBy>Frank Remy</cp:lastModifiedBy>
  <cp:revision>2</cp:revision>
  <cp:lastPrinted>2021-01-27T01:16:00Z</cp:lastPrinted>
  <dcterms:created xsi:type="dcterms:W3CDTF">2021-03-03T15:44:00Z</dcterms:created>
  <dcterms:modified xsi:type="dcterms:W3CDTF">2021-03-03T15:44:00Z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0x01010067A029F6CE8F5E419EEE9FCB58D225FB</vt:lpwstr>
  </property>
</Properties>
</file>